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2"/>
  </p:sldMasterIdLst>
  <p:notesMasterIdLst>
    <p:notesMasterId r:id="rId162"/>
  </p:notesMasterIdLst>
  <p:handoutMasterIdLst>
    <p:handoutMasterId r:id="rId163"/>
  </p:handoutMasterIdLst>
  <p:sldIdLst>
    <p:sldId id="542" r:id="rId3"/>
    <p:sldId id="991" r:id="rId4"/>
    <p:sldId id="1114" r:id="rId5"/>
    <p:sldId id="1117" r:id="rId6"/>
    <p:sldId id="1116" r:id="rId7"/>
    <p:sldId id="1113" r:id="rId8"/>
    <p:sldId id="994" r:id="rId9"/>
    <p:sldId id="995" r:id="rId10"/>
    <p:sldId id="996" r:id="rId11"/>
    <p:sldId id="1015" r:id="rId12"/>
    <p:sldId id="997" r:id="rId13"/>
    <p:sldId id="998" r:id="rId14"/>
    <p:sldId id="999" r:id="rId15"/>
    <p:sldId id="1000" r:id="rId16"/>
    <p:sldId id="1001" r:id="rId17"/>
    <p:sldId id="1002" r:id="rId18"/>
    <p:sldId id="1003" r:id="rId19"/>
    <p:sldId id="1004" r:id="rId20"/>
    <p:sldId id="1005" r:id="rId21"/>
    <p:sldId id="1006" r:id="rId22"/>
    <p:sldId id="1007" r:id="rId23"/>
    <p:sldId id="1008" r:id="rId24"/>
    <p:sldId id="1032" r:id="rId25"/>
    <p:sldId id="1033" r:id="rId26"/>
    <p:sldId id="1120" r:id="rId27"/>
    <p:sldId id="1036" r:id="rId28"/>
    <p:sldId id="1038" r:id="rId29"/>
    <p:sldId id="1121" r:id="rId30"/>
    <p:sldId id="1037" r:id="rId31"/>
    <p:sldId id="1034" r:id="rId32"/>
    <p:sldId id="1021" r:id="rId33"/>
    <p:sldId id="1022" r:id="rId34"/>
    <p:sldId id="1023" r:id="rId35"/>
    <p:sldId id="1024" r:id="rId36"/>
    <p:sldId id="1044" r:id="rId37"/>
    <p:sldId id="1045" r:id="rId38"/>
    <p:sldId id="1046" r:id="rId39"/>
    <p:sldId id="1047" r:id="rId40"/>
    <p:sldId id="1048" r:id="rId41"/>
    <p:sldId id="1049" r:id="rId42"/>
    <p:sldId id="1050" r:id="rId43"/>
    <p:sldId id="1051" r:id="rId44"/>
    <p:sldId id="1078" r:id="rId45"/>
    <p:sldId id="1052" r:id="rId46"/>
    <p:sldId id="1053" r:id="rId47"/>
    <p:sldId id="1054" r:id="rId48"/>
    <p:sldId id="1055" r:id="rId49"/>
    <p:sldId id="1056" r:id="rId50"/>
    <p:sldId id="1057" r:id="rId51"/>
    <p:sldId id="1058" r:id="rId52"/>
    <p:sldId id="1059" r:id="rId53"/>
    <p:sldId id="1060" r:id="rId54"/>
    <p:sldId id="1118" r:id="rId55"/>
    <p:sldId id="1061" r:id="rId56"/>
    <p:sldId id="1062" r:id="rId57"/>
    <p:sldId id="1063" r:id="rId58"/>
    <p:sldId id="1064" r:id="rId59"/>
    <p:sldId id="1065" r:id="rId60"/>
    <p:sldId id="1066" r:id="rId61"/>
    <p:sldId id="1067" r:id="rId62"/>
    <p:sldId id="1068" r:id="rId63"/>
    <p:sldId id="1069" r:id="rId64"/>
    <p:sldId id="1070" r:id="rId65"/>
    <p:sldId id="1071" r:id="rId66"/>
    <p:sldId id="1119" r:id="rId67"/>
    <p:sldId id="1072" r:id="rId68"/>
    <p:sldId id="1073" r:id="rId69"/>
    <p:sldId id="1074" r:id="rId70"/>
    <p:sldId id="1075" r:id="rId71"/>
    <p:sldId id="1076" r:id="rId72"/>
    <p:sldId id="1077" r:id="rId73"/>
    <p:sldId id="304" r:id="rId74"/>
    <p:sldId id="599" r:id="rId75"/>
    <p:sldId id="305" r:id="rId76"/>
    <p:sldId id="306" r:id="rId77"/>
    <p:sldId id="457" r:id="rId78"/>
    <p:sldId id="455" r:id="rId79"/>
    <p:sldId id="456" r:id="rId80"/>
    <p:sldId id="906" r:id="rId81"/>
    <p:sldId id="907" r:id="rId82"/>
    <p:sldId id="908" r:id="rId83"/>
    <p:sldId id="659" r:id="rId84"/>
    <p:sldId id="526" r:id="rId85"/>
    <p:sldId id="638" r:id="rId86"/>
    <p:sldId id="461" r:id="rId87"/>
    <p:sldId id="318" r:id="rId88"/>
    <p:sldId id="319" r:id="rId89"/>
    <p:sldId id="320" r:id="rId90"/>
    <p:sldId id="321" r:id="rId91"/>
    <p:sldId id="673" r:id="rId92"/>
    <p:sldId id="674" r:id="rId93"/>
    <p:sldId id="675" r:id="rId94"/>
    <p:sldId id="676" r:id="rId95"/>
    <p:sldId id="677" r:id="rId96"/>
    <p:sldId id="678" r:id="rId97"/>
    <p:sldId id="679" r:id="rId98"/>
    <p:sldId id="680" r:id="rId99"/>
    <p:sldId id="681" r:id="rId100"/>
    <p:sldId id="682" r:id="rId101"/>
    <p:sldId id="685" r:id="rId102"/>
    <p:sldId id="686" r:id="rId103"/>
    <p:sldId id="687" r:id="rId104"/>
    <p:sldId id="690" r:id="rId105"/>
    <p:sldId id="1112" r:id="rId106"/>
    <p:sldId id="692" r:id="rId107"/>
    <p:sldId id="693" r:id="rId108"/>
    <p:sldId id="694" r:id="rId109"/>
    <p:sldId id="696" r:id="rId110"/>
    <p:sldId id="697" r:id="rId111"/>
    <p:sldId id="698" r:id="rId112"/>
    <p:sldId id="699" r:id="rId113"/>
    <p:sldId id="704" r:id="rId114"/>
    <p:sldId id="705" r:id="rId115"/>
    <p:sldId id="706" r:id="rId116"/>
    <p:sldId id="709" r:id="rId117"/>
    <p:sldId id="710" r:id="rId118"/>
    <p:sldId id="711" r:id="rId119"/>
    <p:sldId id="712" r:id="rId120"/>
    <p:sldId id="713" r:id="rId121"/>
    <p:sldId id="714" r:id="rId122"/>
    <p:sldId id="715" r:id="rId123"/>
    <p:sldId id="716" r:id="rId124"/>
    <p:sldId id="717" r:id="rId125"/>
    <p:sldId id="718" r:id="rId126"/>
    <p:sldId id="795" r:id="rId127"/>
    <p:sldId id="796" r:id="rId128"/>
    <p:sldId id="925" r:id="rId129"/>
    <p:sldId id="922" r:id="rId130"/>
    <p:sldId id="923" r:id="rId131"/>
    <p:sldId id="924" r:id="rId132"/>
    <p:sldId id="926" r:id="rId133"/>
    <p:sldId id="898" r:id="rId134"/>
    <p:sldId id="1040" r:id="rId135"/>
    <p:sldId id="1041" r:id="rId136"/>
    <p:sldId id="1043" r:id="rId137"/>
    <p:sldId id="823" r:id="rId138"/>
    <p:sldId id="1110" r:id="rId139"/>
    <p:sldId id="738" r:id="rId140"/>
    <p:sldId id="904" r:id="rId141"/>
    <p:sldId id="744" r:id="rId142"/>
    <p:sldId id="748" r:id="rId143"/>
    <p:sldId id="755" r:id="rId144"/>
    <p:sldId id="1105" r:id="rId145"/>
    <p:sldId id="1106" r:id="rId146"/>
    <p:sldId id="759" r:id="rId147"/>
    <p:sldId id="1039" r:id="rId148"/>
    <p:sldId id="751" r:id="rId149"/>
    <p:sldId id="913" r:id="rId150"/>
    <p:sldId id="1107" r:id="rId151"/>
    <p:sldId id="878" r:id="rId152"/>
    <p:sldId id="765" r:id="rId153"/>
    <p:sldId id="773" r:id="rId154"/>
    <p:sldId id="776" r:id="rId155"/>
    <p:sldId id="1111" r:id="rId156"/>
    <p:sldId id="779" r:id="rId157"/>
    <p:sldId id="780" r:id="rId158"/>
    <p:sldId id="781" r:id="rId159"/>
    <p:sldId id="782" r:id="rId160"/>
    <p:sldId id="783" r:id="rId161"/>
  </p:sldIdLst>
  <p:sldSz cx="9144000" cy="6858000" type="screen4x3"/>
  <p:notesSz cx="6954838"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26" autoAdjust="0"/>
    <p:restoredTop sz="93939" autoAdjust="0"/>
  </p:normalViewPr>
  <p:slideViewPr>
    <p:cSldViewPr>
      <p:cViewPr varScale="1">
        <p:scale>
          <a:sx n="73" d="100"/>
          <a:sy n="73" d="100"/>
        </p:scale>
        <p:origin x="924" y="72"/>
      </p:cViewPr>
      <p:guideLst>
        <p:guide orient="horz" pos="2160"/>
        <p:guide pos="2880"/>
      </p:guideLst>
    </p:cSldViewPr>
  </p:slideViewPr>
  <p:outlineViewPr>
    <p:cViewPr>
      <p:scale>
        <a:sx n="33" d="100"/>
        <a:sy n="33" d="100"/>
      </p:scale>
      <p:origin x="246" y="0"/>
    </p:cViewPr>
  </p:outlineViewPr>
  <p:notesTextViewPr>
    <p:cViewPr>
      <p:scale>
        <a:sx n="100" d="100"/>
        <a:sy n="100" d="100"/>
      </p:scale>
      <p:origin x="0" y="0"/>
    </p:cViewPr>
  </p:notesTextViewPr>
  <p:sorterViewPr>
    <p:cViewPr>
      <p:scale>
        <a:sx n="100" d="100"/>
        <a:sy n="100" d="100"/>
      </p:scale>
      <p:origin x="0" y="33942"/>
    </p:cViewPr>
  </p:sorterViewPr>
  <p:notesViewPr>
    <p:cSldViewPr>
      <p:cViewPr varScale="1">
        <p:scale>
          <a:sx n="46" d="100"/>
          <a:sy n="46" d="100"/>
        </p:scale>
        <p:origin x="-2794" y="-82"/>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54" Type="http://schemas.openxmlformats.org/officeDocument/2006/relationships/slide" Target="slides/slide152.xml"/><Relationship Id="rId159" Type="http://schemas.openxmlformats.org/officeDocument/2006/relationships/slide" Target="slides/slide157.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viewProps" Target="viewProps.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30" Type="http://schemas.openxmlformats.org/officeDocument/2006/relationships/slide" Target="slides/slide128.xml"/><Relationship Id="rId135" Type="http://schemas.openxmlformats.org/officeDocument/2006/relationships/slide" Target="slides/slide133.xml"/><Relationship Id="rId143" Type="http://schemas.openxmlformats.org/officeDocument/2006/relationships/slide" Target="slides/slide141.xml"/><Relationship Id="rId148" Type="http://schemas.openxmlformats.org/officeDocument/2006/relationships/slide" Target="slides/slide146.xml"/><Relationship Id="rId151" Type="http://schemas.openxmlformats.org/officeDocument/2006/relationships/slide" Target="slides/slide149.xml"/><Relationship Id="rId156" Type="http://schemas.openxmlformats.org/officeDocument/2006/relationships/slide" Target="slides/slide154.xml"/><Relationship Id="rId164"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tableStyles" Target="tableStyles.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notesMaster" Target="notesMasters/notesMaster1.xml"/><Relationship Id="rId2" Type="http://schemas.openxmlformats.org/officeDocument/2006/relationships/slideMaster" Target="slideMasters/slideMaster1.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handoutMaster" Target="handoutMasters/handoutMaster1.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13762" cy="465456"/>
          </a:xfrm>
          <a:prstGeom prst="rect">
            <a:avLst/>
          </a:prstGeom>
        </p:spPr>
        <p:txBody>
          <a:bodyPr vert="horz" lIns="93655" tIns="46828" rIns="93655" bIns="46828"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39467" y="1"/>
            <a:ext cx="3013762" cy="465456"/>
          </a:xfrm>
          <a:prstGeom prst="rect">
            <a:avLst/>
          </a:prstGeom>
        </p:spPr>
        <p:txBody>
          <a:bodyPr vert="horz" lIns="93655" tIns="46828" rIns="93655" bIns="46828" rtlCol="0"/>
          <a:lstStyle>
            <a:lvl1pPr algn="r" fontAlgn="auto">
              <a:spcBef>
                <a:spcPts val="0"/>
              </a:spcBef>
              <a:spcAft>
                <a:spcPts val="0"/>
              </a:spcAft>
              <a:defRPr sz="1200">
                <a:latin typeface="+mn-lt"/>
              </a:defRPr>
            </a:lvl1pPr>
          </a:lstStyle>
          <a:p>
            <a:pPr>
              <a:defRPr/>
            </a:pPr>
            <a:fld id="{C1374B8E-A988-411A-883B-DD4D4BA85B94}" type="datetimeFigureOut">
              <a:rPr lang="en-US"/>
              <a:pPr>
                <a:defRPr/>
              </a:pPr>
              <a:t>7/6/2020</a:t>
            </a:fld>
            <a:endParaRPr lang="en-US"/>
          </a:p>
        </p:txBody>
      </p:sp>
      <p:sp>
        <p:nvSpPr>
          <p:cNvPr id="4" name="Slide Image Placeholder 3"/>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93655" tIns="46828" rIns="93655" bIns="46828" rtlCol="0" anchor="ctr"/>
          <a:lstStyle/>
          <a:p>
            <a:pPr lvl="0"/>
            <a:endParaRPr lang="en-US" noProof="0"/>
          </a:p>
        </p:txBody>
      </p:sp>
      <p:sp>
        <p:nvSpPr>
          <p:cNvPr id="5" name="Notes Placeholder 4"/>
          <p:cNvSpPr>
            <a:spLocks noGrp="1"/>
          </p:cNvSpPr>
          <p:nvPr>
            <p:ph type="body" sz="quarter" idx="3"/>
          </p:nvPr>
        </p:nvSpPr>
        <p:spPr>
          <a:xfrm>
            <a:off x="695485" y="4421823"/>
            <a:ext cx="5563870" cy="4189095"/>
          </a:xfrm>
          <a:prstGeom prst="rect">
            <a:avLst/>
          </a:prstGeom>
        </p:spPr>
        <p:txBody>
          <a:bodyPr vert="horz" lIns="93655" tIns="46828" rIns="93655" bIns="46828"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 y="8842030"/>
            <a:ext cx="3013762" cy="465456"/>
          </a:xfrm>
          <a:prstGeom prst="rect">
            <a:avLst/>
          </a:prstGeom>
        </p:spPr>
        <p:txBody>
          <a:bodyPr vert="horz" lIns="93655" tIns="46828" rIns="93655" bIns="46828"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939467" y="8842030"/>
            <a:ext cx="3013762" cy="465456"/>
          </a:xfrm>
          <a:prstGeom prst="rect">
            <a:avLst/>
          </a:prstGeom>
        </p:spPr>
        <p:txBody>
          <a:bodyPr vert="horz" lIns="93655" tIns="46828" rIns="93655" bIns="46828" rtlCol="0" anchor="b"/>
          <a:lstStyle>
            <a:lvl1pPr algn="r" fontAlgn="auto">
              <a:spcBef>
                <a:spcPts val="0"/>
              </a:spcBef>
              <a:spcAft>
                <a:spcPts val="0"/>
              </a:spcAft>
              <a:defRPr sz="1200">
                <a:latin typeface="+mn-lt"/>
              </a:defRPr>
            </a:lvl1pPr>
          </a:lstStyle>
          <a:p>
            <a:pPr>
              <a:defRPr/>
            </a:pPr>
            <a:fld id="{16106FE2-C513-482A-AC32-15B84AE12DCF}" type="slidenum">
              <a:rPr lang="en-US"/>
              <a:pPr>
                <a:defRPr/>
              </a:pPr>
              <a:t>‹#›</a:t>
            </a:fld>
            <a:endParaRPr 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0727633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6204267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2594437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Tree>
    <p:extLst>
      <p:ext uri="{BB962C8B-B14F-4D97-AF65-F5344CB8AC3E}">
        <p14:creationId xmlns:p14="http://schemas.microsoft.com/office/powerpoint/2010/main" val="11569867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20996314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Date Placeholder 3"/>
          <p:cNvSpPr>
            <a:spLocks noGrp="1"/>
          </p:cNvSpPr>
          <p:nvPr>
            <p:ph type="dt" idx="10"/>
          </p:nvPr>
        </p:nvSpPr>
        <p:spPr/>
        <p:txBody>
          <a:bodyPr/>
          <a:lstStyle/>
          <a:p>
            <a:endParaRPr lang="en-US"/>
          </a:p>
        </p:txBody>
      </p:sp>
    </p:spTree>
    <p:extLst>
      <p:ext uri="{BB962C8B-B14F-4D97-AF65-F5344CB8AC3E}">
        <p14:creationId xmlns:p14="http://schemas.microsoft.com/office/powerpoint/2010/main" val="209963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072763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33185064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5" name="Rectangle 2"/>
          <p:cNvSpPr>
            <a:spLocks noGrp="1" noRot="1" noChangeAspect="1" noChangeArrowheads="1" noTextEdit="1"/>
          </p:cNvSpPr>
          <p:nvPr>
            <p:ph type="sldImg"/>
          </p:nvPr>
        </p:nvSpPr>
        <p:spPr>
          <a:ln/>
        </p:spPr>
      </p:sp>
      <p:sp>
        <p:nvSpPr>
          <p:cNvPr id="161796" name="Rectangle 3"/>
          <p:cNvSpPr>
            <a:spLocks noGrp="1" noChangeArrowheads="1"/>
          </p:cNvSpPr>
          <p:nvPr>
            <p:ph type="body" idx="1"/>
          </p:nvPr>
        </p:nvSpPr>
        <p:spPr>
          <a:noFill/>
          <a:ln/>
        </p:spPr>
        <p:txBody>
          <a:bodyPr/>
          <a:lstStyle/>
          <a:p>
            <a:pPr eaLnBrk="1" hangingPunct="1"/>
            <a:endParaRPr lang="en-US" dirty="0">
              <a:latin typeface="Arial" pitchFamily="34" charset="0"/>
            </a:endParaRPr>
          </a:p>
        </p:txBody>
      </p:sp>
    </p:spTree>
    <p:extLst>
      <p:ext uri="{BB962C8B-B14F-4D97-AF65-F5344CB8AC3E}">
        <p14:creationId xmlns:p14="http://schemas.microsoft.com/office/powerpoint/2010/main" val="9667972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3406544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3" name="Rectangle 7"/>
          <p:cNvSpPr txBox="1">
            <a:spLocks noGrp="1" noChangeArrowheads="1"/>
          </p:cNvSpPr>
          <p:nvPr/>
        </p:nvSpPr>
        <p:spPr bwMode="auto">
          <a:xfrm>
            <a:off x="3939971" y="8841967"/>
            <a:ext cx="3013684" cy="465034"/>
          </a:xfrm>
          <a:prstGeom prst="rect">
            <a:avLst/>
          </a:prstGeom>
          <a:noFill/>
          <a:ln w="9525">
            <a:noFill/>
            <a:miter lim="800000"/>
            <a:headEnd/>
            <a:tailEnd/>
          </a:ln>
        </p:spPr>
        <p:txBody>
          <a:bodyPr lIns="97541" tIns="48770" rIns="97541" bIns="48770" anchor="b"/>
          <a:lstStyle/>
          <a:p>
            <a:pPr algn="r" defTabSz="975637"/>
            <a:fld id="{18303FEF-68AA-4A74-A722-1483D6C06EB4}" type="slidenum">
              <a:rPr lang="en-US" sz="1200"/>
              <a:pPr algn="r" defTabSz="975637"/>
              <a:t>46</a:t>
            </a:fld>
            <a:endParaRPr lang="en-US" sz="1200" dirty="0"/>
          </a:p>
        </p:txBody>
      </p:sp>
      <p:sp>
        <p:nvSpPr>
          <p:cNvPr id="163844" name="Rectangle 2"/>
          <p:cNvSpPr>
            <a:spLocks noGrp="1" noRot="1" noChangeAspect="1" noChangeArrowheads="1" noTextEdit="1"/>
          </p:cNvSpPr>
          <p:nvPr>
            <p:ph type="sldImg"/>
          </p:nvPr>
        </p:nvSpPr>
        <p:spPr>
          <a:xfrm>
            <a:off x="1174750" y="738188"/>
            <a:ext cx="4632325" cy="3473450"/>
          </a:xfrm>
          <a:ln/>
        </p:spPr>
      </p:sp>
      <p:sp>
        <p:nvSpPr>
          <p:cNvPr id="163845" name="Rectangle 3"/>
          <p:cNvSpPr>
            <a:spLocks noGrp="1" noChangeArrowheads="1"/>
          </p:cNvSpPr>
          <p:nvPr>
            <p:ph type="body" idx="1"/>
          </p:nvPr>
        </p:nvSpPr>
        <p:spPr>
          <a:xfrm>
            <a:off x="913240" y="4423088"/>
            <a:ext cx="5101084" cy="4210559"/>
          </a:xfrm>
          <a:noFill/>
          <a:ln/>
        </p:spPr>
        <p:txBody>
          <a:bodyPr/>
          <a:lstStyle/>
          <a:p>
            <a:endParaRPr lang="en-US">
              <a:latin typeface="Arial" pitchFamily="34" charset="0"/>
            </a:endParaRPr>
          </a:p>
        </p:txBody>
      </p:sp>
    </p:spTree>
    <p:extLst>
      <p:ext uri="{BB962C8B-B14F-4D97-AF65-F5344CB8AC3E}">
        <p14:creationId xmlns:p14="http://schemas.microsoft.com/office/powerpoint/2010/main" val="2251440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Tree>
    <p:extLst>
      <p:ext uri="{BB962C8B-B14F-4D97-AF65-F5344CB8AC3E}">
        <p14:creationId xmlns:p14="http://schemas.microsoft.com/office/powerpoint/2010/main" val="8184200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a:t>Click to edit Master title style</a:t>
            </a:r>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a:xfrm>
            <a:off x="6705600" y="4206240"/>
            <a:ext cx="960120" cy="457200"/>
          </a:xfrm>
        </p:spPr>
        <p:txBody>
          <a:bodyPr/>
          <a:lstStyle/>
          <a:p>
            <a:pPr>
              <a:defRPr/>
            </a:pPr>
            <a:fld id="{BE59CE77-D89D-45D0-BD36-F9252B928C31}" type="datetime1">
              <a:rPr lang="en-US" smtClean="0"/>
              <a:pPr>
                <a:defRPr/>
              </a:pPr>
              <a:t>7/6/2020</a:t>
            </a:fld>
            <a:endParaRPr lang="en-US"/>
          </a:p>
        </p:txBody>
      </p:sp>
      <p:sp>
        <p:nvSpPr>
          <p:cNvPr id="17" name="Footer Placeholder 16"/>
          <p:cNvSpPr>
            <a:spLocks noGrp="1"/>
          </p:cNvSpPr>
          <p:nvPr>
            <p:ph type="ftr" sz="quarter" idx="11"/>
          </p:nvPr>
        </p:nvSpPr>
        <p:spPr>
          <a:xfrm>
            <a:off x="5410200" y="4205288"/>
            <a:ext cx="1295400" cy="457200"/>
          </a:xfrm>
        </p:spPr>
        <p:txBody>
          <a:bodyPr/>
          <a:lstStyle/>
          <a:p>
            <a:pPr>
              <a:defRPr/>
            </a:pP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421E16D0-0811-4715-B4A5-6A4A96CA44E6}"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0507F64-71DC-414A-AC4D-F18358C55F0A}"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06F104FB-B3A8-4D18-A27A-EDC108C7CE66}"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3B4A60E-1842-488A-8EC8-D1162D5ED73B}"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pPr>
              <a:defRPr/>
            </a:pPr>
            <a:fld id="{E19DB877-A776-48C9-B780-C8168F968EE5}"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CC2B083-4B80-4709-BCA6-AED58DFFDEC8}"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a:t>Click to edit Master title style</a:t>
            </a:r>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pPr>
              <a:defRPr/>
            </a:pPr>
            <a:fld id="{B55BB708-408D-4C26-AC91-B68E63F36A7D}" type="datetime1">
              <a:rPr lang="en-US" smtClean="0"/>
              <a:pPr>
                <a:defRPr/>
              </a:pPr>
              <a:t>7/6/2020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16A4CE8-C129-407F-8D4A-4E50D5B8CC9B}"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B3A7A767-2BDF-41DC-AD9C-4FCDAE502212}" type="datetime1">
              <a:rPr lang="en-US" smtClean="0"/>
              <a:pPr>
                <a:defRPr/>
              </a:pPr>
              <a:t>7/6/2020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431CCA9-A6B3-48D8-B93B-12CB67EF8B05}"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Date Placeholder 25"/>
          <p:cNvSpPr>
            <a:spLocks noGrp="1"/>
          </p:cNvSpPr>
          <p:nvPr>
            <p:ph type="dt" sz="half" idx="10"/>
          </p:nvPr>
        </p:nvSpPr>
        <p:spPr/>
        <p:txBody>
          <a:bodyPr rtlCol="0"/>
          <a:lstStyle/>
          <a:p>
            <a:pPr>
              <a:defRPr/>
            </a:pPr>
            <a:fld id="{4B970A73-05A5-4A14-ADCA-E4D79D078878}" type="datetime1">
              <a:rPr lang="en-US" smtClean="0"/>
              <a:pPr>
                <a:defRPr/>
              </a:pPr>
              <a:t>7/6/2020</a:t>
            </a:fld>
            <a:endParaRPr lang="en-US"/>
          </a:p>
        </p:txBody>
      </p:sp>
      <p:sp>
        <p:nvSpPr>
          <p:cNvPr id="27" name="Slide Number Placeholder 26"/>
          <p:cNvSpPr>
            <a:spLocks noGrp="1"/>
          </p:cNvSpPr>
          <p:nvPr>
            <p:ph type="sldNum" sz="quarter" idx="11"/>
          </p:nvPr>
        </p:nvSpPr>
        <p:spPr/>
        <p:txBody>
          <a:bodyPr rtlCol="0"/>
          <a:lstStyle/>
          <a:p>
            <a:pPr>
              <a:defRPr/>
            </a:pPr>
            <a:fld id="{8F029B83-6956-416E-88FC-26595EFB083E}" type="slidenum">
              <a:rPr lang="en-US" smtClean="0"/>
              <a:pPr>
                <a:defRPr/>
              </a:pPr>
              <a:t>‹#›</a:t>
            </a:fld>
            <a:endParaRPr lang="en-US"/>
          </a:p>
        </p:txBody>
      </p:sp>
      <p:sp>
        <p:nvSpPr>
          <p:cNvPr id="28" name="Footer Placeholder 27"/>
          <p:cNvSpPr>
            <a:spLocks noGrp="1"/>
          </p:cNvSpPr>
          <p:nvPr>
            <p:ph type="ftr" sz="quarter" idx="12"/>
          </p:nvPr>
        </p:nvSpPr>
        <p:spPr/>
        <p:txBody>
          <a:bodyPr rtlCol="0"/>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a:t>Click to edit Master title style</a:t>
            </a:r>
          </a:p>
        </p:txBody>
      </p:sp>
      <p:sp>
        <p:nvSpPr>
          <p:cNvPr id="3" name="Date Placeholder 2"/>
          <p:cNvSpPr>
            <a:spLocks noGrp="1"/>
          </p:cNvSpPr>
          <p:nvPr>
            <p:ph type="dt" sz="half" idx="10"/>
          </p:nvPr>
        </p:nvSpPr>
        <p:spPr>
          <a:xfrm>
            <a:off x="6583680" y="612648"/>
            <a:ext cx="957264" cy="457200"/>
          </a:xfrm>
        </p:spPr>
        <p:txBody>
          <a:bodyPr/>
          <a:lstStyle/>
          <a:p>
            <a:pPr>
              <a:defRPr/>
            </a:pPr>
            <a:fld id="{84E9B8C7-D401-48E8-9DD6-76A3C17A42FE}" type="datetime1">
              <a:rPr lang="en-US" smtClean="0"/>
              <a:pPr>
                <a:defRPr/>
              </a:pPr>
              <a:t>7/6/2020</a:t>
            </a:fld>
            <a:endParaRPr lang="en-US"/>
          </a:p>
        </p:txBody>
      </p:sp>
      <p:sp>
        <p:nvSpPr>
          <p:cNvPr id="4" name="Footer Placeholder 3"/>
          <p:cNvSpPr>
            <a:spLocks noGrp="1"/>
          </p:cNvSpPr>
          <p:nvPr>
            <p:ph type="ftr" sz="quarter" idx="11"/>
          </p:nvPr>
        </p:nvSpPr>
        <p:spPr>
          <a:xfrm>
            <a:off x="5257800" y="612648"/>
            <a:ext cx="1325880" cy="457200"/>
          </a:xfrm>
        </p:spPr>
        <p:txBody>
          <a:bodyPr/>
          <a:lstStyle/>
          <a:p>
            <a:pPr>
              <a:defRPr/>
            </a:pPr>
            <a:endParaRPr lang="en-US"/>
          </a:p>
        </p:txBody>
      </p:sp>
      <p:sp>
        <p:nvSpPr>
          <p:cNvPr id="5" name="Slide Number Placeholder 4"/>
          <p:cNvSpPr>
            <a:spLocks noGrp="1"/>
          </p:cNvSpPr>
          <p:nvPr>
            <p:ph type="sldNum" sz="quarter" idx="12"/>
          </p:nvPr>
        </p:nvSpPr>
        <p:spPr>
          <a:xfrm>
            <a:off x="8174736" y="2272"/>
            <a:ext cx="762000" cy="365760"/>
          </a:xfrm>
        </p:spPr>
        <p:txBody>
          <a:bodyPr/>
          <a:lstStyle/>
          <a:p>
            <a:pPr>
              <a:defRPr/>
            </a:pPr>
            <a:fld id="{A4E1B091-8C18-49F5-8294-87D63F3A3D99}"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C3EDBA30-2E0E-47A7-AF10-EEFED4ED9313}" type="datetime1">
              <a:rPr lang="en-US" smtClean="0"/>
              <a:pPr>
                <a:defRPr/>
              </a:pPr>
              <a:t>7/6/2020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30A152B-CFDE-45FC-ACB8-FE7DAED0C3A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a:t>Click to edit Master title style</a:t>
            </a:r>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pPr>
              <a:defRPr/>
            </a:pPr>
            <a:fld id="{E97071C1-14CA-44A8-B01E-0F82E3387892}" type="datetime1">
              <a:rPr lang="en-US" smtClean="0"/>
              <a:pPr>
                <a:defRPr/>
              </a:pPr>
              <a:t>7/6/2020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63718ED-B5D8-49DC-A0A2-B1F74B124D11}"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pPr>
              <a:defRPr/>
            </a:pPr>
            <a:fld id="{2B43FD5D-BABC-453E-B6F1-E181370C3BFB}" type="datetime1">
              <a:rPr lang="en-US" smtClean="0"/>
              <a:pPr>
                <a:defRPr/>
              </a:pPr>
              <a:t>7/6/2020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53905F64-FFBD-4C58-811F-14B85F24EC5E}" type="slidenum">
              <a:rPr lang="en-US" smtClean="0"/>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a:t>Click to edit Master title style</a:t>
            </a:r>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pPr>
              <a:defRPr/>
            </a:pPr>
            <a:fld id="{3D5C8C40-2450-41DB-B296-83FBC95BA03D}" type="datetime1">
              <a:rPr lang="en-US" smtClean="0"/>
              <a:pPr>
                <a:defRPr/>
              </a:pPr>
              <a:t>7/6/2020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pPr>
              <a:defRPr/>
            </a:pPr>
            <a:endParaRPr lang="en-US"/>
          </a:p>
        </p:txBody>
      </p:sp>
      <p:sp>
        <p:nvSpPr>
          <p:cNvPr id="23" name="Slide Number Placeholder 22"/>
          <p:cNvSpPr>
            <a:spLocks noGrp="1"/>
          </p:cNvSpPr>
          <p:nvPr>
            <p:ph type="sldNum" sz="quarter" idx="4"/>
          </p:nvPr>
        </p:nvSpPr>
        <p:spPr>
          <a:xfrm>
            <a:off x="8380592" y="6491182"/>
            <a:ext cx="762000" cy="365760"/>
          </a:xfrm>
          <a:prstGeom prst="rect">
            <a:avLst/>
          </a:prstGeom>
        </p:spPr>
        <p:txBody>
          <a:bodyPr vert="horz" anchor="b"/>
          <a:lstStyle>
            <a:lvl1pPr algn="r" eaLnBrk="1" latinLnBrk="0" hangingPunct="1">
              <a:defRPr kumimoji="0" sz="1800">
                <a:solidFill>
                  <a:schemeClr val="tx1"/>
                </a:solidFill>
              </a:defRPr>
            </a:lvl1pPr>
          </a:lstStyle>
          <a:p>
            <a:pPr>
              <a:defRPr/>
            </a:pPr>
            <a:fld id="{9C38E1CC-7216-44DB-90C1-D9D17CA31D2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Text Box 8"/>
          <p:cNvSpPr txBox="1">
            <a:spLocks noChangeArrowheads="1"/>
          </p:cNvSpPr>
          <p:nvPr/>
        </p:nvSpPr>
        <p:spPr bwMode="auto">
          <a:xfrm>
            <a:off x="5105400" y="5638800"/>
            <a:ext cx="3581400" cy="457200"/>
          </a:xfrm>
          <a:prstGeom prst="rect">
            <a:avLst/>
          </a:prstGeom>
          <a:noFill/>
          <a:ln w="9525">
            <a:noFill/>
            <a:miter lim="800000"/>
            <a:headEnd/>
            <a:tailEnd/>
          </a:ln>
        </p:spPr>
        <p:txBody>
          <a:bodyPr>
            <a:spAutoFit/>
          </a:bodyPr>
          <a:lstStyle/>
          <a:p>
            <a:pPr eaLnBrk="1" hangingPunct="1">
              <a:spcBef>
                <a:spcPct val="50000"/>
              </a:spcBef>
            </a:pPr>
            <a:endParaRPr lang="en-US" sz="2400" dirty="0">
              <a:latin typeface="Arial" pitchFamily="34" charset="0"/>
            </a:endParaRPr>
          </a:p>
        </p:txBody>
      </p:sp>
      <p:sp>
        <p:nvSpPr>
          <p:cNvPr id="6149" name="Text Box 9"/>
          <p:cNvSpPr txBox="1">
            <a:spLocks noChangeArrowheads="1"/>
          </p:cNvSpPr>
          <p:nvPr/>
        </p:nvSpPr>
        <p:spPr bwMode="auto">
          <a:xfrm>
            <a:off x="2286000" y="4876800"/>
            <a:ext cx="6629400" cy="954107"/>
          </a:xfrm>
          <a:prstGeom prst="rect">
            <a:avLst/>
          </a:prstGeom>
          <a:noFill/>
          <a:ln w="9525">
            <a:noFill/>
            <a:miter lim="800000"/>
            <a:headEnd/>
            <a:tailEnd/>
          </a:ln>
        </p:spPr>
        <p:txBody>
          <a:bodyPr wrap="square">
            <a:spAutoFit/>
          </a:bodyPr>
          <a:lstStyle/>
          <a:p>
            <a:pPr algn="r" eaLnBrk="1" hangingPunct="1"/>
            <a:r>
              <a:rPr lang="en-US" sz="2800" b="1" u="sng" dirty="0">
                <a:solidFill>
                  <a:schemeClr val="accent2"/>
                </a:solidFill>
                <a:latin typeface="+mn-lt"/>
              </a:rPr>
              <a:t>Presented by</a:t>
            </a:r>
            <a:r>
              <a:rPr lang="en-US" sz="2800" b="1" dirty="0">
                <a:solidFill>
                  <a:schemeClr val="accent2"/>
                </a:solidFill>
                <a:latin typeface="+mn-lt"/>
              </a:rPr>
              <a:t> : CA. Sanjay K. </a:t>
            </a:r>
            <a:r>
              <a:rPr lang="en-US" sz="2800" b="1" dirty="0" err="1">
                <a:solidFill>
                  <a:schemeClr val="accent2"/>
                </a:solidFill>
                <a:latin typeface="+mn-lt"/>
              </a:rPr>
              <a:t>Agarwal</a:t>
            </a:r>
            <a:endParaRPr lang="en-US" sz="2800" b="1" dirty="0">
              <a:solidFill>
                <a:schemeClr val="accent2"/>
              </a:solidFill>
              <a:latin typeface="+mn-lt"/>
            </a:endParaRPr>
          </a:p>
          <a:p>
            <a:pPr algn="r" eaLnBrk="1" hangingPunct="1"/>
            <a:r>
              <a:rPr lang="en-US" sz="2800" b="1" u="sng">
                <a:solidFill>
                  <a:schemeClr val="accent2"/>
                </a:solidFill>
                <a:latin typeface="+mn-lt"/>
              </a:rPr>
              <a:t>Email </a:t>
            </a:r>
            <a:r>
              <a:rPr lang="en-US" sz="2800" b="1" u="sng" dirty="0">
                <a:solidFill>
                  <a:schemeClr val="accent2"/>
                </a:solidFill>
                <a:latin typeface="+mn-lt"/>
              </a:rPr>
              <a:t>id</a:t>
            </a:r>
            <a:r>
              <a:rPr lang="en-US" sz="2800" b="1" dirty="0">
                <a:solidFill>
                  <a:schemeClr val="accent2"/>
                </a:solidFill>
                <a:latin typeface="+mn-lt"/>
              </a:rPr>
              <a:t>: agarwal.s.ca@gmail.com</a:t>
            </a:r>
          </a:p>
        </p:txBody>
      </p:sp>
      <p:sp>
        <p:nvSpPr>
          <p:cNvPr id="5" name="Rectangle 4"/>
          <p:cNvSpPr/>
          <p:nvPr/>
        </p:nvSpPr>
        <p:spPr>
          <a:xfrm>
            <a:off x="152400" y="661987"/>
            <a:ext cx="8763000" cy="2462213"/>
          </a:xfrm>
          <a:prstGeom prst="rect">
            <a:avLst/>
          </a:prstGeom>
        </p:spPr>
        <p:txBody>
          <a:bodyPr wrap="square">
            <a:spAutoFit/>
          </a:bodyPr>
          <a:lstStyle/>
          <a:p>
            <a:pPr algn="ctr"/>
            <a:r>
              <a:rPr lang="en-US" sz="4800" b="1" i="1" u="sng" dirty="0">
                <a:solidFill>
                  <a:schemeClr val="bg1"/>
                </a:solidFill>
                <a:latin typeface="+mj-lt"/>
              </a:rPr>
              <a:t>Practical Tips on </a:t>
            </a:r>
          </a:p>
          <a:p>
            <a:pPr algn="ctr"/>
            <a:r>
              <a:rPr lang="en-US" sz="6600" b="1" i="1" u="sng" dirty="0">
                <a:solidFill>
                  <a:schemeClr val="bg1"/>
                </a:solidFill>
                <a:latin typeface="+mj-lt"/>
              </a:rPr>
              <a:t>Survey, Search &amp; Seizure</a:t>
            </a:r>
          </a:p>
          <a:p>
            <a:pPr algn="ctr"/>
            <a:r>
              <a:rPr lang="en-US" sz="4000" b="1" i="1" u="sng" dirty="0">
                <a:solidFill>
                  <a:schemeClr val="bg1"/>
                </a:solidFill>
                <a:latin typeface="+mj-lt"/>
              </a:rPr>
              <a:t>under Income Tax Act, 1961</a:t>
            </a:r>
            <a:endParaRPr lang="en-US" sz="4000" dirty="0">
              <a:solidFill>
                <a:schemeClr val="bg1"/>
              </a:solidFill>
              <a:latin typeface="+mj-l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0" y="0"/>
            <a:ext cx="9144000" cy="1100328"/>
          </a:xfrm>
          <a:prstGeom prst="rect">
            <a:avLst/>
          </a:prstGeom>
          <a:solidFill>
            <a:schemeClr val="tx2"/>
          </a:solidFill>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133A [</a:t>
            </a:r>
            <a:r>
              <a:rPr lang="en-GB" sz="3600" b="1" i="1" u="sng" dirty="0">
                <a:solidFill>
                  <a:schemeClr val="bg1"/>
                </a:solidFill>
                <a:latin typeface="+mj-lt"/>
                <a:ea typeface="+mj-ea"/>
                <a:cs typeface="+mj-cs"/>
              </a:rPr>
              <a:t>Survey</a:t>
            </a:r>
            <a:r>
              <a:rPr kumimoji="0" lang="en-US" sz="3600" b="1" i="1" u="sng" strike="noStrike" kern="1200" cap="none" spc="0" normalizeH="0" noProof="0" dirty="0">
                <a:ln>
                  <a:noFill/>
                </a:ln>
                <a:solidFill>
                  <a:schemeClr val="bg1"/>
                </a:solidFill>
                <a:effectLst/>
                <a:uLnTx/>
                <a:uFillTx/>
                <a:latin typeface="+mj-lt"/>
                <a:ea typeface="+mj-ea"/>
                <a:cs typeface="+mj-cs"/>
              </a:rPr>
              <a:t>]</a:t>
            </a:r>
            <a:endParaRPr lang="en-US" sz="3600" b="1" i="1" u="sng" baseline="0" dirty="0">
              <a:solidFill>
                <a:schemeClr val="bg1"/>
              </a:solidFill>
              <a:latin typeface="+mj-lt"/>
              <a:ea typeface="+mj-ea"/>
              <a:cs typeface="+mj-cs"/>
            </a:endParaRPr>
          </a:p>
        </p:txBody>
      </p:sp>
      <p:sp>
        <p:nvSpPr>
          <p:cNvPr id="4" name="Content Placeholder 2"/>
          <p:cNvSpPr txBox="1">
            <a:spLocks/>
          </p:cNvSpPr>
          <p:nvPr/>
        </p:nvSpPr>
        <p:spPr>
          <a:xfrm>
            <a:off x="76200" y="1219200"/>
            <a:ext cx="8915400" cy="5486400"/>
          </a:xfrm>
          <a:prstGeom prst="rect">
            <a:avLst/>
          </a:prstGeom>
        </p:spPr>
        <p:txBody>
          <a:bodyPr>
            <a:noAutofit/>
          </a:bodyPr>
          <a:lstStyle/>
          <a:p>
            <a:pPr algn="just"/>
            <a:r>
              <a:rPr lang="en-US" sz="2000" b="1" dirty="0">
                <a:solidFill>
                  <a:schemeClr val="accent2"/>
                </a:solidFill>
                <a:latin typeface="+mn-lt"/>
              </a:rPr>
              <a:t>							    </a:t>
            </a:r>
            <a:r>
              <a:rPr lang="en-US" sz="2000" b="1" u="sng" dirty="0">
                <a:solidFill>
                  <a:schemeClr val="accent2"/>
                </a:solidFill>
                <a:latin typeface="+mn-lt"/>
              </a:rPr>
              <a:t>[</a:t>
            </a:r>
            <a:r>
              <a:rPr lang="en-US" sz="2000" b="1" u="sng" dirty="0" err="1">
                <a:solidFill>
                  <a:schemeClr val="accent2"/>
                </a:solidFill>
                <a:latin typeface="+mn-lt"/>
              </a:rPr>
              <a:t>w.e.f</a:t>
            </a:r>
            <a:r>
              <a:rPr lang="en-US" sz="2000" b="1" u="sng" dirty="0">
                <a:solidFill>
                  <a:schemeClr val="accent2"/>
                </a:solidFill>
                <a:latin typeface="+mn-lt"/>
              </a:rPr>
              <a:t>. 01-04-2017]</a:t>
            </a:r>
            <a:endParaRPr lang="en-US" sz="2000" dirty="0">
              <a:solidFill>
                <a:schemeClr val="accent2"/>
              </a:solidFill>
              <a:latin typeface="+mn-lt"/>
            </a:endParaRPr>
          </a:p>
          <a:p>
            <a:pPr algn="just"/>
            <a:endParaRPr lang="en-US" sz="1000" dirty="0">
              <a:latin typeface="+mn-lt"/>
            </a:endParaRPr>
          </a:p>
          <a:p>
            <a:pPr algn="just"/>
            <a:r>
              <a:rPr lang="en-US" sz="2000" i="1" dirty="0">
                <a:latin typeface="+mn-lt"/>
              </a:rPr>
              <a:t>(</a:t>
            </a:r>
            <a:r>
              <a:rPr lang="en-US" sz="2000" i="1" dirty="0" err="1">
                <a:latin typeface="+mn-lt"/>
              </a:rPr>
              <a:t>i</a:t>
            </a:r>
            <a:r>
              <a:rPr lang="en-US" sz="2000" i="1" dirty="0">
                <a:latin typeface="+mn-lt"/>
              </a:rPr>
              <a:t>) in the long line, for the portion beginning with “at which a business or profession” and ending with “such business or profession––”, the following shall be substituted, namely:—</a:t>
            </a:r>
          </a:p>
          <a:p>
            <a:pPr algn="just"/>
            <a:r>
              <a:rPr lang="en-US" sz="2000" i="1" dirty="0">
                <a:latin typeface="+mn-lt"/>
              </a:rPr>
              <a:t>“</a:t>
            </a:r>
            <a:r>
              <a:rPr lang="en-US" sz="2000" i="1" dirty="0">
                <a:solidFill>
                  <a:schemeClr val="accent2"/>
                </a:solidFill>
                <a:latin typeface="+mn-lt"/>
              </a:rPr>
              <a:t>at which a business or profession or an activity for charitable purpose is carried on, whether such place be the principal place or not of such business or profession or of such activity for charitable purpose, and require any proprietor, trustee, employee or any other person who may at that time and place be attending in any manner to, or helping in, the carrying on of such business or profession or such activity for charitable purpose––”;</a:t>
            </a:r>
          </a:p>
          <a:p>
            <a:pPr algn="just"/>
            <a:endParaRPr lang="en-US" sz="2000" i="1" dirty="0">
              <a:latin typeface="+mn-lt"/>
            </a:endParaRPr>
          </a:p>
          <a:p>
            <a:pPr algn="just"/>
            <a:r>
              <a:rPr lang="en-US" sz="2000" i="1" dirty="0">
                <a:latin typeface="+mn-lt"/>
              </a:rPr>
              <a:t>(ii) in the Explanation, after the words “business or profession” wherever they occur, the words “or activity for charitable purpose” shall be inserted</a:t>
            </a:r>
          </a:p>
          <a:p>
            <a:pPr algn="just"/>
            <a:endParaRPr lang="en-US" sz="2000" dirty="0">
              <a:latin typeface="+mn-lt"/>
            </a:endParaRPr>
          </a:p>
          <a:p>
            <a:pPr algn="just"/>
            <a:r>
              <a:rPr lang="en-US" sz="2000" b="1" u="sng" dirty="0">
                <a:latin typeface="+mn-lt"/>
              </a:rPr>
              <a:t>Brief</a:t>
            </a:r>
            <a:r>
              <a:rPr lang="en-US" sz="2000" b="1" dirty="0">
                <a:latin typeface="+mn-lt"/>
              </a:rPr>
              <a:t>: </a:t>
            </a:r>
            <a:r>
              <a:rPr lang="en-GB" sz="2000" dirty="0">
                <a:latin typeface="+mn-lt"/>
              </a:rPr>
              <a:t>Extension of the powers to Survey by an </a:t>
            </a:r>
            <a:r>
              <a:rPr lang="en-US" sz="2000" dirty="0">
                <a:latin typeface="+mn-lt"/>
              </a:rPr>
              <a:t>Income Tax Authority where any activity for charitable purpose is carried on and also to record statement of trustee, employees, the attending or helping carrying out of charitable activity.</a:t>
            </a:r>
          </a:p>
        </p:txBody>
      </p:sp>
      <p:sp>
        <p:nvSpPr>
          <p:cNvPr id="5" name="Slide Number Placeholder 4">
            <a:extLst>
              <a:ext uri="{FF2B5EF4-FFF2-40B4-BE49-F238E27FC236}">
                <a16:creationId xmlns:a16="http://schemas.microsoft.com/office/drawing/2014/main" id="{73CDEDCA-B281-4BAC-B4E3-A84B9E2B3056}"/>
              </a:ext>
            </a:extLst>
          </p:cNvPr>
          <p:cNvSpPr>
            <a:spLocks noGrp="1"/>
          </p:cNvSpPr>
          <p:nvPr>
            <p:ph type="sldNum" sz="quarter" idx="12"/>
          </p:nvPr>
        </p:nvSpPr>
        <p:spPr/>
        <p:txBody>
          <a:bodyPr/>
          <a:lstStyle/>
          <a:p>
            <a:pPr>
              <a:defRPr/>
            </a:pPr>
            <a:fld id="{530A152B-CFDE-45FC-ACB8-FE7DAED0C3AA}" type="slidenum">
              <a:rPr lang="en-US" smtClean="0"/>
              <a:pPr>
                <a:defRPr/>
              </a:pPr>
              <a:t>10</a:t>
            </a:fld>
            <a:endParaRPr lang="en-US"/>
          </a:p>
        </p:txBody>
      </p:sp>
    </p:spTree>
    <p:extLst>
      <p:ext uri="{BB962C8B-B14F-4D97-AF65-F5344CB8AC3E}">
        <p14:creationId xmlns:p14="http://schemas.microsoft.com/office/powerpoint/2010/main" val="3648120149"/>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381000" y="2057400"/>
            <a:ext cx="8153400" cy="2608406"/>
          </a:xfrm>
          <a:prstGeom prst="rect">
            <a:avLst/>
          </a:prstGeom>
          <a:noFill/>
          <a:ln w="95250" cmpd="thinThick">
            <a:solidFill>
              <a:schemeClr val="tx2"/>
            </a:solidFill>
          </a:ln>
        </p:spPr>
        <p:txBody>
          <a:bodyPr vert="horz" wrap="square" rtlCol="0" anchor="ctr">
            <a:spAutoFit/>
          </a:bodyPr>
          <a:lstStyle/>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endParaRPr lang="en-US" sz="1200" b="1" i="1" u="sng" dirty="0">
              <a:solidFill>
                <a:schemeClr val="accent2"/>
              </a:solidFill>
              <a:latin typeface="+mj-lt"/>
            </a:endParaRPr>
          </a:p>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r>
              <a:rPr lang="en-US" sz="6000" b="1" i="1" u="sng" dirty="0">
                <a:solidFill>
                  <a:schemeClr val="accent2"/>
                </a:solidFill>
                <a:latin typeface="+mj-lt"/>
              </a:rPr>
              <a:t>Examination on Oath-</a:t>
            </a:r>
          </a:p>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r>
              <a:rPr lang="en-US" sz="6000" b="1" i="1" u="sng" dirty="0">
                <a:solidFill>
                  <a:schemeClr val="accent2"/>
                </a:solidFill>
                <a:latin typeface="+mj-lt"/>
              </a:rPr>
              <a:t>Sec. 132(4)</a:t>
            </a:r>
          </a:p>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endParaRPr lang="en-US" sz="2000" b="1" i="1" u="sng" dirty="0">
              <a:solidFill>
                <a:schemeClr val="accent2"/>
              </a:solidFill>
              <a:latin typeface="+mj-lt"/>
            </a:endParaRPr>
          </a:p>
        </p:txBody>
      </p:sp>
      <p:sp>
        <p:nvSpPr>
          <p:cNvPr id="3" name="Slide Number Placeholder 2">
            <a:extLst>
              <a:ext uri="{FF2B5EF4-FFF2-40B4-BE49-F238E27FC236}">
                <a16:creationId xmlns:a16="http://schemas.microsoft.com/office/drawing/2014/main" id="{2DC30C94-C0EB-4E25-8659-27C5172E4AC2}"/>
              </a:ext>
            </a:extLst>
          </p:cNvPr>
          <p:cNvSpPr>
            <a:spLocks noGrp="1"/>
          </p:cNvSpPr>
          <p:nvPr>
            <p:ph type="sldNum" sz="quarter" idx="12"/>
          </p:nvPr>
        </p:nvSpPr>
        <p:spPr/>
        <p:txBody>
          <a:bodyPr/>
          <a:lstStyle/>
          <a:p>
            <a:pPr>
              <a:defRPr/>
            </a:pPr>
            <a:fld id="{ACC2B083-4B80-4709-BCA6-AED58DFFDEC8}" type="slidenum">
              <a:rPr lang="en-US" smtClean="0"/>
              <a:pPr>
                <a:defRPr/>
              </a:pPr>
              <a:t>100</a:t>
            </a:fld>
            <a:endParaRPr lang="en-US"/>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2"/>
          <p:cNvSpPr>
            <a:spLocks noGrp="1" noChangeArrowheads="1"/>
          </p:cNvSpPr>
          <p:nvPr>
            <p:ph type="title"/>
          </p:nvPr>
        </p:nvSpPr>
        <p:spPr>
          <a:xfrm>
            <a:off x="228600" y="533400"/>
            <a:ext cx="8229600" cy="1066800"/>
          </a:xfrm>
        </p:spPr>
        <p:txBody>
          <a:bodyPr>
            <a:normAutofit/>
          </a:bodyPr>
          <a:lstStyle/>
          <a:p>
            <a:r>
              <a:rPr lang="en-US" b="1" i="1" u="sng" dirty="0"/>
              <a:t>Income Tax Department - Rights</a:t>
            </a:r>
          </a:p>
        </p:txBody>
      </p:sp>
      <p:sp>
        <p:nvSpPr>
          <p:cNvPr id="73732" name="Rectangle 3"/>
          <p:cNvSpPr>
            <a:spLocks noGrp="1" noChangeArrowheads="1"/>
          </p:cNvSpPr>
          <p:nvPr>
            <p:ph idx="1"/>
          </p:nvPr>
        </p:nvSpPr>
        <p:spPr>
          <a:xfrm>
            <a:off x="228600" y="1905000"/>
            <a:ext cx="8534400" cy="4325112"/>
          </a:xfrm>
        </p:spPr>
        <p:txBody>
          <a:bodyPr/>
          <a:lstStyle/>
          <a:p>
            <a:pPr marL="365125" indent="-365125" algn="just">
              <a:buClr>
                <a:schemeClr val="accent2"/>
              </a:buClr>
              <a:buFont typeface="Wingdings" pitchFamily="2" charset="2"/>
              <a:buChar char="q"/>
            </a:pPr>
            <a:r>
              <a:rPr lang="en-US" sz="2300" b="1" i="1" u="sng" dirty="0">
                <a:solidFill>
                  <a:schemeClr val="accent2"/>
                </a:solidFill>
              </a:rPr>
              <a:t>Examination on Oath, Section 132(4)</a:t>
            </a:r>
            <a:r>
              <a:rPr lang="en-US" sz="2300" b="1" i="1" dirty="0">
                <a:solidFill>
                  <a:schemeClr val="accent2"/>
                </a:solidFill>
              </a:rPr>
              <a:t>: </a:t>
            </a:r>
            <a:r>
              <a:rPr lang="en-US" sz="2400" dirty="0"/>
              <a:t>The Authorized officer may, during the course of the search or seizure, examine on oath any person who is found to be in possession or control of any books of account, documents, money, bullion, jewellery or other valuable article or thing and any statement made by such person during such examination may thereafter be used in evidence in any proceeding under the Indian Income Tax Act, 1922 (11 of 1922), or under this Act.</a:t>
            </a:r>
            <a:endParaRPr lang="en-US" sz="2400" dirty="0">
              <a:solidFill>
                <a:srgbClr val="FFFF00"/>
              </a:solidFill>
            </a:endParaRPr>
          </a:p>
        </p:txBody>
      </p:sp>
      <p:sp>
        <p:nvSpPr>
          <p:cNvPr id="73733" name="Text Box 4"/>
          <p:cNvSpPr txBox="1">
            <a:spLocks noChangeArrowheads="1"/>
          </p:cNvSpPr>
          <p:nvPr/>
        </p:nvSpPr>
        <p:spPr bwMode="auto">
          <a:xfrm>
            <a:off x="762000" y="5257800"/>
            <a:ext cx="7924800" cy="336550"/>
          </a:xfrm>
          <a:prstGeom prst="rect">
            <a:avLst/>
          </a:prstGeom>
          <a:noFill/>
          <a:ln w="9525">
            <a:noFill/>
            <a:miter lim="800000"/>
            <a:headEnd/>
            <a:tailEnd/>
          </a:ln>
        </p:spPr>
        <p:txBody>
          <a:bodyPr>
            <a:spAutoFit/>
          </a:bodyPr>
          <a:lstStyle/>
          <a:p>
            <a:pPr>
              <a:spcBef>
                <a:spcPct val="50000"/>
              </a:spcBef>
            </a:pPr>
            <a:endParaRPr lang="en-US" sz="1600" b="1" dirty="0">
              <a:solidFill>
                <a:srgbClr val="FFFF00"/>
              </a:solidFill>
              <a:latin typeface="Arial" pitchFamily="34" charset="0"/>
            </a:endParaRPr>
          </a:p>
        </p:txBody>
      </p:sp>
      <p:sp>
        <p:nvSpPr>
          <p:cNvPr id="3" name="Slide Number Placeholder 2">
            <a:extLst>
              <a:ext uri="{FF2B5EF4-FFF2-40B4-BE49-F238E27FC236}">
                <a16:creationId xmlns:a16="http://schemas.microsoft.com/office/drawing/2014/main" id="{A2F2E692-A87C-4649-AFD4-FDCA0C9D9EB2}"/>
              </a:ext>
            </a:extLst>
          </p:cNvPr>
          <p:cNvSpPr>
            <a:spLocks noGrp="1"/>
          </p:cNvSpPr>
          <p:nvPr>
            <p:ph type="sldNum" sz="quarter" idx="12"/>
          </p:nvPr>
        </p:nvSpPr>
        <p:spPr/>
        <p:txBody>
          <a:bodyPr/>
          <a:lstStyle/>
          <a:p>
            <a:pPr>
              <a:defRPr/>
            </a:pPr>
            <a:fld id="{ACC2B083-4B80-4709-BCA6-AED58DFFDEC8}" type="slidenum">
              <a:rPr lang="en-US" smtClean="0"/>
              <a:pPr>
                <a:defRPr/>
              </a:pPr>
              <a:t>101</a:t>
            </a:fld>
            <a:endParaRPr lang="en-US"/>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43000"/>
            <a:ext cx="8915400" cy="5562600"/>
          </a:xfrm>
        </p:spPr>
        <p:txBody>
          <a:bodyPr>
            <a:noAutofit/>
          </a:bodyPr>
          <a:lstStyle/>
          <a:p>
            <a:pPr marL="355600" indent="-355600" algn="just">
              <a:spcBef>
                <a:spcPts val="1200"/>
              </a:spcBef>
              <a:buClr>
                <a:schemeClr val="accent2"/>
              </a:buClr>
              <a:buFont typeface="Wingdings" pitchFamily="2" charset="2"/>
              <a:buChar char="Ø"/>
            </a:pPr>
            <a:r>
              <a:rPr lang="en-US" sz="2000" dirty="0"/>
              <a:t>Statement recorded at odd hours cannot be considered to be a voluntary statement. </a:t>
            </a:r>
            <a:r>
              <a:rPr lang="en-US" sz="2000" b="1" dirty="0" err="1">
                <a:solidFill>
                  <a:schemeClr val="accent2"/>
                </a:solidFill>
              </a:rPr>
              <a:t>Kailashben</a:t>
            </a:r>
            <a:r>
              <a:rPr lang="en-US" sz="2000" b="1" dirty="0">
                <a:solidFill>
                  <a:schemeClr val="accent2"/>
                </a:solidFill>
              </a:rPr>
              <a:t> </a:t>
            </a:r>
            <a:r>
              <a:rPr lang="en-US" sz="2000" b="1" dirty="0" err="1">
                <a:solidFill>
                  <a:schemeClr val="accent2"/>
                </a:solidFill>
              </a:rPr>
              <a:t>Manharlal</a:t>
            </a:r>
            <a:r>
              <a:rPr lang="en-US" sz="2000" b="1" dirty="0">
                <a:solidFill>
                  <a:schemeClr val="accent2"/>
                </a:solidFill>
              </a:rPr>
              <a:t> Choshi v. CIT [2008] 14 DTR 257 (</a:t>
            </a:r>
            <a:r>
              <a:rPr lang="en-US" sz="2000" b="1" dirty="0" err="1">
                <a:solidFill>
                  <a:schemeClr val="accent2"/>
                </a:solidFill>
              </a:rPr>
              <a:t>Guj</a:t>
            </a:r>
            <a:r>
              <a:rPr lang="en-US" sz="2000" b="1" dirty="0">
                <a:solidFill>
                  <a:schemeClr val="accent2"/>
                </a:solidFill>
              </a:rPr>
              <a:t>.) &amp; Shree </a:t>
            </a:r>
            <a:r>
              <a:rPr lang="en-US" sz="2000" b="1" dirty="0" err="1">
                <a:solidFill>
                  <a:schemeClr val="accent2"/>
                </a:solidFill>
              </a:rPr>
              <a:t>Ganesh</a:t>
            </a:r>
            <a:r>
              <a:rPr lang="en-US" sz="2000" b="1" dirty="0">
                <a:solidFill>
                  <a:schemeClr val="accent2"/>
                </a:solidFill>
              </a:rPr>
              <a:t> Trading </a:t>
            </a:r>
            <a:r>
              <a:rPr lang="en-US" sz="2000" b="1" dirty="0" err="1">
                <a:solidFill>
                  <a:schemeClr val="accent2"/>
                </a:solidFill>
              </a:rPr>
              <a:t>Co.v</a:t>
            </a:r>
            <a:r>
              <a:rPr lang="en-US" sz="2000" b="1" dirty="0">
                <a:solidFill>
                  <a:schemeClr val="accent2"/>
                </a:solidFill>
              </a:rPr>
              <a:t> CIT [2013] 30 taxmann.com 170 (Jharkhand)</a:t>
            </a:r>
          </a:p>
          <a:p>
            <a:pPr marL="355600" indent="-355600" algn="just">
              <a:spcBef>
                <a:spcPts val="1200"/>
              </a:spcBef>
              <a:buClr>
                <a:schemeClr val="accent2"/>
              </a:buClr>
              <a:buFont typeface="Wingdings" pitchFamily="2" charset="2"/>
              <a:buChar char="Ø"/>
            </a:pPr>
            <a:r>
              <a:rPr lang="en-US" sz="2000" dirty="0">
                <a:cs typeface="Times New Roman" pitchFamily="18" charset="0"/>
              </a:rPr>
              <a:t>A self-serving retraction, without anything more cannot dispel statement made under oath u/s 132(4). </a:t>
            </a:r>
            <a:r>
              <a:rPr lang="en-US" sz="2000" b="1" dirty="0">
                <a:solidFill>
                  <a:schemeClr val="accent2"/>
                </a:solidFill>
              </a:rPr>
              <a:t>CIT v. O. Abdul </a:t>
            </a:r>
            <a:r>
              <a:rPr lang="en-US" sz="2000" b="1" dirty="0" err="1">
                <a:solidFill>
                  <a:schemeClr val="accent2"/>
                </a:solidFill>
              </a:rPr>
              <a:t>Razak</a:t>
            </a:r>
            <a:r>
              <a:rPr lang="en-US" sz="2000" b="1" dirty="0">
                <a:solidFill>
                  <a:schemeClr val="accent2"/>
                </a:solidFill>
              </a:rPr>
              <a:t> </a:t>
            </a:r>
            <a:r>
              <a:rPr lang="da-DK" sz="2000" b="1" dirty="0">
                <a:solidFill>
                  <a:schemeClr val="accent2"/>
                </a:solidFill>
              </a:rPr>
              <a:t>2012] 20 taxmann.com 48 (Ker.)</a:t>
            </a:r>
          </a:p>
          <a:p>
            <a:pPr marL="355600" indent="-355600" algn="just">
              <a:spcBef>
                <a:spcPts val="1200"/>
              </a:spcBef>
              <a:buClr>
                <a:schemeClr val="accent2"/>
              </a:buClr>
              <a:buFont typeface="Wingdings" pitchFamily="2" charset="2"/>
              <a:buChar char="Ø"/>
            </a:pPr>
            <a:r>
              <a:rPr lang="en-GB" sz="2000" dirty="0"/>
              <a:t>Additions made on the basis of Statement u/s 132(4) during the course of search proceedings is not justified where the Statement was retracted during the assessment proceedings and proper explanation and submissions were made to substantiate the retraction. </a:t>
            </a:r>
            <a:r>
              <a:rPr lang="en-IN" sz="2000" b="1" dirty="0">
                <a:solidFill>
                  <a:schemeClr val="accent2"/>
                </a:solidFill>
              </a:rPr>
              <a:t>CIT Vs. Sunil Aggarwal, [2015] 379 ITR 367 (Delhi)</a:t>
            </a:r>
            <a:r>
              <a:rPr lang="en-GB" sz="2000" b="1" dirty="0">
                <a:solidFill>
                  <a:schemeClr val="accent2"/>
                </a:solidFill>
              </a:rPr>
              <a:t> </a:t>
            </a:r>
            <a:r>
              <a:rPr lang="en-IN" sz="2000" b="1" dirty="0">
                <a:solidFill>
                  <a:schemeClr val="accent2"/>
                </a:solidFill>
              </a:rPr>
              <a:t>Delhi High Court</a:t>
            </a:r>
            <a:endParaRPr lang="en-GB" sz="2000" b="1" dirty="0">
              <a:solidFill>
                <a:schemeClr val="accent2"/>
              </a:solidFill>
            </a:endParaRPr>
          </a:p>
          <a:p>
            <a:pPr marL="355600" indent="-355600" algn="just">
              <a:spcBef>
                <a:spcPts val="1200"/>
              </a:spcBef>
              <a:buClr>
                <a:schemeClr val="accent2"/>
              </a:buClr>
              <a:buFont typeface="Wingdings" pitchFamily="2" charset="2"/>
              <a:buChar char="Ø"/>
            </a:pPr>
            <a:r>
              <a:rPr lang="en-US" sz="2000" dirty="0"/>
              <a:t>All Persons present at the place of assesses during the course of search is not automatically covered by action under section 132</a:t>
            </a:r>
            <a:r>
              <a:rPr lang="en-US" sz="2000" b="1" dirty="0"/>
              <a:t>. </a:t>
            </a:r>
            <a:r>
              <a:rPr lang="en-US" sz="2000" b="1" dirty="0">
                <a:solidFill>
                  <a:schemeClr val="accent2"/>
                </a:solidFill>
              </a:rPr>
              <a:t>CIT vs. </a:t>
            </a:r>
            <a:r>
              <a:rPr lang="en-US" sz="2000" b="1" dirty="0" err="1">
                <a:solidFill>
                  <a:schemeClr val="accent2"/>
                </a:solidFill>
              </a:rPr>
              <a:t>Latika</a:t>
            </a:r>
            <a:r>
              <a:rPr lang="en-US" sz="2000" b="1" dirty="0">
                <a:solidFill>
                  <a:schemeClr val="accent2"/>
                </a:solidFill>
              </a:rPr>
              <a:t> v. Waman [2005] 1 SOT 535(Mum.)</a:t>
            </a:r>
          </a:p>
          <a:p>
            <a:pPr marL="355600" indent="-355600" algn="just">
              <a:spcBef>
                <a:spcPts val="1200"/>
              </a:spcBef>
              <a:buClr>
                <a:schemeClr val="accent2"/>
              </a:buClr>
              <a:buFont typeface="Wingdings" pitchFamily="2" charset="2"/>
              <a:buChar char="Ø"/>
            </a:pPr>
            <a:r>
              <a:rPr lang="en-GB" sz="2000" dirty="0"/>
              <a:t>It is held that if statements recorded during search were corroborated by materials, there was no justification to reject statements. </a:t>
            </a:r>
            <a:r>
              <a:rPr lang="en-IN" sz="2000" b="1" dirty="0">
                <a:solidFill>
                  <a:schemeClr val="accent2"/>
                </a:solidFill>
              </a:rPr>
              <a:t>CIT vs </a:t>
            </a:r>
            <a:r>
              <a:rPr lang="en-IN" sz="2000" b="1" dirty="0" err="1">
                <a:solidFill>
                  <a:schemeClr val="accent2"/>
                </a:solidFill>
              </a:rPr>
              <a:t>Kuwer</a:t>
            </a:r>
            <a:r>
              <a:rPr lang="en-IN" sz="2000" b="1" dirty="0">
                <a:solidFill>
                  <a:schemeClr val="accent2"/>
                </a:solidFill>
              </a:rPr>
              <a:t> </a:t>
            </a:r>
            <a:r>
              <a:rPr lang="en-IN" sz="2000" b="1" dirty="0" err="1">
                <a:solidFill>
                  <a:schemeClr val="accent2"/>
                </a:solidFill>
              </a:rPr>
              <a:t>Fibers</a:t>
            </a:r>
            <a:r>
              <a:rPr lang="en-IN" sz="2000" b="1" dirty="0">
                <a:solidFill>
                  <a:schemeClr val="accent2"/>
                </a:solidFill>
              </a:rPr>
              <a:t> (P.) Ltd [2017] 77 taxmann.com 345 (HC - Delhi)</a:t>
            </a:r>
            <a:endParaRPr lang="en-US" sz="2000" b="1" dirty="0">
              <a:solidFill>
                <a:schemeClr val="accent2"/>
              </a:solidFill>
            </a:endParaRPr>
          </a:p>
        </p:txBody>
      </p:sp>
      <p:sp>
        <p:nvSpPr>
          <p:cNvPr id="6" name="Rectangle 2"/>
          <p:cNvSpPr>
            <a:spLocks noGrp="1" noChangeArrowheads="1"/>
          </p:cNvSpPr>
          <p:nvPr>
            <p:ph type="title"/>
          </p:nvPr>
        </p:nvSpPr>
        <p:spPr>
          <a:xfrm>
            <a:off x="152400" y="304800"/>
            <a:ext cx="8839200" cy="1066800"/>
          </a:xfrm>
        </p:spPr>
        <p:txBody>
          <a:bodyPr>
            <a:normAutofit/>
          </a:bodyPr>
          <a:lstStyle/>
          <a:p>
            <a:pPr algn="ctr"/>
            <a:r>
              <a:rPr lang="en-US" sz="4400" b="1" i="1" u="sng" dirty="0"/>
              <a:t>Issues- </a:t>
            </a:r>
            <a:r>
              <a:rPr lang="en-US" b="1" i="1" u="sng" dirty="0">
                <a:latin typeface="+mn-lt"/>
              </a:rPr>
              <a:t>132(4)….</a:t>
            </a:r>
          </a:p>
        </p:txBody>
      </p:sp>
      <p:sp>
        <p:nvSpPr>
          <p:cNvPr id="4" name="Slide Number Placeholder 3">
            <a:extLst>
              <a:ext uri="{FF2B5EF4-FFF2-40B4-BE49-F238E27FC236}">
                <a16:creationId xmlns:a16="http://schemas.microsoft.com/office/drawing/2014/main" id="{E652AD5D-1C90-48A2-9DFF-DBC85BB37994}"/>
              </a:ext>
            </a:extLst>
          </p:cNvPr>
          <p:cNvSpPr>
            <a:spLocks noGrp="1"/>
          </p:cNvSpPr>
          <p:nvPr>
            <p:ph type="sldNum" sz="quarter" idx="12"/>
          </p:nvPr>
        </p:nvSpPr>
        <p:spPr/>
        <p:txBody>
          <a:bodyPr/>
          <a:lstStyle/>
          <a:p>
            <a:pPr>
              <a:defRPr/>
            </a:pPr>
            <a:fld id="{ACC2B083-4B80-4709-BCA6-AED58DFFDEC8}" type="slidenum">
              <a:rPr lang="en-US" smtClean="0"/>
              <a:pPr>
                <a:defRPr/>
              </a:pPr>
              <a:t>102</a:t>
            </a:fld>
            <a:endParaRPr lang="en-US"/>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idx="1"/>
          </p:nvPr>
        </p:nvSpPr>
        <p:spPr>
          <a:xfrm>
            <a:off x="71406" y="1000108"/>
            <a:ext cx="9072594" cy="5857892"/>
          </a:xfrm>
        </p:spPr>
        <p:txBody>
          <a:bodyPr>
            <a:noAutofit/>
          </a:bodyPr>
          <a:lstStyle/>
          <a:p>
            <a:pPr marL="355600" indent="-355600" algn="just">
              <a:spcBef>
                <a:spcPts val="600"/>
              </a:spcBef>
              <a:buClr>
                <a:schemeClr val="accent2"/>
              </a:buClr>
              <a:buFont typeface="Wingdings" pitchFamily="2" charset="2"/>
              <a:buChar char="Ø"/>
            </a:pPr>
            <a:r>
              <a:rPr lang="en-GB" sz="2100" dirty="0"/>
              <a:t>Mere voluntary disclosure of undisclosed income by assessee cannot form basis of addition if no evidence is detected in search. Fact that retraction of statement is late is irrelevant. </a:t>
            </a:r>
            <a:r>
              <a:rPr lang="en-IN" sz="2100" b="1" dirty="0" err="1">
                <a:solidFill>
                  <a:schemeClr val="accent2"/>
                </a:solidFill>
              </a:rPr>
              <a:t>Chetnaben</a:t>
            </a:r>
            <a:r>
              <a:rPr lang="en-IN" sz="2100" b="1" dirty="0">
                <a:solidFill>
                  <a:schemeClr val="accent2"/>
                </a:solidFill>
              </a:rPr>
              <a:t> J Shah vs. ITO </a:t>
            </a:r>
            <a:r>
              <a:rPr lang="en-US" sz="2100" b="1" dirty="0">
                <a:solidFill>
                  <a:schemeClr val="accent2"/>
                </a:solidFill>
              </a:rPr>
              <a:t>[2016] 288 CTR 579 (Gujarat)</a:t>
            </a:r>
          </a:p>
          <a:p>
            <a:pPr marL="355600" indent="-355600" algn="just">
              <a:spcBef>
                <a:spcPts val="600"/>
              </a:spcBef>
              <a:buClr>
                <a:schemeClr val="accent2"/>
              </a:buClr>
              <a:buFont typeface="Wingdings" pitchFamily="2" charset="2"/>
              <a:buChar char="Ø"/>
            </a:pPr>
            <a:r>
              <a:rPr lang="en-US" sz="2100" dirty="0"/>
              <a:t>Examination of a person even before the commencement of search proceeding is not an examination on oath within the meaning of section 132(4). </a:t>
            </a:r>
            <a:r>
              <a:rPr lang="en-US" sz="2100" b="1" dirty="0">
                <a:solidFill>
                  <a:schemeClr val="accent2"/>
                </a:solidFill>
              </a:rPr>
              <a:t>R.R. </a:t>
            </a:r>
            <a:r>
              <a:rPr lang="en-US" sz="2100" b="1" dirty="0" err="1">
                <a:solidFill>
                  <a:schemeClr val="accent2"/>
                </a:solidFill>
              </a:rPr>
              <a:t>Gavit</a:t>
            </a:r>
            <a:r>
              <a:rPr lang="en-US" sz="2100" b="1" dirty="0">
                <a:solidFill>
                  <a:schemeClr val="accent2"/>
                </a:solidFill>
              </a:rPr>
              <a:t> </a:t>
            </a:r>
            <a:r>
              <a:rPr lang="en-US" sz="2100" b="1" dirty="0" err="1">
                <a:solidFill>
                  <a:schemeClr val="accent2"/>
                </a:solidFill>
              </a:rPr>
              <a:t>vs</a:t>
            </a:r>
            <a:r>
              <a:rPr lang="en-US" sz="2100" b="1" dirty="0">
                <a:solidFill>
                  <a:schemeClr val="accent2"/>
                </a:solidFill>
              </a:rPr>
              <a:t> </a:t>
            </a:r>
            <a:r>
              <a:rPr lang="en-IN" sz="2100" b="1" dirty="0">
                <a:solidFill>
                  <a:schemeClr val="accent2"/>
                </a:solidFill>
              </a:rPr>
              <a:t>Smt. </a:t>
            </a:r>
            <a:r>
              <a:rPr lang="en-IN" sz="2100" b="1" dirty="0" err="1">
                <a:solidFill>
                  <a:schemeClr val="accent2"/>
                </a:solidFill>
              </a:rPr>
              <a:t>Sherbanoo</a:t>
            </a:r>
            <a:r>
              <a:rPr lang="en-IN" sz="2100" b="1" dirty="0">
                <a:solidFill>
                  <a:schemeClr val="accent2"/>
                </a:solidFill>
              </a:rPr>
              <a:t> </a:t>
            </a:r>
            <a:r>
              <a:rPr lang="en-IN" sz="2100" b="1" dirty="0" err="1">
                <a:solidFill>
                  <a:schemeClr val="accent2"/>
                </a:solidFill>
              </a:rPr>
              <a:t>Hasan</a:t>
            </a:r>
            <a:r>
              <a:rPr lang="en-IN" sz="2100" b="1" dirty="0">
                <a:solidFill>
                  <a:schemeClr val="accent2"/>
                </a:solidFill>
              </a:rPr>
              <a:t> </a:t>
            </a:r>
            <a:r>
              <a:rPr lang="en-IN" sz="2100" b="1" dirty="0" err="1">
                <a:solidFill>
                  <a:schemeClr val="accent2"/>
                </a:solidFill>
              </a:rPr>
              <a:t>Daya</a:t>
            </a:r>
            <a:r>
              <a:rPr lang="en-IN" sz="2100" b="1" dirty="0">
                <a:solidFill>
                  <a:schemeClr val="accent2"/>
                </a:solidFill>
              </a:rPr>
              <a:t> [1986] 161 ITR 793 (Bombay)</a:t>
            </a:r>
            <a:endParaRPr lang="en-US" sz="2100" b="1" dirty="0">
              <a:solidFill>
                <a:schemeClr val="accent2"/>
              </a:solidFill>
            </a:endParaRPr>
          </a:p>
          <a:p>
            <a:pPr marL="355600" indent="-355600" algn="just">
              <a:spcBef>
                <a:spcPts val="600"/>
              </a:spcBef>
              <a:buClr>
                <a:schemeClr val="accent2"/>
              </a:buClr>
              <a:buFont typeface="Wingdings" pitchFamily="2" charset="2"/>
              <a:buChar char="Ø"/>
            </a:pPr>
            <a:r>
              <a:rPr lang="en-US" sz="2100" dirty="0"/>
              <a:t>Addition can be made only if any conclusive evidence exists on records </a:t>
            </a:r>
            <a:r>
              <a:rPr lang="en-US" sz="2100" b="1" dirty="0">
                <a:solidFill>
                  <a:schemeClr val="accent2"/>
                </a:solidFill>
              </a:rPr>
              <a:t>S K Bahadur v. Union of India through CIT, 2011-TIOL-104-HC-Del-IT &amp; </a:t>
            </a:r>
            <a:r>
              <a:rPr lang="en-US" sz="2100" b="1" dirty="0" err="1">
                <a:solidFill>
                  <a:schemeClr val="accent2"/>
                </a:solidFill>
              </a:rPr>
              <a:t>Asstt</a:t>
            </a:r>
            <a:r>
              <a:rPr lang="en-US" sz="2100" b="1" dirty="0">
                <a:solidFill>
                  <a:schemeClr val="accent2"/>
                </a:solidFill>
              </a:rPr>
              <a:t>. CIT </a:t>
            </a:r>
            <a:r>
              <a:rPr lang="en-US" sz="2100" b="1" dirty="0" err="1">
                <a:solidFill>
                  <a:schemeClr val="accent2"/>
                </a:solidFill>
              </a:rPr>
              <a:t>Janak</a:t>
            </a:r>
            <a:r>
              <a:rPr lang="en-US" sz="2100" b="1" dirty="0">
                <a:solidFill>
                  <a:schemeClr val="accent2"/>
                </a:solidFill>
              </a:rPr>
              <a:t> Raj Chauhan [2006] 102 TTJ (</a:t>
            </a:r>
            <a:r>
              <a:rPr lang="en-US" sz="2100" b="1" dirty="0" err="1">
                <a:solidFill>
                  <a:schemeClr val="accent2"/>
                </a:solidFill>
              </a:rPr>
              <a:t>Asr</a:t>
            </a:r>
            <a:r>
              <a:rPr lang="en-US" sz="2100" b="1" dirty="0">
                <a:solidFill>
                  <a:schemeClr val="accent2"/>
                </a:solidFill>
              </a:rPr>
              <a:t>.) 316]</a:t>
            </a:r>
          </a:p>
          <a:p>
            <a:pPr marL="355600" indent="-355600" algn="just">
              <a:spcBef>
                <a:spcPts val="600"/>
              </a:spcBef>
              <a:buClr>
                <a:schemeClr val="accent2"/>
              </a:buClr>
              <a:buFont typeface="Wingdings" pitchFamily="2" charset="2"/>
              <a:buChar char="Ø"/>
            </a:pPr>
            <a:r>
              <a:rPr lang="en-US" sz="2100" dirty="0"/>
              <a:t>AO to collect more evidences if statement is not found correct. </a:t>
            </a:r>
            <a:r>
              <a:rPr lang="en-US" sz="2100" b="1" dirty="0">
                <a:solidFill>
                  <a:schemeClr val="accent2"/>
                </a:solidFill>
              </a:rPr>
              <a:t>CIT v. </a:t>
            </a:r>
            <a:r>
              <a:rPr lang="en-US" sz="2100" b="1" dirty="0" err="1">
                <a:solidFill>
                  <a:schemeClr val="accent2"/>
                </a:solidFill>
              </a:rPr>
              <a:t>Ravindra</a:t>
            </a:r>
            <a:r>
              <a:rPr lang="en-US" sz="2100" b="1" dirty="0">
                <a:solidFill>
                  <a:schemeClr val="accent2"/>
                </a:solidFill>
              </a:rPr>
              <a:t> Kumar Jain [2011] 12 taxmann.com 257 (Jharkhand)</a:t>
            </a:r>
          </a:p>
          <a:p>
            <a:pPr marL="355600" indent="-355600" algn="just">
              <a:spcBef>
                <a:spcPts val="600"/>
              </a:spcBef>
              <a:buClr>
                <a:schemeClr val="accent2"/>
              </a:buClr>
              <a:buFont typeface="Wingdings" pitchFamily="2" charset="2"/>
              <a:buChar char="Ø"/>
            </a:pPr>
            <a:r>
              <a:rPr lang="en-US" sz="2100" dirty="0"/>
              <a:t>Statements recorded during search is relevant UNLESS it is proved incorrect. </a:t>
            </a:r>
            <a:r>
              <a:rPr lang="en-US" sz="2100" b="1" dirty="0" err="1">
                <a:solidFill>
                  <a:schemeClr val="accent2"/>
                </a:solidFill>
              </a:rPr>
              <a:t>Bhagirath</a:t>
            </a:r>
            <a:r>
              <a:rPr lang="en-US" sz="2100" b="1" dirty="0">
                <a:solidFill>
                  <a:schemeClr val="accent2"/>
                </a:solidFill>
              </a:rPr>
              <a:t> Aggarwal v CIT [2013] 31 taxmann.com 274 (Delhi) </a:t>
            </a:r>
          </a:p>
          <a:p>
            <a:pPr marL="355600" lvl="1" indent="-355600" algn="just">
              <a:spcBef>
                <a:spcPts val="600"/>
              </a:spcBef>
              <a:buFont typeface="Wingdings" pitchFamily="2" charset="2"/>
              <a:buChar char="Ø"/>
            </a:pPr>
            <a:r>
              <a:rPr lang="en-US" sz="2100" dirty="0">
                <a:solidFill>
                  <a:schemeClr val="tx1"/>
                </a:solidFill>
              </a:rPr>
              <a:t>Clear &amp; Unambiguous Statement is binding. </a:t>
            </a:r>
            <a:r>
              <a:rPr lang="en-US" sz="2100" b="1" dirty="0"/>
              <a:t>Hotel Kiran vs ACIT, 82 ITD 453 [ITAT – Pune]</a:t>
            </a:r>
          </a:p>
        </p:txBody>
      </p:sp>
      <p:sp>
        <p:nvSpPr>
          <p:cNvPr id="5" name="Rectangle 2"/>
          <p:cNvSpPr txBox="1">
            <a:spLocks noChangeArrowheads="1"/>
          </p:cNvSpPr>
          <p:nvPr/>
        </p:nvSpPr>
        <p:spPr>
          <a:xfrm>
            <a:off x="-409548" y="219060"/>
            <a:ext cx="8839200" cy="10668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1" u="sng" strike="noStrike" kern="1200" cap="none" spc="0" normalizeH="0" baseline="0" noProof="0" dirty="0">
                <a:ln>
                  <a:noFill/>
                </a:ln>
                <a:solidFill>
                  <a:schemeClr val="tx2"/>
                </a:solidFill>
                <a:effectLst/>
                <a:uLnTx/>
                <a:uFillTx/>
                <a:latin typeface="+mj-lt"/>
                <a:ea typeface="+mj-ea"/>
                <a:cs typeface="+mj-cs"/>
              </a:rPr>
              <a:t>Issues- </a:t>
            </a:r>
            <a:r>
              <a:rPr kumimoji="0" lang="en-US" sz="4000" b="1" i="1" u="sng" strike="noStrike" kern="1200" cap="none" spc="0" normalizeH="0" baseline="0" noProof="0" dirty="0">
                <a:ln>
                  <a:noFill/>
                </a:ln>
                <a:solidFill>
                  <a:schemeClr val="tx2"/>
                </a:solidFill>
                <a:effectLst/>
                <a:uLnTx/>
                <a:uFillTx/>
                <a:latin typeface="+mn-lt"/>
                <a:ea typeface="+mj-ea"/>
                <a:cs typeface="+mj-cs"/>
              </a:rPr>
              <a:t>132(4)….</a:t>
            </a:r>
          </a:p>
        </p:txBody>
      </p:sp>
      <p:sp>
        <p:nvSpPr>
          <p:cNvPr id="3" name="Slide Number Placeholder 2">
            <a:extLst>
              <a:ext uri="{FF2B5EF4-FFF2-40B4-BE49-F238E27FC236}">
                <a16:creationId xmlns:a16="http://schemas.microsoft.com/office/drawing/2014/main" id="{DDD8F076-D632-4118-9187-35F5C3028281}"/>
              </a:ext>
            </a:extLst>
          </p:cNvPr>
          <p:cNvSpPr>
            <a:spLocks noGrp="1"/>
          </p:cNvSpPr>
          <p:nvPr>
            <p:ph type="sldNum" sz="quarter" idx="12"/>
          </p:nvPr>
        </p:nvSpPr>
        <p:spPr/>
        <p:txBody>
          <a:bodyPr/>
          <a:lstStyle/>
          <a:p>
            <a:pPr>
              <a:defRPr/>
            </a:pPr>
            <a:fld id="{ACC2B083-4B80-4709-BCA6-AED58DFFDEC8}" type="slidenum">
              <a:rPr lang="en-US" smtClean="0"/>
              <a:pPr>
                <a:defRPr/>
              </a:pPr>
              <a:t>103</a:t>
            </a:fld>
            <a:endParaRPr lang="en-US"/>
          </a:p>
        </p:txBody>
      </p:sp>
      <p:sp>
        <p:nvSpPr>
          <p:cNvPr id="7" name="TextBox 6">
            <a:extLst>
              <a:ext uri="{FF2B5EF4-FFF2-40B4-BE49-F238E27FC236}">
                <a16:creationId xmlns:a16="http://schemas.microsoft.com/office/drawing/2014/main" id="{B22B0133-FE77-4F23-A788-24200854B8BC}"/>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p:cNvSpPr>
            <a:spLocks noGrp="1" noChangeArrowheads="1"/>
          </p:cNvSpPr>
          <p:nvPr>
            <p:ph idx="1"/>
          </p:nvPr>
        </p:nvSpPr>
        <p:spPr>
          <a:xfrm>
            <a:off x="152400" y="1447800"/>
            <a:ext cx="8708136" cy="5181600"/>
          </a:xfrm>
        </p:spPr>
        <p:txBody>
          <a:bodyPr>
            <a:noAutofit/>
          </a:bodyPr>
          <a:lstStyle/>
          <a:p>
            <a:pPr marL="355600" indent="-355600" algn="just">
              <a:spcBef>
                <a:spcPts val="1800"/>
              </a:spcBef>
              <a:buClr>
                <a:schemeClr val="accent2"/>
              </a:buClr>
              <a:buFont typeface="Wingdings" pitchFamily="2" charset="2"/>
              <a:buChar char="Ø"/>
            </a:pPr>
            <a:r>
              <a:rPr lang="en-GB" sz="2100" dirty="0"/>
              <a:t>Mere voluntary disclosure of undisclosed income by assessee cannot form basis of addition if no evidence is detected in search. Fact that retraction of statement is late is irrelevant. </a:t>
            </a:r>
            <a:r>
              <a:rPr lang="en-IN" sz="2100" b="1" dirty="0" err="1">
                <a:solidFill>
                  <a:schemeClr val="accent2"/>
                </a:solidFill>
              </a:rPr>
              <a:t>Chetnaben</a:t>
            </a:r>
            <a:r>
              <a:rPr lang="en-IN" sz="2100" b="1" dirty="0">
                <a:solidFill>
                  <a:schemeClr val="accent2"/>
                </a:solidFill>
              </a:rPr>
              <a:t> J Shah vs. ITO (Gujarat High Court) ITA No. 1437 of 2007 Date of Order 14-07-2016</a:t>
            </a:r>
            <a:endParaRPr lang="en-US" sz="2100" b="1" dirty="0">
              <a:solidFill>
                <a:schemeClr val="accent2"/>
              </a:solidFill>
            </a:endParaRPr>
          </a:p>
          <a:p>
            <a:pPr marL="355600" indent="-355600" algn="just">
              <a:spcBef>
                <a:spcPts val="1800"/>
              </a:spcBef>
              <a:buClr>
                <a:schemeClr val="accent2"/>
              </a:buClr>
              <a:buFont typeface="Wingdings" pitchFamily="2" charset="2"/>
              <a:buChar char="Ø"/>
            </a:pPr>
            <a:r>
              <a:rPr lang="en-US" sz="2100" dirty="0"/>
              <a:t>Admission of undisclosed income by assessee is not conclusive if no evidence is found to support the admission. A retraction, even though belated, is valid. CBDT Directive F.No.286/98/2013 IT (INV.II] dated 18/12/2014 prohibits additions on the basis of confession. </a:t>
            </a:r>
            <a:r>
              <a:rPr lang="en-US" sz="2100" b="1" dirty="0">
                <a:solidFill>
                  <a:schemeClr val="accent2"/>
                </a:solidFill>
              </a:rPr>
              <a:t>CIT Vs </a:t>
            </a:r>
            <a:r>
              <a:rPr lang="en-US" sz="2100" b="1" dirty="0" err="1">
                <a:solidFill>
                  <a:schemeClr val="accent2"/>
                </a:solidFill>
              </a:rPr>
              <a:t>Ramanbhai</a:t>
            </a:r>
            <a:r>
              <a:rPr lang="en-US" sz="2100" b="1" dirty="0">
                <a:solidFill>
                  <a:schemeClr val="accent2"/>
                </a:solidFill>
              </a:rPr>
              <a:t> B. Patel Tax Appeal No. 207, 208 &amp; 210 of 2008, Date : 20/07/2016 (Gujarat High Court)</a:t>
            </a:r>
          </a:p>
        </p:txBody>
      </p:sp>
      <p:sp>
        <p:nvSpPr>
          <p:cNvPr id="5" name="Rectangle 2"/>
          <p:cNvSpPr txBox="1">
            <a:spLocks noChangeArrowheads="1"/>
          </p:cNvSpPr>
          <p:nvPr/>
        </p:nvSpPr>
        <p:spPr>
          <a:xfrm>
            <a:off x="152400" y="457200"/>
            <a:ext cx="8839200" cy="10668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1" i="1" u="sng" strike="noStrike" kern="1200" cap="none" spc="0" normalizeH="0" baseline="0" noProof="0" dirty="0">
                <a:ln>
                  <a:noFill/>
                </a:ln>
                <a:solidFill>
                  <a:schemeClr val="tx2"/>
                </a:solidFill>
                <a:effectLst/>
                <a:uLnTx/>
                <a:uFillTx/>
                <a:latin typeface="+mj-lt"/>
                <a:ea typeface="+mj-ea"/>
                <a:cs typeface="+mj-cs"/>
              </a:rPr>
              <a:t>Issues- </a:t>
            </a:r>
            <a:r>
              <a:rPr kumimoji="0" lang="en-US" sz="4000" b="1" i="1" u="sng" strike="noStrike" kern="1200" cap="none" spc="0" normalizeH="0" baseline="0" noProof="0" dirty="0">
                <a:ln>
                  <a:noFill/>
                </a:ln>
                <a:solidFill>
                  <a:schemeClr val="tx2"/>
                </a:solidFill>
                <a:effectLst/>
                <a:uLnTx/>
                <a:uFillTx/>
                <a:latin typeface="+mn-lt"/>
                <a:ea typeface="+mj-ea"/>
                <a:cs typeface="+mj-cs"/>
              </a:rPr>
              <a:t>132(4)….</a:t>
            </a:r>
          </a:p>
        </p:txBody>
      </p:sp>
      <p:sp>
        <p:nvSpPr>
          <p:cNvPr id="3" name="Slide Number Placeholder 2">
            <a:extLst>
              <a:ext uri="{FF2B5EF4-FFF2-40B4-BE49-F238E27FC236}">
                <a16:creationId xmlns:a16="http://schemas.microsoft.com/office/drawing/2014/main" id="{DDD8F076-D632-4118-9187-35F5C3028281}"/>
              </a:ext>
            </a:extLst>
          </p:cNvPr>
          <p:cNvSpPr>
            <a:spLocks noGrp="1"/>
          </p:cNvSpPr>
          <p:nvPr>
            <p:ph type="sldNum" sz="quarter" idx="12"/>
          </p:nvPr>
        </p:nvSpPr>
        <p:spPr/>
        <p:txBody>
          <a:bodyPr/>
          <a:lstStyle/>
          <a:p>
            <a:pPr>
              <a:defRPr/>
            </a:pPr>
            <a:fld id="{ACC2B083-4B80-4709-BCA6-AED58DFFDEC8}" type="slidenum">
              <a:rPr lang="en-US" smtClean="0"/>
              <a:pPr>
                <a:defRPr/>
              </a:pPr>
              <a:t>104</a:t>
            </a:fld>
            <a:endParaRPr lang="en-US"/>
          </a:p>
        </p:txBody>
      </p:sp>
      <p:sp>
        <p:nvSpPr>
          <p:cNvPr id="7" name="TextBox 6">
            <a:extLst>
              <a:ext uri="{FF2B5EF4-FFF2-40B4-BE49-F238E27FC236}">
                <a16:creationId xmlns:a16="http://schemas.microsoft.com/office/drawing/2014/main" id="{B22B0133-FE77-4F23-A788-24200854B8BC}"/>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2959439402"/>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457200" y="2073801"/>
            <a:ext cx="8229600" cy="3031599"/>
          </a:xfrm>
          <a:prstGeom prst="rect">
            <a:avLst/>
          </a:prstGeom>
          <a:noFill/>
          <a:ln w="95250" cmpd="thinThick">
            <a:solidFill>
              <a:schemeClr val="tx2"/>
            </a:solidFill>
          </a:ln>
        </p:spPr>
        <p:txBody>
          <a:bodyPr vert="horz" wrap="square" rtlCol="0" anchor="ctr">
            <a:spAutoFit/>
          </a:bodyPr>
          <a:lstStyle/>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endParaRPr lang="en-US" sz="1200" b="1" i="1" u="sng" dirty="0">
              <a:solidFill>
                <a:schemeClr val="accent2"/>
              </a:solidFill>
              <a:latin typeface="+mj-lt"/>
            </a:endParaRPr>
          </a:p>
          <a:p>
            <a:pPr marL="365760" lvl="0" indent="-256032" algn="ctr" fontAlgn="auto">
              <a:spcBef>
                <a:spcPts val="300"/>
              </a:spcBef>
              <a:spcAft>
                <a:spcPts val="0"/>
              </a:spcAft>
              <a:buClr>
                <a:schemeClr val="accent3"/>
              </a:buClr>
              <a:defRPr/>
            </a:pPr>
            <a:r>
              <a:rPr lang="en-US" sz="5400" b="1" i="1" u="sng" dirty="0">
                <a:solidFill>
                  <a:schemeClr val="accent2"/>
                </a:solidFill>
                <a:latin typeface="+mj-lt"/>
              </a:rPr>
              <a:t>Presumptions regarding ownership and control – Section 132(4A)</a:t>
            </a:r>
            <a:endParaRPr lang="en-US" sz="7200" b="1" i="1" u="sng" dirty="0">
              <a:solidFill>
                <a:schemeClr val="accent2"/>
              </a:solidFill>
              <a:latin typeface="+mj-lt"/>
            </a:endParaRPr>
          </a:p>
          <a:p>
            <a:pPr marL="365760" lvl="0" indent="-256032" algn="ctr" fontAlgn="auto">
              <a:spcBef>
                <a:spcPts val="300"/>
              </a:spcBef>
              <a:spcAft>
                <a:spcPts val="0"/>
              </a:spcAft>
              <a:buClr>
                <a:schemeClr val="accent3"/>
              </a:buClr>
              <a:defRPr/>
            </a:pPr>
            <a:endParaRPr kumimoji="0" lang="en-US" sz="1200" b="1" i="0" u="sng" strike="noStrike" kern="1200" cap="none" spc="0" normalizeH="0" baseline="0" noProof="0" dirty="0">
              <a:ln>
                <a:noFill/>
              </a:ln>
              <a:solidFill>
                <a:schemeClr val="accent2"/>
              </a:solidFill>
              <a:effectLst/>
              <a:uLnTx/>
              <a:uFillTx/>
              <a:latin typeface="+mj-lt"/>
              <a:ea typeface="+mn-ea"/>
              <a:cs typeface="+mn-cs"/>
            </a:endParaRPr>
          </a:p>
        </p:txBody>
      </p:sp>
      <p:sp>
        <p:nvSpPr>
          <p:cNvPr id="3" name="Slide Number Placeholder 2">
            <a:extLst>
              <a:ext uri="{FF2B5EF4-FFF2-40B4-BE49-F238E27FC236}">
                <a16:creationId xmlns:a16="http://schemas.microsoft.com/office/drawing/2014/main" id="{F76AC182-0C96-4884-ABE1-B812180330D4}"/>
              </a:ext>
            </a:extLst>
          </p:cNvPr>
          <p:cNvSpPr>
            <a:spLocks noGrp="1"/>
          </p:cNvSpPr>
          <p:nvPr>
            <p:ph type="sldNum" sz="quarter" idx="12"/>
          </p:nvPr>
        </p:nvSpPr>
        <p:spPr/>
        <p:txBody>
          <a:bodyPr/>
          <a:lstStyle/>
          <a:p>
            <a:pPr>
              <a:defRPr/>
            </a:pPr>
            <a:fld id="{ACC2B083-4B80-4709-BCA6-AED58DFFDEC8}" type="slidenum">
              <a:rPr lang="en-US" smtClean="0"/>
              <a:pPr>
                <a:defRPr/>
              </a:pPr>
              <a:t>105</a:t>
            </a:fld>
            <a:endParaRPr lang="en-US"/>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Number Placeholder 5"/>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1" hangingPunct="1"/>
            <a:fld id="{8CC6442E-8591-4903-963C-66A34E851CDC}" type="slidenum">
              <a:rPr lang="en-US" sz="1400">
                <a:latin typeface="Arial" pitchFamily="34" charset="0"/>
              </a:rPr>
              <a:pPr algn="r" eaLnBrk="1" hangingPunct="1"/>
              <a:t>106</a:t>
            </a:fld>
            <a:endParaRPr lang="en-US" sz="1400">
              <a:latin typeface="Arial" pitchFamily="34" charset="0"/>
            </a:endParaRPr>
          </a:p>
        </p:txBody>
      </p:sp>
      <p:sp>
        <p:nvSpPr>
          <p:cNvPr id="74756" name="Rectangle 3"/>
          <p:cNvSpPr>
            <a:spLocks noGrp="1" noChangeArrowheads="1"/>
          </p:cNvSpPr>
          <p:nvPr>
            <p:ph idx="1"/>
          </p:nvPr>
        </p:nvSpPr>
        <p:spPr>
          <a:xfrm>
            <a:off x="304800" y="1524000"/>
            <a:ext cx="8458200" cy="4244609"/>
          </a:xfrm>
        </p:spPr>
        <p:txBody>
          <a:bodyPr>
            <a:normAutofit/>
          </a:bodyPr>
          <a:lstStyle/>
          <a:p>
            <a:pPr marL="365125" indent="-365125" algn="just">
              <a:spcBef>
                <a:spcPts val="600"/>
              </a:spcBef>
              <a:buClr>
                <a:schemeClr val="accent2"/>
              </a:buClr>
              <a:buFont typeface="Wingdings" pitchFamily="2" charset="2"/>
              <a:buChar char="q"/>
            </a:pPr>
            <a:r>
              <a:rPr lang="en-US" sz="2100" dirty="0"/>
              <a:t>that any books of account, other documents or valuable article or thing shall be presumed to be belonging to the person in whose possession or control these are found during the course of search. And the contents of such books of accounts and documents shall also be presumed to be true.</a:t>
            </a:r>
          </a:p>
          <a:p>
            <a:pPr marL="365125" indent="-365125" algn="just">
              <a:spcBef>
                <a:spcPts val="600"/>
              </a:spcBef>
              <a:buClr>
                <a:schemeClr val="accent2"/>
              </a:buClr>
              <a:buFont typeface="Wingdings" pitchFamily="2" charset="2"/>
              <a:buChar char="q"/>
            </a:pPr>
            <a:endParaRPr lang="en-US" sz="2100" dirty="0"/>
          </a:p>
          <a:p>
            <a:pPr marL="365125" indent="-365125" algn="just">
              <a:spcBef>
                <a:spcPts val="600"/>
              </a:spcBef>
              <a:buClr>
                <a:schemeClr val="accent2"/>
              </a:buClr>
              <a:buFont typeface="Wingdings" pitchFamily="2" charset="2"/>
              <a:buChar char="q"/>
            </a:pPr>
            <a:r>
              <a:rPr lang="en-US" sz="2100" dirty="0"/>
              <a:t>that the signature and every other part of such books and other documents which purports to be in the handwriting of any particular person are in that person’s handwriting, and in the case of a document stamped, executed or attested, that it was duly stamped, executed or attested by the person by whom it purports to have been so executed or attested.     </a:t>
            </a:r>
          </a:p>
        </p:txBody>
      </p:sp>
      <p:sp>
        <p:nvSpPr>
          <p:cNvPr id="74757" name="Text Box 4"/>
          <p:cNvSpPr txBox="1">
            <a:spLocks noChangeArrowheads="1"/>
          </p:cNvSpPr>
          <p:nvPr/>
        </p:nvSpPr>
        <p:spPr bwMode="auto">
          <a:xfrm>
            <a:off x="0" y="5769178"/>
            <a:ext cx="9144000" cy="701675"/>
          </a:xfrm>
          <a:prstGeom prst="rect">
            <a:avLst/>
          </a:prstGeom>
          <a:solidFill>
            <a:schemeClr val="tx2"/>
          </a:solidFill>
          <a:ln w="9525">
            <a:noFill/>
            <a:miter lim="800000"/>
            <a:headEnd/>
            <a:tailEnd/>
          </a:ln>
        </p:spPr>
        <p:txBody>
          <a:bodyPr wrap="square">
            <a:spAutoFit/>
          </a:bodyPr>
          <a:lstStyle/>
          <a:p>
            <a:pPr algn="just">
              <a:spcBef>
                <a:spcPct val="50000"/>
              </a:spcBef>
            </a:pPr>
            <a:r>
              <a:rPr lang="en-US" sz="2000" b="1" dirty="0">
                <a:solidFill>
                  <a:schemeClr val="bg1"/>
                </a:solidFill>
                <a:latin typeface="+mn-lt"/>
              </a:rPr>
              <a:t>Note: </a:t>
            </a:r>
            <a:r>
              <a:rPr lang="en-US" sz="2000" dirty="0">
                <a:solidFill>
                  <a:schemeClr val="bg1"/>
                </a:solidFill>
                <a:latin typeface="+mn-lt"/>
              </a:rPr>
              <a:t>However such presumption is rebuttable and not a conclusive one, thus, have limited application.</a:t>
            </a:r>
          </a:p>
        </p:txBody>
      </p:sp>
      <p:sp>
        <p:nvSpPr>
          <p:cNvPr id="6" name="Rectangle 5"/>
          <p:cNvSpPr/>
          <p:nvPr/>
        </p:nvSpPr>
        <p:spPr>
          <a:xfrm>
            <a:off x="152400" y="446782"/>
            <a:ext cx="8763000" cy="1077218"/>
          </a:xfrm>
          <a:prstGeom prst="rect">
            <a:avLst/>
          </a:prstGeom>
        </p:spPr>
        <p:txBody>
          <a:bodyPr wrap="square">
            <a:spAutoFit/>
          </a:bodyPr>
          <a:lstStyle/>
          <a:p>
            <a:pPr algn="just">
              <a:buFont typeface="Wingdings" pitchFamily="2" charset="2"/>
              <a:buNone/>
            </a:pPr>
            <a:r>
              <a:rPr lang="en-US" sz="3200" b="1" i="1" u="sng" dirty="0">
                <a:solidFill>
                  <a:schemeClr val="tx2"/>
                </a:solidFill>
                <a:latin typeface="+mj-lt"/>
                <a:ea typeface="+mj-ea"/>
                <a:cs typeface="+mj-cs"/>
              </a:rPr>
              <a:t>Presumptions regarding ownership and control – Section 132(4A) </a:t>
            </a:r>
          </a:p>
        </p:txBody>
      </p:sp>
      <p:sp>
        <p:nvSpPr>
          <p:cNvPr id="3" name="Slide Number Placeholder 2">
            <a:extLst>
              <a:ext uri="{FF2B5EF4-FFF2-40B4-BE49-F238E27FC236}">
                <a16:creationId xmlns:a16="http://schemas.microsoft.com/office/drawing/2014/main" id="{59F1C6FA-83D3-4559-BE0E-477EDF99D99A}"/>
              </a:ext>
            </a:extLst>
          </p:cNvPr>
          <p:cNvSpPr>
            <a:spLocks noGrp="1"/>
          </p:cNvSpPr>
          <p:nvPr>
            <p:ph type="sldNum" sz="quarter" idx="12"/>
          </p:nvPr>
        </p:nvSpPr>
        <p:spPr/>
        <p:txBody>
          <a:bodyPr/>
          <a:lstStyle/>
          <a:p>
            <a:pPr>
              <a:defRPr/>
            </a:pPr>
            <a:fld id="{ACC2B083-4B80-4709-BCA6-AED58DFFDEC8}" type="slidenum">
              <a:rPr lang="en-US" smtClean="0"/>
              <a:pPr>
                <a:defRPr/>
              </a:pPr>
              <a:t>106</a:t>
            </a:fld>
            <a:endParaRPr lang="en-US"/>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770888"/>
            <a:ext cx="8763000" cy="4401312"/>
          </a:xfrm>
        </p:spPr>
        <p:txBody>
          <a:bodyPr>
            <a:noAutofit/>
          </a:bodyPr>
          <a:lstStyle/>
          <a:p>
            <a:pPr marL="365125" indent="-365125" algn="just">
              <a:lnSpc>
                <a:spcPct val="110000"/>
              </a:lnSpc>
              <a:spcBef>
                <a:spcPts val="0"/>
              </a:spcBef>
              <a:buClr>
                <a:schemeClr val="accent2"/>
              </a:buClr>
              <a:buFont typeface="Wingdings" pitchFamily="2" charset="2"/>
              <a:buChar char="q"/>
            </a:pPr>
            <a:r>
              <a:rPr lang="en-US" sz="2000" dirty="0"/>
              <a:t>The presumption with regard to the contents of the seized dairy is valid one and it is available to be raised u/s 132(4). </a:t>
            </a:r>
            <a:r>
              <a:rPr lang="en-US" sz="2000" b="1" dirty="0">
                <a:solidFill>
                  <a:schemeClr val="accent2"/>
                </a:solidFill>
              </a:rPr>
              <a:t>CIT  </a:t>
            </a:r>
            <a:r>
              <a:rPr lang="en-US" sz="2000" b="1" dirty="0" err="1">
                <a:solidFill>
                  <a:schemeClr val="accent2"/>
                </a:solidFill>
              </a:rPr>
              <a:t>vs</a:t>
            </a:r>
            <a:r>
              <a:rPr lang="en-US" sz="2000" b="1" dirty="0">
                <a:solidFill>
                  <a:schemeClr val="accent2"/>
                </a:solidFill>
              </a:rPr>
              <a:t> </a:t>
            </a:r>
            <a:r>
              <a:rPr lang="en-US" sz="2000" b="1" dirty="0" err="1">
                <a:solidFill>
                  <a:schemeClr val="accent2"/>
                </a:solidFill>
              </a:rPr>
              <a:t>Ambika</a:t>
            </a:r>
            <a:r>
              <a:rPr lang="en-US" sz="2000" b="1" dirty="0">
                <a:solidFill>
                  <a:schemeClr val="accent2"/>
                </a:solidFill>
              </a:rPr>
              <a:t> </a:t>
            </a:r>
            <a:r>
              <a:rPr lang="en-US" sz="2000" b="1" dirty="0" err="1">
                <a:solidFill>
                  <a:schemeClr val="accent2"/>
                </a:solidFill>
              </a:rPr>
              <a:t>Appalam</a:t>
            </a:r>
            <a:r>
              <a:rPr lang="en-US" sz="2000" b="1" dirty="0">
                <a:solidFill>
                  <a:schemeClr val="accent2"/>
                </a:solidFill>
              </a:rPr>
              <a:t> Depot. [2012] 340 ITR 0497 (Mad).</a:t>
            </a:r>
          </a:p>
          <a:p>
            <a:pPr marL="365125" indent="-365125" algn="just">
              <a:lnSpc>
                <a:spcPct val="110000"/>
              </a:lnSpc>
              <a:spcBef>
                <a:spcPts val="0"/>
              </a:spcBef>
              <a:buClr>
                <a:schemeClr val="accent2"/>
              </a:buClr>
              <a:buNone/>
            </a:pPr>
            <a:r>
              <a:rPr lang="en-US" sz="2000" dirty="0"/>
              <a:t>	</a:t>
            </a:r>
            <a:endParaRPr lang="en-US" sz="2000" dirty="0">
              <a:cs typeface="Times New Roman" pitchFamily="18" charset="0"/>
            </a:endParaRPr>
          </a:p>
          <a:p>
            <a:pPr marL="365125" indent="-365125" algn="just">
              <a:lnSpc>
                <a:spcPct val="110000"/>
              </a:lnSpc>
              <a:spcBef>
                <a:spcPts val="0"/>
              </a:spcBef>
              <a:buClr>
                <a:schemeClr val="accent2"/>
              </a:buClr>
              <a:buFont typeface="Wingdings" pitchFamily="2" charset="2"/>
              <a:buChar char="q"/>
            </a:pPr>
            <a:r>
              <a:rPr lang="en-US" sz="2000" dirty="0"/>
              <a:t>Presumption u/s. 132(4A) was a rebuttable one and not a conclusive one it could not be applied in the absence of corroborative evidence </a:t>
            </a:r>
            <a:r>
              <a:rPr lang="en-US" sz="2000" b="1" dirty="0">
                <a:solidFill>
                  <a:schemeClr val="accent2"/>
                </a:solidFill>
              </a:rPr>
              <a:t>CIT  vs. </a:t>
            </a:r>
            <a:r>
              <a:rPr lang="en-US" sz="2000" b="1" dirty="0" err="1">
                <a:solidFill>
                  <a:schemeClr val="accent2"/>
                </a:solidFill>
              </a:rPr>
              <a:t>Ved</a:t>
            </a:r>
            <a:r>
              <a:rPr lang="en-US" sz="2000" b="1" dirty="0">
                <a:solidFill>
                  <a:schemeClr val="accent2"/>
                </a:solidFill>
              </a:rPr>
              <a:t> </a:t>
            </a:r>
            <a:r>
              <a:rPr lang="en-US" sz="2000" b="1" dirty="0" err="1">
                <a:solidFill>
                  <a:schemeClr val="accent2"/>
                </a:solidFill>
              </a:rPr>
              <a:t>Prakash</a:t>
            </a:r>
            <a:r>
              <a:rPr lang="en-US" sz="2000" b="1" dirty="0">
                <a:solidFill>
                  <a:schemeClr val="accent2"/>
                </a:solidFill>
              </a:rPr>
              <a:t> </a:t>
            </a:r>
            <a:r>
              <a:rPr lang="en-US" sz="2000" b="1" dirty="0" err="1">
                <a:solidFill>
                  <a:schemeClr val="accent2"/>
                </a:solidFill>
              </a:rPr>
              <a:t>Choudhary</a:t>
            </a:r>
            <a:r>
              <a:rPr lang="en-US" sz="2000" b="1" dirty="0">
                <a:solidFill>
                  <a:schemeClr val="accent2"/>
                </a:solidFill>
              </a:rPr>
              <a:t> [2008] 218 CTR (Del.) 99 &amp; </a:t>
            </a:r>
            <a:r>
              <a:rPr lang="en-US" sz="2000" b="1" dirty="0" err="1">
                <a:solidFill>
                  <a:schemeClr val="accent2"/>
                </a:solidFill>
              </a:rPr>
              <a:t>Straptex</a:t>
            </a:r>
            <a:r>
              <a:rPr lang="en-US" sz="2000" b="1" dirty="0">
                <a:solidFill>
                  <a:schemeClr val="accent2"/>
                </a:solidFill>
              </a:rPr>
              <a:t> (I) (P) Ltd. </a:t>
            </a:r>
            <a:r>
              <a:rPr lang="en-US" sz="2000" b="1" dirty="0" err="1">
                <a:solidFill>
                  <a:schemeClr val="accent2"/>
                </a:solidFill>
              </a:rPr>
              <a:t>vs</a:t>
            </a:r>
            <a:r>
              <a:rPr lang="en-US" sz="2000" b="1" dirty="0">
                <a:solidFill>
                  <a:schemeClr val="accent2"/>
                </a:solidFill>
              </a:rPr>
              <a:t> DCIT [2003] 79 TTJ 228 (ITAT Mumbai) </a:t>
            </a:r>
          </a:p>
          <a:p>
            <a:pPr marL="365125" indent="-365125" algn="just">
              <a:lnSpc>
                <a:spcPct val="110000"/>
              </a:lnSpc>
              <a:spcBef>
                <a:spcPts val="0"/>
              </a:spcBef>
              <a:buClr>
                <a:schemeClr val="accent2"/>
              </a:buClr>
              <a:buFont typeface="Wingdings" pitchFamily="2" charset="2"/>
              <a:buChar char="q"/>
            </a:pPr>
            <a:endParaRPr lang="en-US" sz="2000" b="1" u="sng" dirty="0">
              <a:solidFill>
                <a:schemeClr val="accent2"/>
              </a:solidFill>
            </a:endParaRPr>
          </a:p>
          <a:p>
            <a:pPr marL="365125" indent="-365125" algn="just">
              <a:lnSpc>
                <a:spcPct val="110000"/>
              </a:lnSpc>
              <a:spcBef>
                <a:spcPts val="0"/>
              </a:spcBef>
              <a:buClr>
                <a:schemeClr val="accent2"/>
              </a:buClr>
              <a:buFont typeface="Wingdings" pitchFamily="2" charset="2"/>
              <a:buChar char="q"/>
            </a:pPr>
            <a:r>
              <a:rPr lang="en-US" sz="2000" dirty="0"/>
              <a:t>Presumption about noting and jotting in documents is not available u/s 132 (4A), Assessee liable to tax only on receipts proved to be income of assessee. </a:t>
            </a:r>
            <a:r>
              <a:rPr lang="en-US" sz="2000" b="1" dirty="0">
                <a:solidFill>
                  <a:schemeClr val="accent2"/>
                </a:solidFill>
              </a:rPr>
              <a:t>CIT  </a:t>
            </a:r>
            <a:r>
              <a:rPr lang="en-US" sz="2000" b="1" dirty="0" err="1">
                <a:solidFill>
                  <a:schemeClr val="accent2"/>
                </a:solidFill>
              </a:rPr>
              <a:t>vs</a:t>
            </a:r>
            <a:r>
              <a:rPr lang="en-US" sz="2000" b="1" dirty="0">
                <a:solidFill>
                  <a:schemeClr val="accent2"/>
                </a:solidFill>
              </a:rPr>
              <a:t> D. K. Gupta [2009] 308 ITR 230 (Del.) </a:t>
            </a:r>
            <a:endParaRPr lang="en-US" sz="2000" dirty="0">
              <a:cs typeface="Times New Roman" pitchFamily="18" charset="0"/>
            </a:endParaRPr>
          </a:p>
        </p:txBody>
      </p:sp>
      <p:sp>
        <p:nvSpPr>
          <p:cNvPr id="4" name="Rectangle 3"/>
          <p:cNvSpPr/>
          <p:nvPr/>
        </p:nvSpPr>
        <p:spPr>
          <a:xfrm>
            <a:off x="76200" y="649069"/>
            <a:ext cx="8763000" cy="646331"/>
          </a:xfrm>
          <a:prstGeom prst="rect">
            <a:avLst/>
          </a:prstGeom>
        </p:spPr>
        <p:txBody>
          <a:bodyPr wrap="square">
            <a:spAutoFit/>
          </a:bodyPr>
          <a:lstStyle/>
          <a:p>
            <a:pPr algn="just">
              <a:buFont typeface="Wingdings" pitchFamily="2" charset="2"/>
              <a:buNone/>
            </a:pPr>
            <a:r>
              <a:rPr lang="en-US" sz="3600" b="1" i="1" u="sng" dirty="0">
                <a:solidFill>
                  <a:schemeClr val="tx2"/>
                </a:solidFill>
                <a:latin typeface="+mj-lt"/>
                <a:ea typeface="+mj-ea"/>
                <a:cs typeface="+mj-cs"/>
              </a:rPr>
              <a:t>Presumptions regarding ownership and control…</a:t>
            </a:r>
          </a:p>
        </p:txBody>
      </p:sp>
      <p:sp>
        <p:nvSpPr>
          <p:cNvPr id="6" name="TextBox 5"/>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ABEB73C2-4033-4DE0-93E2-625B62AFFD0D}"/>
              </a:ext>
            </a:extLst>
          </p:cNvPr>
          <p:cNvSpPr>
            <a:spLocks noGrp="1"/>
          </p:cNvSpPr>
          <p:nvPr>
            <p:ph type="sldNum" sz="quarter" idx="12"/>
          </p:nvPr>
        </p:nvSpPr>
        <p:spPr/>
        <p:txBody>
          <a:bodyPr/>
          <a:lstStyle/>
          <a:p>
            <a:pPr>
              <a:defRPr/>
            </a:pPr>
            <a:fld id="{ACC2B083-4B80-4709-BCA6-AED58DFFDEC8}" type="slidenum">
              <a:rPr lang="en-US" smtClean="0"/>
              <a:pPr>
                <a:defRPr/>
              </a:pPr>
              <a:t>107</a:t>
            </a:fld>
            <a:endParaRPr lang="en-US"/>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610600" cy="4572000"/>
          </a:xfrm>
        </p:spPr>
        <p:txBody>
          <a:bodyPr>
            <a:noAutofit/>
          </a:bodyPr>
          <a:lstStyle/>
          <a:p>
            <a:pPr marL="395288" indent="-395288" algn="just">
              <a:spcBef>
                <a:spcPts val="600"/>
              </a:spcBef>
              <a:buClr>
                <a:schemeClr val="accent2"/>
              </a:buClr>
              <a:buFont typeface="Wingdings" pitchFamily="2" charset="2"/>
              <a:buChar char="q"/>
            </a:pPr>
            <a:r>
              <a:rPr lang="en-US" sz="2200" b="1" i="1" u="sng" dirty="0" err="1">
                <a:solidFill>
                  <a:schemeClr val="accent2"/>
                </a:solidFill>
              </a:rPr>
              <a:t>Biru</a:t>
            </a:r>
            <a:r>
              <a:rPr lang="en-US" sz="2200" b="1" i="1" u="sng" dirty="0">
                <a:solidFill>
                  <a:schemeClr val="accent2"/>
                </a:solidFill>
              </a:rPr>
              <a:t> Mal </a:t>
            </a:r>
            <a:r>
              <a:rPr lang="en-US" sz="2200" b="1" i="1" u="sng" dirty="0" err="1">
                <a:solidFill>
                  <a:schemeClr val="accent2"/>
                </a:solidFill>
              </a:rPr>
              <a:t>Pyare</a:t>
            </a:r>
            <a:r>
              <a:rPr lang="en-US" sz="2200" b="1" i="1" u="sng" dirty="0">
                <a:solidFill>
                  <a:schemeClr val="accent2"/>
                </a:solidFill>
              </a:rPr>
              <a:t> </a:t>
            </a:r>
            <a:r>
              <a:rPr lang="en-US" sz="2200" b="1" i="1" u="sng" dirty="0" err="1">
                <a:solidFill>
                  <a:schemeClr val="accent2"/>
                </a:solidFill>
              </a:rPr>
              <a:t>Lal</a:t>
            </a:r>
            <a:r>
              <a:rPr lang="en-US" sz="2200" b="1" i="1" u="sng" dirty="0">
                <a:solidFill>
                  <a:schemeClr val="accent2"/>
                </a:solidFill>
              </a:rPr>
              <a:t> </a:t>
            </a:r>
            <a:r>
              <a:rPr lang="en-US" sz="2200" b="1" i="1" u="sng" dirty="0" err="1">
                <a:solidFill>
                  <a:schemeClr val="accent2"/>
                </a:solidFill>
              </a:rPr>
              <a:t>vs</a:t>
            </a:r>
            <a:r>
              <a:rPr lang="en-US" sz="2200" b="1" i="1" u="sng" dirty="0">
                <a:solidFill>
                  <a:schemeClr val="accent2"/>
                </a:solidFill>
              </a:rPr>
              <a:t> ACIT - 74 TTJ 150 [ITAT – </a:t>
            </a:r>
            <a:r>
              <a:rPr lang="en-US" sz="2200" b="1" i="1" u="sng" dirty="0" err="1">
                <a:solidFill>
                  <a:schemeClr val="accent2"/>
                </a:solidFill>
              </a:rPr>
              <a:t>Chd</a:t>
            </a:r>
            <a:r>
              <a:rPr lang="en-US" sz="2200" b="1" i="1" u="sng" dirty="0">
                <a:solidFill>
                  <a:schemeClr val="accent2"/>
                </a:solidFill>
              </a:rPr>
              <a:t>.] </a:t>
            </a:r>
          </a:p>
          <a:p>
            <a:pPr marL="395288" indent="-395288" algn="just">
              <a:spcBef>
                <a:spcPts val="600"/>
              </a:spcBef>
              <a:buClr>
                <a:schemeClr val="accent2"/>
              </a:buClr>
              <a:buNone/>
            </a:pPr>
            <a:r>
              <a:rPr lang="en-US" sz="2200" dirty="0"/>
              <a:t>	The requirement of proving the genuineness of the cash credits appearing in the seized books of accounts cannot be set aside by the provisions of section 132(4A)</a:t>
            </a:r>
          </a:p>
          <a:p>
            <a:pPr marL="395288" indent="-395288" algn="just">
              <a:spcBef>
                <a:spcPts val="600"/>
              </a:spcBef>
              <a:buClr>
                <a:schemeClr val="accent2"/>
              </a:buClr>
              <a:buNone/>
            </a:pPr>
            <a:endParaRPr lang="en-US" sz="2200" b="1" i="1" u="sng" dirty="0">
              <a:solidFill>
                <a:schemeClr val="accent2"/>
              </a:solidFill>
            </a:endParaRPr>
          </a:p>
          <a:p>
            <a:pPr marL="365125" indent="-365125" algn="just">
              <a:spcBef>
                <a:spcPts val="600"/>
              </a:spcBef>
              <a:buClr>
                <a:schemeClr val="accent2"/>
              </a:buClr>
              <a:buFont typeface="Wingdings" pitchFamily="2" charset="2"/>
              <a:buChar char="q"/>
            </a:pPr>
            <a:r>
              <a:rPr lang="en-US" sz="2200" b="1" i="1" u="sng" dirty="0">
                <a:solidFill>
                  <a:schemeClr val="accent2"/>
                </a:solidFill>
              </a:rPr>
              <a:t>P.R. </a:t>
            </a:r>
            <a:r>
              <a:rPr lang="en-US" sz="2200" b="1" i="1" u="sng" dirty="0" err="1">
                <a:solidFill>
                  <a:schemeClr val="accent2"/>
                </a:solidFill>
              </a:rPr>
              <a:t>Metrani</a:t>
            </a:r>
            <a:r>
              <a:rPr lang="en-US" sz="2200" b="1" i="1" u="sng" dirty="0">
                <a:solidFill>
                  <a:schemeClr val="accent2"/>
                </a:solidFill>
              </a:rPr>
              <a:t> V. CIT [2006] 157 Taxman 325\ 287 ITR 209(SC)]</a:t>
            </a:r>
          </a:p>
          <a:p>
            <a:pPr marL="365125" indent="-365125" algn="just">
              <a:spcBef>
                <a:spcPts val="600"/>
              </a:spcBef>
              <a:buClr>
                <a:schemeClr val="accent2"/>
              </a:buClr>
              <a:buNone/>
            </a:pPr>
            <a:r>
              <a:rPr lang="en-US" sz="2400" dirty="0">
                <a:cs typeface="Times New Roman" pitchFamily="18" charset="0"/>
              </a:rPr>
              <a:t>	</a:t>
            </a:r>
            <a:r>
              <a:rPr lang="en-US" sz="2200" dirty="0">
                <a:cs typeface="Times New Roman" pitchFamily="18" charset="0"/>
              </a:rPr>
              <a:t>P</a:t>
            </a:r>
            <a:r>
              <a:rPr lang="en-US" sz="2200" dirty="0"/>
              <a:t>resumption u/s 132(4A) is available only in regard to proceedings for search and seizure and for purpose of retaining assets u/s 132(5) and their application u/s 132B, and it is not available for any other proceeding except where it is provided that presumption under section 132(4A) would be available.</a:t>
            </a:r>
            <a:endParaRPr lang="en-US" sz="2200" b="1" u="sng" dirty="0">
              <a:solidFill>
                <a:schemeClr val="accent2"/>
              </a:solidFill>
            </a:endParaRPr>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Rectangle 4"/>
          <p:cNvSpPr/>
          <p:nvPr/>
        </p:nvSpPr>
        <p:spPr>
          <a:xfrm>
            <a:off x="76200" y="533400"/>
            <a:ext cx="8763000" cy="646331"/>
          </a:xfrm>
          <a:prstGeom prst="rect">
            <a:avLst/>
          </a:prstGeom>
        </p:spPr>
        <p:txBody>
          <a:bodyPr wrap="square">
            <a:spAutoFit/>
          </a:bodyPr>
          <a:lstStyle/>
          <a:p>
            <a:pPr algn="just">
              <a:buFont typeface="Wingdings" pitchFamily="2" charset="2"/>
              <a:buNone/>
            </a:pPr>
            <a:r>
              <a:rPr lang="en-US" sz="3600" b="1" i="1" u="sng" dirty="0">
                <a:solidFill>
                  <a:schemeClr val="tx2"/>
                </a:solidFill>
                <a:latin typeface="+mj-lt"/>
                <a:ea typeface="+mj-ea"/>
                <a:cs typeface="+mj-cs"/>
              </a:rPr>
              <a:t>Presumptions regarding ownership and control…</a:t>
            </a:r>
          </a:p>
        </p:txBody>
      </p:sp>
      <p:sp>
        <p:nvSpPr>
          <p:cNvPr id="6" name="Slide Number Placeholder 5">
            <a:extLst>
              <a:ext uri="{FF2B5EF4-FFF2-40B4-BE49-F238E27FC236}">
                <a16:creationId xmlns:a16="http://schemas.microsoft.com/office/drawing/2014/main" id="{2C211978-E56F-43F3-9CE4-EAC1B939ADB3}"/>
              </a:ext>
            </a:extLst>
          </p:cNvPr>
          <p:cNvSpPr>
            <a:spLocks noGrp="1"/>
          </p:cNvSpPr>
          <p:nvPr>
            <p:ph type="sldNum" sz="quarter" idx="12"/>
          </p:nvPr>
        </p:nvSpPr>
        <p:spPr/>
        <p:txBody>
          <a:bodyPr/>
          <a:lstStyle/>
          <a:p>
            <a:pPr>
              <a:defRPr/>
            </a:pPr>
            <a:fld id="{ACC2B083-4B80-4709-BCA6-AED58DFFDEC8}" type="slidenum">
              <a:rPr lang="en-US" smtClean="0"/>
              <a:pPr>
                <a:defRPr/>
              </a:pPr>
              <a:t>108</a:t>
            </a:fld>
            <a:endParaRPr lang="en-US"/>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14600"/>
            <a:ext cx="8229600" cy="1066800"/>
          </a:xfrm>
        </p:spPr>
        <p:txBody>
          <a:bodyPr>
            <a:normAutofit/>
          </a:bodyPr>
          <a:lstStyle/>
          <a:p>
            <a:r>
              <a:rPr lang="en-US" sz="4800" b="1" i="1" u="sng" dirty="0">
                <a:solidFill>
                  <a:schemeClr val="accent2"/>
                </a:solidFill>
              </a:rPr>
              <a:t>Income Tax Department - Duties</a:t>
            </a:r>
            <a:endParaRPr lang="en-US" sz="4800" dirty="0">
              <a:solidFill>
                <a:schemeClr val="accent2"/>
              </a:solidFill>
            </a:endParaRPr>
          </a:p>
        </p:txBody>
      </p:sp>
      <p:sp>
        <p:nvSpPr>
          <p:cNvPr id="4" name="Slide Number Placeholder 3">
            <a:extLst>
              <a:ext uri="{FF2B5EF4-FFF2-40B4-BE49-F238E27FC236}">
                <a16:creationId xmlns:a16="http://schemas.microsoft.com/office/drawing/2014/main" id="{298094AA-CB6B-407B-A09B-A287B16FBDF2}"/>
              </a:ext>
            </a:extLst>
          </p:cNvPr>
          <p:cNvSpPr>
            <a:spLocks noGrp="1"/>
          </p:cNvSpPr>
          <p:nvPr>
            <p:ph type="sldNum" sz="quarter" idx="12"/>
          </p:nvPr>
        </p:nvSpPr>
        <p:spPr/>
        <p:txBody>
          <a:bodyPr/>
          <a:lstStyle/>
          <a:p>
            <a:pPr>
              <a:defRPr/>
            </a:pPr>
            <a:fld id="{ACC2B083-4B80-4709-BCA6-AED58DFFDEC8}" type="slidenum">
              <a:rPr lang="en-US" smtClean="0"/>
              <a:pPr>
                <a:defRPr/>
              </a:pPr>
              <a:t>109</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838200"/>
            <a:ext cx="9067800" cy="5940088"/>
          </a:xfrm>
          <a:prstGeom prst="rect">
            <a:avLst/>
          </a:prstGeom>
        </p:spPr>
        <p:txBody>
          <a:bodyPr wrap="square">
            <a:spAutoFit/>
          </a:bodyPr>
          <a:lstStyle/>
          <a:p>
            <a:pPr algn="just"/>
            <a:r>
              <a:rPr lang="en-US" sz="1900" i="1" dirty="0">
                <a:latin typeface="+mn-lt"/>
              </a:rPr>
              <a:t>(1) Notwithstanding anything contained in section 139, section 147, section 148, section 149, section 151 and section 153, in the case of a person where a search is initiated undersection 132 or books of account, other documents or any assets are requisitioned under section 132A after the 31st day of May, 2003, the Assessing Officer shall—</a:t>
            </a:r>
          </a:p>
          <a:p>
            <a:pPr algn="just"/>
            <a:endParaRPr lang="en-US" sz="1900" i="1" dirty="0">
              <a:latin typeface="+mn-lt"/>
            </a:endParaRPr>
          </a:p>
          <a:p>
            <a:pPr marL="342900" indent="-342900" algn="just">
              <a:buAutoNum type="alphaLcParenBoth"/>
            </a:pPr>
            <a:r>
              <a:rPr lang="en-US" sz="1900" i="1" dirty="0">
                <a:latin typeface="+mn-lt"/>
              </a:rPr>
              <a:t>issue notice to such person requiring him to furnish within such period, as may be specified in the notice, the return of income in respect of each assessment year falling within six assessment years </a:t>
            </a:r>
            <a:r>
              <a:rPr lang="en-US" sz="1900" b="1" i="1" u="sng" dirty="0">
                <a:solidFill>
                  <a:schemeClr val="accent2"/>
                </a:solidFill>
                <a:latin typeface="+mn-lt"/>
              </a:rPr>
              <a:t>and for the relevant assessment year or years* </a:t>
            </a:r>
            <a:r>
              <a:rPr lang="en-US" sz="1900" i="1" dirty="0">
                <a:latin typeface="+mn-lt"/>
              </a:rPr>
              <a:t>referred to in clause (b), in the prescribed form and verified in the prescribed manner and setting forth such other particulars as may be prescribed and the provisions of this Act shall, so far as may be, apply accordingly as if such return were a return required to be furnished under section 139;</a:t>
            </a:r>
          </a:p>
          <a:p>
            <a:pPr marL="342900" indent="-342900" algn="just">
              <a:buAutoNum type="alphaLcParenBoth"/>
            </a:pPr>
            <a:r>
              <a:rPr lang="en-US" sz="1900" i="1" dirty="0">
                <a:latin typeface="+mn-lt"/>
              </a:rPr>
              <a:t>assess or reassess the total income of six assessment years immediately preceding the assessment year relevant to the previous year in which such search is conducted or requisition is made </a:t>
            </a:r>
            <a:r>
              <a:rPr lang="en-US" sz="1900" b="1" i="1" u="sng" dirty="0">
                <a:solidFill>
                  <a:schemeClr val="accent2"/>
                </a:solidFill>
                <a:latin typeface="+mn-lt"/>
              </a:rPr>
              <a:t>and of the relevant assessment year or years*</a:t>
            </a:r>
            <a:r>
              <a:rPr lang="en-US" sz="1900" i="1" dirty="0">
                <a:latin typeface="+mn-lt"/>
              </a:rPr>
              <a:t>:</a:t>
            </a:r>
          </a:p>
          <a:p>
            <a:pPr marL="342900" indent="-342900" algn="just">
              <a:buAutoNum type="alphaLcParenBoth"/>
            </a:pPr>
            <a:endParaRPr lang="en-US" sz="1900" i="1" dirty="0">
              <a:latin typeface="+mn-lt"/>
            </a:endParaRPr>
          </a:p>
          <a:p>
            <a:pPr algn="just"/>
            <a:r>
              <a:rPr lang="en-US" sz="1900" b="1" i="1" dirty="0">
                <a:latin typeface="+mn-lt"/>
              </a:rPr>
              <a:t>Provided that </a:t>
            </a:r>
            <a:r>
              <a:rPr lang="en-US" sz="1900" i="1" dirty="0">
                <a:latin typeface="+mn-lt"/>
              </a:rPr>
              <a:t>the Assessing Officer shall assess or reassess the total income in respect of each assessment year falling within such six assessment years </a:t>
            </a:r>
            <a:r>
              <a:rPr lang="en-US" sz="1900" b="1" i="1" u="sng" dirty="0">
                <a:solidFill>
                  <a:schemeClr val="accent2"/>
                </a:solidFill>
                <a:latin typeface="+mn-lt"/>
              </a:rPr>
              <a:t>and for the relevant assessment year or years*</a:t>
            </a:r>
            <a:r>
              <a:rPr lang="en-US" sz="1900" i="1" dirty="0">
                <a:latin typeface="+mn-lt"/>
              </a:rPr>
              <a:t>:</a:t>
            </a:r>
          </a:p>
          <a:p>
            <a:pPr algn="just"/>
            <a:r>
              <a:rPr lang="en-US" sz="1900" i="1" dirty="0">
                <a:latin typeface="+mn-lt"/>
              </a:rPr>
              <a:t>							          </a:t>
            </a:r>
            <a:r>
              <a:rPr lang="en-US" sz="1900" b="1" i="1" u="sng" dirty="0">
                <a:solidFill>
                  <a:schemeClr val="accent2"/>
                </a:solidFill>
                <a:latin typeface="+mn-lt"/>
              </a:rPr>
              <a:t>*</a:t>
            </a:r>
            <a:r>
              <a:rPr lang="en-US" sz="1900" b="1" i="1" u="sng" dirty="0" err="1">
                <a:solidFill>
                  <a:schemeClr val="accent2"/>
                </a:solidFill>
                <a:latin typeface="+mn-lt"/>
              </a:rPr>
              <a:t>w.e.f</a:t>
            </a:r>
            <a:r>
              <a:rPr lang="en-US" sz="1900" b="1" i="1" u="sng" dirty="0">
                <a:solidFill>
                  <a:schemeClr val="accent2"/>
                </a:solidFill>
                <a:latin typeface="+mn-lt"/>
              </a:rPr>
              <a:t>. 01-04-2017</a:t>
            </a: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153A</a:t>
            </a:r>
            <a:endParaRPr lang="en-US" sz="3600" b="1" i="1" u="sng" baseline="0" dirty="0">
              <a:solidFill>
                <a:schemeClr val="bg1"/>
              </a:solidFill>
              <a:latin typeface="+mj-lt"/>
              <a:ea typeface="+mj-ea"/>
              <a:cs typeface="+mj-cs"/>
            </a:endParaRPr>
          </a:p>
        </p:txBody>
      </p:sp>
      <p:sp>
        <p:nvSpPr>
          <p:cNvPr id="5" name="Slide Number Placeholder 4">
            <a:extLst>
              <a:ext uri="{FF2B5EF4-FFF2-40B4-BE49-F238E27FC236}">
                <a16:creationId xmlns:a16="http://schemas.microsoft.com/office/drawing/2014/main" id="{76653071-F793-441A-90A6-68AD3D96B302}"/>
              </a:ext>
            </a:extLst>
          </p:cNvPr>
          <p:cNvSpPr>
            <a:spLocks noGrp="1"/>
          </p:cNvSpPr>
          <p:nvPr>
            <p:ph type="sldNum" sz="quarter" idx="12"/>
          </p:nvPr>
        </p:nvSpPr>
        <p:spPr/>
        <p:txBody>
          <a:bodyPr/>
          <a:lstStyle/>
          <a:p>
            <a:pPr>
              <a:defRPr/>
            </a:pPr>
            <a:fld id="{530A152B-CFDE-45FC-ACB8-FE7DAED0C3AA}" type="slidenum">
              <a:rPr lang="en-US" smtClean="0"/>
              <a:pPr>
                <a:defRPr/>
              </a:pPr>
              <a:t>11</a:t>
            </a:fld>
            <a:endParaRPr lang="en-US"/>
          </a:p>
        </p:txBody>
      </p:sp>
      <p:sp>
        <p:nvSpPr>
          <p:cNvPr id="6" name="TextBox 5">
            <a:extLst>
              <a:ext uri="{FF2B5EF4-FFF2-40B4-BE49-F238E27FC236}">
                <a16:creationId xmlns:a16="http://schemas.microsoft.com/office/drawing/2014/main" id="{1FBFC556-706B-4A56-9ECC-05015EED6CAF}"/>
              </a:ext>
            </a:extLst>
          </p:cNvPr>
          <p:cNvSpPr txBox="1"/>
          <p:nvPr/>
        </p:nvSpPr>
        <p:spPr>
          <a:xfrm>
            <a:off x="7467600" y="0"/>
            <a:ext cx="16576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304041318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9" name="Rectangle 2"/>
          <p:cNvSpPr>
            <a:spLocks noGrp="1" noChangeArrowheads="1"/>
          </p:cNvSpPr>
          <p:nvPr>
            <p:ph type="title"/>
          </p:nvPr>
        </p:nvSpPr>
        <p:spPr>
          <a:xfrm>
            <a:off x="152400" y="304800"/>
            <a:ext cx="8229600" cy="1066800"/>
          </a:xfrm>
        </p:spPr>
        <p:txBody>
          <a:bodyPr>
            <a:normAutofit/>
          </a:bodyPr>
          <a:lstStyle/>
          <a:p>
            <a:r>
              <a:rPr lang="en-US" b="1" i="1" u="sng" dirty="0"/>
              <a:t>Income Tax Department - Duties</a:t>
            </a:r>
          </a:p>
        </p:txBody>
      </p:sp>
      <p:sp>
        <p:nvSpPr>
          <p:cNvPr id="75780" name="Rectangle 3"/>
          <p:cNvSpPr>
            <a:spLocks noGrp="1" noChangeArrowheads="1"/>
          </p:cNvSpPr>
          <p:nvPr>
            <p:ph idx="1"/>
          </p:nvPr>
        </p:nvSpPr>
        <p:spPr>
          <a:xfrm>
            <a:off x="304800" y="1676400"/>
            <a:ext cx="8534400" cy="4724400"/>
          </a:xfrm>
        </p:spPr>
        <p:txBody>
          <a:bodyPr>
            <a:noAutofit/>
          </a:bodyPr>
          <a:lstStyle/>
          <a:p>
            <a:pPr marL="457200" indent="-457200" algn="just">
              <a:spcBef>
                <a:spcPts val="600"/>
              </a:spcBef>
              <a:buClr>
                <a:schemeClr val="accent2"/>
              </a:buClr>
              <a:buFont typeface="Wingdings" pitchFamily="2" charset="2"/>
              <a:buChar char="ü"/>
            </a:pPr>
            <a:r>
              <a:rPr lang="en-US" sz="2300" dirty="0"/>
              <a:t>To </a:t>
            </a:r>
            <a:r>
              <a:rPr lang="en-US" sz="2300" b="1" u="sng" dirty="0"/>
              <a:t>allow the school going children to attend the school</a:t>
            </a:r>
            <a:r>
              <a:rPr lang="en-US" sz="2300" b="1" dirty="0"/>
              <a:t> </a:t>
            </a:r>
            <a:r>
              <a:rPr lang="en-US" sz="2300" dirty="0"/>
              <a:t>after checking their school bags for any incriminating material etc. </a:t>
            </a:r>
          </a:p>
          <a:p>
            <a:pPr marL="457200" indent="-457200" algn="just">
              <a:spcBef>
                <a:spcPts val="600"/>
              </a:spcBef>
              <a:buClr>
                <a:schemeClr val="accent2"/>
              </a:buClr>
              <a:buFont typeface="Wingdings" pitchFamily="2" charset="2"/>
              <a:buChar char="ü"/>
            </a:pPr>
            <a:endParaRPr lang="en-US" sz="2300" dirty="0"/>
          </a:p>
          <a:p>
            <a:pPr marL="457200" indent="-457200" algn="just">
              <a:spcBef>
                <a:spcPts val="600"/>
              </a:spcBef>
              <a:buClr>
                <a:schemeClr val="accent2"/>
              </a:buClr>
              <a:buFont typeface="Wingdings" pitchFamily="2" charset="2"/>
              <a:buChar char="ü"/>
            </a:pPr>
            <a:r>
              <a:rPr lang="en-US" sz="2300" dirty="0"/>
              <a:t>To allow the assessee and other occupants of the premises </a:t>
            </a:r>
            <a:r>
              <a:rPr lang="en-US" sz="2300" b="1" u="sng" dirty="0"/>
              <a:t>to take their meals and medicines</a:t>
            </a:r>
            <a:r>
              <a:rPr lang="en-US" sz="2300" b="1" dirty="0"/>
              <a:t> </a:t>
            </a:r>
            <a:r>
              <a:rPr lang="en-US" sz="2300" dirty="0"/>
              <a:t>at the normal time and also allowing the old members of the family to take rest at their normal hours.</a:t>
            </a:r>
          </a:p>
          <a:p>
            <a:pPr marL="457200" indent="-457200" algn="just">
              <a:spcBef>
                <a:spcPts val="600"/>
              </a:spcBef>
              <a:buClr>
                <a:schemeClr val="accent2"/>
              </a:buClr>
              <a:buFont typeface="Wingdings" pitchFamily="2" charset="2"/>
              <a:buChar char="ü"/>
            </a:pPr>
            <a:endParaRPr lang="en-US" sz="2300" b="1" u="sng" dirty="0"/>
          </a:p>
          <a:p>
            <a:pPr marL="457200" indent="-457200" algn="just">
              <a:spcBef>
                <a:spcPts val="600"/>
              </a:spcBef>
              <a:buClr>
                <a:schemeClr val="accent2"/>
              </a:buClr>
              <a:buFont typeface="Wingdings" pitchFamily="2" charset="2"/>
              <a:buChar char="ü"/>
            </a:pPr>
            <a:r>
              <a:rPr lang="en-US" sz="2300" b="1" u="sng" dirty="0"/>
              <a:t>Not to threaten, abuse</a:t>
            </a:r>
            <a:r>
              <a:rPr lang="en-US" sz="2300" dirty="0"/>
              <a:t> or use any indecent language against the person searched. </a:t>
            </a:r>
          </a:p>
          <a:p>
            <a:pPr marL="457200" indent="-457200" algn="just">
              <a:spcBef>
                <a:spcPts val="600"/>
              </a:spcBef>
              <a:buClr>
                <a:schemeClr val="accent2"/>
              </a:buClr>
              <a:buFont typeface="Wingdings" pitchFamily="2" charset="2"/>
              <a:buChar char="ü"/>
            </a:pPr>
            <a:endParaRPr lang="en-US" sz="2300" dirty="0"/>
          </a:p>
          <a:p>
            <a:pPr marL="457200" indent="-457200" algn="just">
              <a:spcBef>
                <a:spcPts val="600"/>
              </a:spcBef>
              <a:buClr>
                <a:schemeClr val="accent2"/>
              </a:buClr>
              <a:buFont typeface="Wingdings" pitchFamily="2" charset="2"/>
              <a:buChar char="ü"/>
            </a:pPr>
            <a:r>
              <a:rPr lang="en-US" sz="2300" b="1" u="sng" dirty="0"/>
              <a:t>Not to get provoked</a:t>
            </a:r>
            <a:r>
              <a:rPr lang="en-US" sz="2300" b="1" dirty="0"/>
              <a:t> </a:t>
            </a:r>
            <a:r>
              <a:rPr lang="en-US" sz="2300" dirty="0"/>
              <a:t>and </a:t>
            </a:r>
            <a:r>
              <a:rPr lang="en-US" sz="2300" b="1" u="sng" dirty="0"/>
              <a:t>maintain a cool and calm temperament</a:t>
            </a:r>
            <a:r>
              <a:rPr lang="en-US" sz="2300" dirty="0"/>
              <a:t> and to be alert.</a:t>
            </a:r>
          </a:p>
        </p:txBody>
      </p:sp>
      <p:sp>
        <p:nvSpPr>
          <p:cNvPr id="3" name="Slide Number Placeholder 2">
            <a:extLst>
              <a:ext uri="{FF2B5EF4-FFF2-40B4-BE49-F238E27FC236}">
                <a16:creationId xmlns:a16="http://schemas.microsoft.com/office/drawing/2014/main" id="{67225889-19A0-4489-8D03-DA13697CACEA}"/>
              </a:ext>
            </a:extLst>
          </p:cNvPr>
          <p:cNvSpPr>
            <a:spLocks noGrp="1"/>
          </p:cNvSpPr>
          <p:nvPr>
            <p:ph type="sldNum" sz="quarter" idx="12"/>
          </p:nvPr>
        </p:nvSpPr>
        <p:spPr/>
        <p:txBody>
          <a:bodyPr/>
          <a:lstStyle/>
          <a:p>
            <a:pPr>
              <a:defRPr/>
            </a:pPr>
            <a:fld id="{ACC2B083-4B80-4709-BCA6-AED58DFFDEC8}" type="slidenum">
              <a:rPr lang="en-US" smtClean="0"/>
              <a:pPr>
                <a:defRPr/>
              </a:pPr>
              <a:t>110</a:t>
            </a:fld>
            <a:endParaRPr lang="en-US"/>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75779" name="Rectangle 2"/>
          <p:cNvSpPr>
            <a:spLocks noGrp="1" noChangeArrowheads="1"/>
          </p:cNvSpPr>
          <p:nvPr>
            <p:ph type="title"/>
          </p:nvPr>
        </p:nvSpPr>
        <p:spPr>
          <a:xfrm>
            <a:off x="152400" y="304800"/>
            <a:ext cx="8229600" cy="1066800"/>
          </a:xfrm>
        </p:spPr>
        <p:txBody>
          <a:bodyPr>
            <a:normAutofit/>
          </a:bodyPr>
          <a:lstStyle/>
          <a:p>
            <a:r>
              <a:rPr lang="en-US" b="1" i="1" u="sng" dirty="0"/>
              <a:t>Income Tax Department - Duties</a:t>
            </a:r>
          </a:p>
        </p:txBody>
      </p:sp>
      <p:sp>
        <p:nvSpPr>
          <p:cNvPr id="75780" name="Rectangle 3"/>
          <p:cNvSpPr>
            <a:spLocks noGrp="1" noChangeArrowheads="1"/>
          </p:cNvSpPr>
          <p:nvPr>
            <p:ph idx="1"/>
          </p:nvPr>
        </p:nvSpPr>
        <p:spPr>
          <a:xfrm>
            <a:off x="228600" y="1981200"/>
            <a:ext cx="8610600" cy="3429000"/>
          </a:xfrm>
        </p:spPr>
        <p:txBody>
          <a:bodyPr>
            <a:noAutofit/>
          </a:bodyPr>
          <a:lstStyle/>
          <a:p>
            <a:pPr marL="398463" indent="-398463" algn="just">
              <a:spcBef>
                <a:spcPts val="600"/>
              </a:spcBef>
              <a:buClr>
                <a:schemeClr val="accent2"/>
              </a:buClr>
              <a:buFont typeface="Wingdings" pitchFamily="2" charset="2"/>
              <a:buChar char="ü"/>
            </a:pPr>
            <a:r>
              <a:rPr lang="en-US" sz="2100" dirty="0"/>
              <a:t>To </a:t>
            </a:r>
            <a:r>
              <a:rPr lang="en-US" sz="2100" b="1" u="sng" dirty="0"/>
              <a:t>avoid using the items of personal use of the assessee</a:t>
            </a:r>
            <a:r>
              <a:rPr lang="en-US" sz="2100" dirty="0"/>
              <a:t> like Bed, TV etc. and also avoiding making the private calls from the </a:t>
            </a:r>
            <a:r>
              <a:rPr lang="en-US" sz="2100" dirty="0" err="1"/>
              <a:t>assessee’s</a:t>
            </a:r>
            <a:r>
              <a:rPr lang="en-US" sz="2100" dirty="0"/>
              <a:t> telephone.</a:t>
            </a:r>
          </a:p>
          <a:p>
            <a:pPr marL="398463" indent="-398463" algn="just">
              <a:spcBef>
                <a:spcPts val="600"/>
              </a:spcBef>
              <a:buClr>
                <a:schemeClr val="accent2"/>
              </a:buClr>
              <a:buFont typeface="Wingdings" pitchFamily="2" charset="2"/>
              <a:buChar char="ü"/>
            </a:pPr>
            <a:endParaRPr lang="en-US" sz="2100" dirty="0"/>
          </a:p>
          <a:p>
            <a:pPr marL="398463" indent="-398463" algn="just">
              <a:spcBef>
                <a:spcPts val="600"/>
              </a:spcBef>
              <a:buClr>
                <a:schemeClr val="accent2"/>
              </a:buClr>
              <a:buFont typeface="Wingdings" pitchFamily="2" charset="2"/>
              <a:buChar char="ü"/>
            </a:pPr>
            <a:r>
              <a:rPr lang="en-US" sz="2100" b="1" u="sng" dirty="0"/>
              <a:t>Leave</a:t>
            </a:r>
            <a:r>
              <a:rPr lang="en-US" sz="2100" dirty="0"/>
              <a:t> the premises only </a:t>
            </a:r>
            <a:r>
              <a:rPr lang="en-US" sz="2100" b="1" u="sng" dirty="0"/>
              <a:t>after informing</a:t>
            </a:r>
            <a:r>
              <a:rPr lang="en-US" sz="2100" b="1" dirty="0"/>
              <a:t> </a:t>
            </a:r>
            <a:r>
              <a:rPr lang="en-US" sz="2100" dirty="0"/>
              <a:t>the assessee.</a:t>
            </a:r>
          </a:p>
          <a:p>
            <a:pPr marL="398463" indent="-398463" algn="just">
              <a:spcBef>
                <a:spcPts val="600"/>
              </a:spcBef>
              <a:buClr>
                <a:schemeClr val="accent2"/>
              </a:buClr>
              <a:buFont typeface="Wingdings" pitchFamily="2" charset="2"/>
              <a:buChar char="ü"/>
            </a:pPr>
            <a:endParaRPr lang="en-US" sz="2100" dirty="0"/>
          </a:p>
          <a:p>
            <a:pPr marL="398463" indent="-398463" algn="just">
              <a:spcBef>
                <a:spcPts val="600"/>
              </a:spcBef>
              <a:buClr>
                <a:schemeClr val="accent2"/>
              </a:buClr>
              <a:buFont typeface="Wingdings" pitchFamily="2" charset="2"/>
              <a:buChar char="ü"/>
            </a:pPr>
            <a:r>
              <a:rPr lang="en-US" sz="2100" dirty="0"/>
              <a:t>Decline the </a:t>
            </a:r>
            <a:r>
              <a:rPr lang="en-US" sz="2100" dirty="0" err="1"/>
              <a:t>assessee’s</a:t>
            </a:r>
            <a:r>
              <a:rPr lang="en-US" sz="2100" dirty="0"/>
              <a:t> offer of food or refreshment politely in order to </a:t>
            </a:r>
            <a:r>
              <a:rPr lang="en-US" sz="2100" b="1" u="sng" dirty="0"/>
              <a:t>avoid any possible drugging</a:t>
            </a:r>
            <a:r>
              <a:rPr lang="en-US" sz="2100" dirty="0"/>
              <a:t>.</a:t>
            </a:r>
          </a:p>
        </p:txBody>
      </p:sp>
      <p:sp>
        <p:nvSpPr>
          <p:cNvPr id="3" name="Slide Number Placeholder 2">
            <a:extLst>
              <a:ext uri="{FF2B5EF4-FFF2-40B4-BE49-F238E27FC236}">
                <a16:creationId xmlns:a16="http://schemas.microsoft.com/office/drawing/2014/main" id="{E0560AB9-0F6F-46BD-8C98-AD9DB270B1A9}"/>
              </a:ext>
            </a:extLst>
          </p:cNvPr>
          <p:cNvSpPr>
            <a:spLocks noGrp="1"/>
          </p:cNvSpPr>
          <p:nvPr>
            <p:ph type="sldNum" sz="quarter" idx="12"/>
          </p:nvPr>
        </p:nvSpPr>
        <p:spPr/>
        <p:txBody>
          <a:bodyPr/>
          <a:lstStyle/>
          <a:p>
            <a:pPr>
              <a:defRPr/>
            </a:pPr>
            <a:fld id="{ACC2B083-4B80-4709-BCA6-AED58DFFDEC8}" type="slidenum">
              <a:rPr lang="en-US" smtClean="0"/>
              <a:pPr>
                <a:defRPr/>
              </a:pPr>
              <a:t>111</a:t>
            </a:fld>
            <a:endParaRPr lang="en-US"/>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0"/>
            <a:ext cx="8229600" cy="1905000"/>
          </a:xfrm>
        </p:spPr>
        <p:txBody>
          <a:bodyPr>
            <a:normAutofit/>
          </a:bodyPr>
          <a:lstStyle/>
          <a:p>
            <a:pPr algn="ctr"/>
            <a:r>
              <a:rPr lang="en-US" sz="5400" b="1" i="1" u="sng" dirty="0">
                <a:solidFill>
                  <a:schemeClr val="accent2"/>
                </a:solidFill>
              </a:rPr>
              <a:t>Assessee - Rights</a:t>
            </a:r>
            <a:endParaRPr lang="en-US" sz="5400" dirty="0">
              <a:solidFill>
                <a:schemeClr val="accent2"/>
              </a:solidFill>
            </a:endParaRPr>
          </a:p>
        </p:txBody>
      </p:sp>
      <p:sp>
        <p:nvSpPr>
          <p:cNvPr id="4" name="Slide Number Placeholder 3">
            <a:extLst>
              <a:ext uri="{FF2B5EF4-FFF2-40B4-BE49-F238E27FC236}">
                <a16:creationId xmlns:a16="http://schemas.microsoft.com/office/drawing/2014/main" id="{C3964F75-7C69-4AE8-A568-9FCAF902EC06}"/>
              </a:ext>
            </a:extLst>
          </p:cNvPr>
          <p:cNvSpPr>
            <a:spLocks noGrp="1"/>
          </p:cNvSpPr>
          <p:nvPr>
            <p:ph type="sldNum" sz="quarter" idx="12"/>
          </p:nvPr>
        </p:nvSpPr>
        <p:spPr/>
        <p:txBody>
          <a:bodyPr/>
          <a:lstStyle/>
          <a:p>
            <a:pPr>
              <a:defRPr/>
            </a:pPr>
            <a:fld id="{ACC2B083-4B80-4709-BCA6-AED58DFFDEC8}" type="slidenum">
              <a:rPr lang="en-US" smtClean="0"/>
              <a:pPr>
                <a:defRPr/>
              </a:pPr>
              <a:t>112</a:t>
            </a:fld>
            <a:endParaRPr lang="en-US"/>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p:cNvSpPr>
            <a:spLocks noGrp="1" noChangeArrowheads="1"/>
          </p:cNvSpPr>
          <p:nvPr>
            <p:ph type="title"/>
          </p:nvPr>
        </p:nvSpPr>
        <p:spPr>
          <a:xfrm>
            <a:off x="457200" y="457200"/>
            <a:ext cx="8229600" cy="1066800"/>
          </a:xfrm>
        </p:spPr>
        <p:txBody>
          <a:bodyPr>
            <a:normAutofit/>
          </a:bodyPr>
          <a:lstStyle/>
          <a:p>
            <a:pPr>
              <a:buFont typeface="Wingdings" pitchFamily="2" charset="2"/>
              <a:buNone/>
            </a:pPr>
            <a:r>
              <a:rPr lang="en-US" b="1" i="1" u="sng" dirty="0"/>
              <a:t>Assessee - Rights</a:t>
            </a:r>
          </a:p>
        </p:txBody>
      </p:sp>
      <p:sp>
        <p:nvSpPr>
          <p:cNvPr id="79876" name="Rectangle 3"/>
          <p:cNvSpPr>
            <a:spLocks noGrp="1" noChangeArrowheads="1"/>
          </p:cNvSpPr>
          <p:nvPr>
            <p:ph idx="1"/>
          </p:nvPr>
        </p:nvSpPr>
        <p:spPr>
          <a:xfrm>
            <a:off x="228600" y="1600200"/>
            <a:ext cx="8610600" cy="4953000"/>
          </a:xfrm>
        </p:spPr>
        <p:txBody>
          <a:bodyPr>
            <a:normAutofit lnSpcReduction="10000"/>
          </a:bodyPr>
          <a:lstStyle/>
          <a:p>
            <a:pPr marL="365125" indent="-365125" algn="just">
              <a:spcBef>
                <a:spcPts val="600"/>
              </a:spcBef>
              <a:buClr>
                <a:schemeClr val="accent2"/>
              </a:buClr>
              <a:buFont typeface="Wingdings" pitchFamily="2" charset="2"/>
              <a:buChar char="ü"/>
            </a:pPr>
            <a:r>
              <a:rPr lang="en-US" sz="2200" dirty="0"/>
              <a:t>To </a:t>
            </a:r>
            <a:r>
              <a:rPr lang="en-US" sz="2200" b="1" u="sng" dirty="0"/>
              <a:t>see the warrant of authorisation</a:t>
            </a:r>
            <a:r>
              <a:rPr lang="en-US" sz="2200" b="1" dirty="0"/>
              <a:t> </a:t>
            </a:r>
            <a:r>
              <a:rPr lang="en-US" sz="2200" dirty="0"/>
              <a:t>duly signed and sealed by the issuing authority.</a:t>
            </a:r>
          </a:p>
          <a:p>
            <a:pPr marL="365125" indent="-365125" algn="just">
              <a:spcBef>
                <a:spcPts val="600"/>
              </a:spcBef>
              <a:buClr>
                <a:schemeClr val="accent2"/>
              </a:buClr>
              <a:buFont typeface="Wingdings" pitchFamily="2" charset="2"/>
              <a:buChar char="ü"/>
            </a:pPr>
            <a:endParaRPr lang="en-US" sz="2400" dirty="0"/>
          </a:p>
          <a:p>
            <a:pPr marL="365125" indent="-365125" algn="just">
              <a:spcBef>
                <a:spcPts val="600"/>
              </a:spcBef>
              <a:buClr>
                <a:schemeClr val="accent2"/>
              </a:buClr>
              <a:buFont typeface="Wingdings" pitchFamily="2" charset="2"/>
              <a:buChar char="ü"/>
            </a:pPr>
            <a:r>
              <a:rPr lang="en-US" sz="2400" dirty="0"/>
              <a:t>To </a:t>
            </a:r>
            <a:r>
              <a:rPr lang="en-US" sz="2200" dirty="0"/>
              <a:t>make </a:t>
            </a:r>
            <a:r>
              <a:rPr lang="en-US" sz="2200" b="1" u="sng" dirty="0"/>
              <a:t>personal search of all members</a:t>
            </a:r>
            <a:r>
              <a:rPr lang="en-US" sz="2200" dirty="0"/>
              <a:t> of the search party before the start of the search and on conclusion of the search.</a:t>
            </a:r>
          </a:p>
          <a:p>
            <a:pPr marL="365125" indent="-365125" algn="just">
              <a:spcBef>
                <a:spcPts val="600"/>
              </a:spcBef>
              <a:buClr>
                <a:schemeClr val="accent2"/>
              </a:buClr>
              <a:buFont typeface="Wingdings" pitchFamily="2" charset="2"/>
              <a:buChar char="ü"/>
            </a:pPr>
            <a:endParaRPr lang="en-US" sz="2200" dirty="0"/>
          </a:p>
          <a:p>
            <a:pPr marL="365125" indent="-365125" algn="just">
              <a:spcBef>
                <a:spcPts val="600"/>
              </a:spcBef>
              <a:buClr>
                <a:schemeClr val="accent2"/>
              </a:buClr>
              <a:buFont typeface="Wingdings" pitchFamily="2" charset="2"/>
              <a:buChar char="ü"/>
            </a:pPr>
            <a:r>
              <a:rPr lang="en-US" sz="2200" dirty="0"/>
              <a:t>To </a:t>
            </a:r>
            <a:r>
              <a:rPr lang="en-US" sz="2200" b="1" u="sng" dirty="0"/>
              <a:t>verify the identity </a:t>
            </a:r>
            <a:r>
              <a:rPr lang="en-US" sz="2200" dirty="0"/>
              <a:t>of each member of the search party.</a:t>
            </a:r>
          </a:p>
          <a:p>
            <a:pPr marL="365125" indent="-365125" algn="just">
              <a:spcBef>
                <a:spcPts val="600"/>
              </a:spcBef>
              <a:buClr>
                <a:schemeClr val="accent2"/>
              </a:buClr>
              <a:buFont typeface="Wingdings" pitchFamily="2" charset="2"/>
              <a:buChar char="ü"/>
            </a:pPr>
            <a:endParaRPr lang="en-US" sz="2200" dirty="0"/>
          </a:p>
          <a:p>
            <a:pPr marL="365125" indent="-365125" algn="just">
              <a:spcBef>
                <a:spcPts val="600"/>
              </a:spcBef>
              <a:buClr>
                <a:schemeClr val="accent2"/>
              </a:buClr>
              <a:buFont typeface="Wingdings" pitchFamily="2" charset="2"/>
              <a:buChar char="ü"/>
            </a:pPr>
            <a:r>
              <a:rPr lang="en-US" sz="2200" dirty="0"/>
              <a:t>To insist on </a:t>
            </a:r>
            <a:r>
              <a:rPr lang="en-US" sz="2200" b="1" u="sng" dirty="0"/>
              <a:t>personal search of ladies being taken only by a lady</a:t>
            </a:r>
            <a:r>
              <a:rPr lang="en-US" sz="2200" dirty="0"/>
              <a:t>, with strict regard to decency.</a:t>
            </a:r>
          </a:p>
          <a:p>
            <a:pPr marL="365125" indent="-365125" algn="just">
              <a:spcBef>
                <a:spcPts val="600"/>
              </a:spcBef>
              <a:buClr>
                <a:schemeClr val="accent2"/>
              </a:buClr>
              <a:buFont typeface="Wingdings" pitchFamily="2" charset="2"/>
              <a:buChar char="ü"/>
            </a:pPr>
            <a:endParaRPr lang="en-US" sz="2200" dirty="0"/>
          </a:p>
          <a:p>
            <a:pPr marL="365125" indent="-365125" algn="just">
              <a:spcBef>
                <a:spcPts val="600"/>
              </a:spcBef>
              <a:buClr>
                <a:schemeClr val="accent2"/>
              </a:buClr>
              <a:buFont typeface="Wingdings" pitchFamily="2" charset="2"/>
              <a:buChar char="ü"/>
            </a:pPr>
            <a:r>
              <a:rPr lang="en-US" sz="2200" dirty="0"/>
              <a:t>To have at least </a:t>
            </a:r>
            <a:r>
              <a:rPr lang="en-US" sz="2200" b="1" u="sng" dirty="0"/>
              <a:t>two respectable and independent residents of the locality.</a:t>
            </a:r>
          </a:p>
          <a:p>
            <a:pPr marL="365125" indent="-365125" algn="just">
              <a:spcBef>
                <a:spcPts val="600"/>
              </a:spcBef>
              <a:buClr>
                <a:schemeClr val="accent2"/>
              </a:buClr>
              <a:buFont typeface="Wingdings" pitchFamily="2" charset="2"/>
              <a:buChar char="ü"/>
            </a:pPr>
            <a:endParaRPr lang="en-US" sz="2200" b="1" u="sng" dirty="0"/>
          </a:p>
        </p:txBody>
      </p:sp>
      <p:sp>
        <p:nvSpPr>
          <p:cNvPr id="3" name="Slide Number Placeholder 2">
            <a:extLst>
              <a:ext uri="{FF2B5EF4-FFF2-40B4-BE49-F238E27FC236}">
                <a16:creationId xmlns:a16="http://schemas.microsoft.com/office/drawing/2014/main" id="{2088CC74-F325-4C14-8A54-BB795C8BF98C}"/>
              </a:ext>
            </a:extLst>
          </p:cNvPr>
          <p:cNvSpPr>
            <a:spLocks noGrp="1"/>
          </p:cNvSpPr>
          <p:nvPr>
            <p:ph type="sldNum" sz="quarter" idx="12"/>
          </p:nvPr>
        </p:nvSpPr>
        <p:spPr/>
        <p:txBody>
          <a:bodyPr/>
          <a:lstStyle/>
          <a:p>
            <a:pPr>
              <a:defRPr/>
            </a:pPr>
            <a:fld id="{ACC2B083-4B80-4709-BCA6-AED58DFFDEC8}" type="slidenum">
              <a:rPr lang="en-US" smtClean="0"/>
              <a:pPr>
                <a:defRPr/>
              </a:pPr>
              <a:t>113</a:t>
            </a:fld>
            <a:endParaRPr lang="en-US"/>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9" name="Rectangle 3"/>
          <p:cNvSpPr>
            <a:spLocks noGrp="1" noChangeArrowheads="1"/>
          </p:cNvSpPr>
          <p:nvPr>
            <p:ph idx="1"/>
          </p:nvPr>
        </p:nvSpPr>
        <p:spPr>
          <a:xfrm>
            <a:off x="381000" y="1752600"/>
            <a:ext cx="8458200" cy="4800600"/>
          </a:xfrm>
        </p:spPr>
        <p:txBody>
          <a:bodyPr>
            <a:normAutofit fontScale="85000" lnSpcReduction="20000"/>
          </a:bodyPr>
          <a:lstStyle/>
          <a:p>
            <a:pPr marL="365125" indent="-365125" algn="just">
              <a:spcBef>
                <a:spcPts val="600"/>
              </a:spcBef>
              <a:buClr>
                <a:schemeClr val="accent2"/>
              </a:buClr>
              <a:buFont typeface="Wingdings" pitchFamily="2" charset="2"/>
              <a:buChar char="ü"/>
            </a:pPr>
            <a:r>
              <a:rPr lang="en-US" sz="2400" dirty="0"/>
              <a:t>A </a:t>
            </a:r>
            <a:r>
              <a:rPr lang="en-US" sz="2400" b="1" u="sng" dirty="0"/>
              <a:t>lady</a:t>
            </a:r>
            <a:r>
              <a:rPr lang="en-US" sz="2400" dirty="0"/>
              <a:t> occupying an apartment being searched has a </a:t>
            </a:r>
            <a:r>
              <a:rPr lang="en-US" sz="2400" b="1" u="sng" dirty="0"/>
              <a:t>right to withdraw before the search party</a:t>
            </a:r>
            <a:r>
              <a:rPr lang="en-US" sz="2400" b="1" dirty="0"/>
              <a:t> </a:t>
            </a:r>
            <a:r>
              <a:rPr lang="en-US" sz="2400" dirty="0"/>
              <a:t>enters, if according to custom, she does not appear in public.</a:t>
            </a:r>
          </a:p>
          <a:p>
            <a:pPr marL="365125" indent="-365125" algn="just">
              <a:spcBef>
                <a:spcPts val="600"/>
              </a:spcBef>
              <a:buClr>
                <a:schemeClr val="accent2"/>
              </a:buClr>
              <a:buFont typeface="Wingdings" pitchFamily="2" charset="2"/>
              <a:buChar char="ü"/>
            </a:pPr>
            <a:endParaRPr lang="en-US" sz="2400" dirty="0"/>
          </a:p>
          <a:p>
            <a:pPr marL="365125" indent="-365125" algn="just">
              <a:spcBef>
                <a:spcPts val="600"/>
              </a:spcBef>
              <a:buClr>
                <a:schemeClr val="accent2"/>
              </a:buClr>
              <a:buFont typeface="Wingdings" pitchFamily="2" charset="2"/>
              <a:buChar char="ü"/>
            </a:pPr>
            <a:r>
              <a:rPr lang="en-US" sz="2400" dirty="0"/>
              <a:t>To </a:t>
            </a:r>
            <a:r>
              <a:rPr lang="en-US" sz="2400" b="1" u="sng" dirty="0"/>
              <a:t>call a medical practitioner</a:t>
            </a:r>
            <a:r>
              <a:rPr lang="en-US" sz="2400" dirty="0"/>
              <a:t> in case of emergency.</a:t>
            </a:r>
          </a:p>
          <a:p>
            <a:pPr marL="365125" indent="-365125" algn="just">
              <a:spcBef>
                <a:spcPts val="600"/>
              </a:spcBef>
              <a:buClr>
                <a:schemeClr val="accent2"/>
              </a:buClr>
              <a:buFont typeface="Wingdings" pitchFamily="2" charset="2"/>
              <a:buChar char="ü"/>
            </a:pPr>
            <a:endParaRPr lang="en-US" sz="2400" dirty="0"/>
          </a:p>
          <a:p>
            <a:pPr marL="365125" indent="-365125" algn="just">
              <a:spcBef>
                <a:spcPts val="600"/>
              </a:spcBef>
              <a:buClr>
                <a:schemeClr val="accent2"/>
              </a:buClr>
              <a:buFont typeface="Wingdings" pitchFamily="2" charset="2"/>
              <a:buChar char="ü"/>
            </a:pPr>
            <a:r>
              <a:rPr lang="en-US" sz="2400" dirty="0"/>
              <a:t>To </a:t>
            </a:r>
            <a:r>
              <a:rPr lang="en-US" sz="2400" b="1" u="sng" dirty="0"/>
              <a:t>inspect the seals placed</a:t>
            </a:r>
            <a:r>
              <a:rPr lang="en-US" sz="2400" b="1" dirty="0"/>
              <a:t> </a:t>
            </a:r>
            <a:r>
              <a:rPr lang="en-US" sz="2400" dirty="0"/>
              <a:t>on various receptacles, sealed in course of search and subsequently at the time of reopening of the seals.</a:t>
            </a:r>
          </a:p>
          <a:p>
            <a:pPr marL="365125" indent="-365125" algn="just">
              <a:spcBef>
                <a:spcPts val="600"/>
              </a:spcBef>
              <a:buClr>
                <a:schemeClr val="accent2"/>
              </a:buClr>
              <a:buFont typeface="Wingdings" pitchFamily="2" charset="2"/>
              <a:buChar char="ü"/>
            </a:pPr>
            <a:endParaRPr lang="en-US" sz="2400" dirty="0"/>
          </a:p>
          <a:p>
            <a:pPr marL="365125" indent="-365125" algn="just">
              <a:spcBef>
                <a:spcPts val="600"/>
              </a:spcBef>
              <a:buClr>
                <a:schemeClr val="accent2"/>
              </a:buClr>
              <a:buFont typeface="Wingdings" pitchFamily="2" charset="2"/>
              <a:buChar char="ü"/>
            </a:pPr>
            <a:r>
              <a:rPr lang="en-US" sz="2400" dirty="0"/>
              <a:t>Every person who is examined u/s 132(4) has a right to </a:t>
            </a:r>
            <a:r>
              <a:rPr lang="en-US" sz="2400" b="1" u="sng" dirty="0"/>
              <a:t>ensure that the facts so stated by him have been recorded correctly</a:t>
            </a:r>
            <a:r>
              <a:rPr lang="en-US" sz="2400" dirty="0"/>
              <a:t>.</a:t>
            </a:r>
          </a:p>
          <a:p>
            <a:pPr marL="365125" indent="-365125" algn="just">
              <a:spcBef>
                <a:spcPts val="600"/>
              </a:spcBef>
              <a:buClr>
                <a:schemeClr val="accent2"/>
              </a:buClr>
              <a:buFont typeface="Wingdings" pitchFamily="2" charset="2"/>
              <a:buChar char="ü"/>
            </a:pPr>
            <a:endParaRPr lang="en-US" sz="2400" dirty="0"/>
          </a:p>
          <a:p>
            <a:pPr marL="365125" indent="-365125" algn="just">
              <a:spcBef>
                <a:spcPts val="600"/>
              </a:spcBef>
              <a:buClr>
                <a:schemeClr val="accent2"/>
              </a:buClr>
              <a:buFont typeface="Wingdings" pitchFamily="2" charset="2"/>
              <a:buChar char="ü"/>
            </a:pPr>
            <a:r>
              <a:rPr lang="en-US" sz="2400" dirty="0"/>
              <a:t>To have a </a:t>
            </a:r>
            <a:r>
              <a:rPr lang="en-US" sz="2400" b="1" u="sng" dirty="0"/>
              <a:t>copy of the panchanama</a:t>
            </a:r>
            <a:r>
              <a:rPr lang="en-US" sz="2400" b="1" dirty="0"/>
              <a:t> </a:t>
            </a:r>
            <a:r>
              <a:rPr lang="en-US" sz="2400" dirty="0"/>
              <a:t>together with all the annexure.</a:t>
            </a:r>
          </a:p>
          <a:p>
            <a:pPr marL="365125" indent="-365125" algn="just">
              <a:spcBef>
                <a:spcPts val="600"/>
              </a:spcBef>
              <a:buClr>
                <a:schemeClr val="accent2"/>
              </a:buClr>
              <a:buFont typeface="Wingdings" pitchFamily="2" charset="2"/>
              <a:buChar char="ü"/>
            </a:pPr>
            <a:endParaRPr lang="en-US" sz="2400" dirty="0"/>
          </a:p>
          <a:p>
            <a:pPr marL="365125" indent="-365125" algn="just">
              <a:spcBef>
                <a:spcPts val="600"/>
              </a:spcBef>
              <a:buClr>
                <a:schemeClr val="accent2"/>
              </a:buClr>
              <a:buFont typeface="Wingdings" pitchFamily="2" charset="2"/>
              <a:buChar char="ü"/>
            </a:pPr>
            <a:r>
              <a:rPr lang="en-US" sz="2400" dirty="0"/>
              <a:t>To have a </a:t>
            </a:r>
            <a:r>
              <a:rPr lang="en-US" sz="2400" b="1" u="sng" dirty="0"/>
              <a:t>copy of any statement that is used against him</a:t>
            </a:r>
            <a:r>
              <a:rPr lang="en-US" sz="2400" b="1" dirty="0"/>
              <a:t> </a:t>
            </a:r>
            <a:r>
              <a:rPr lang="en-US" sz="2400" dirty="0"/>
              <a:t>by the Department.</a:t>
            </a:r>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6" name="Rectangle 2"/>
          <p:cNvSpPr>
            <a:spLocks noGrp="1" noChangeArrowheads="1"/>
          </p:cNvSpPr>
          <p:nvPr>
            <p:ph type="title"/>
          </p:nvPr>
        </p:nvSpPr>
        <p:spPr>
          <a:xfrm>
            <a:off x="381000" y="533400"/>
            <a:ext cx="8229600" cy="1066800"/>
          </a:xfrm>
        </p:spPr>
        <p:txBody>
          <a:bodyPr>
            <a:normAutofit/>
          </a:bodyPr>
          <a:lstStyle/>
          <a:p>
            <a:pPr>
              <a:buFont typeface="Wingdings" pitchFamily="2" charset="2"/>
              <a:buNone/>
            </a:pPr>
            <a:r>
              <a:rPr lang="en-US" b="1" i="1" u="sng" dirty="0" err="1"/>
              <a:t>Assessees</a:t>
            </a:r>
            <a:r>
              <a:rPr lang="en-US" b="1" i="1" u="sng" dirty="0"/>
              <a:t> - Rights</a:t>
            </a:r>
          </a:p>
        </p:txBody>
      </p:sp>
      <p:sp>
        <p:nvSpPr>
          <p:cNvPr id="3" name="Slide Number Placeholder 2">
            <a:extLst>
              <a:ext uri="{FF2B5EF4-FFF2-40B4-BE49-F238E27FC236}">
                <a16:creationId xmlns:a16="http://schemas.microsoft.com/office/drawing/2014/main" id="{C70D0C11-497D-415A-B9CB-6CA0F5705594}"/>
              </a:ext>
            </a:extLst>
          </p:cNvPr>
          <p:cNvSpPr>
            <a:spLocks noGrp="1"/>
          </p:cNvSpPr>
          <p:nvPr>
            <p:ph type="sldNum" sz="quarter" idx="12"/>
          </p:nvPr>
        </p:nvSpPr>
        <p:spPr/>
        <p:txBody>
          <a:bodyPr/>
          <a:lstStyle/>
          <a:p>
            <a:pPr>
              <a:defRPr/>
            </a:pPr>
            <a:fld id="{ACC2B083-4B80-4709-BCA6-AED58DFFDEC8}" type="slidenum">
              <a:rPr lang="en-US" smtClean="0"/>
              <a:pPr>
                <a:defRPr/>
              </a:pPr>
              <a:t>114</a:t>
            </a:fld>
            <a:endParaRPr lang="en-US"/>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457200" y="2438400"/>
            <a:ext cx="8229600" cy="1828800"/>
          </a:xfrm>
          <a:prstGeom prst="rect">
            <a:avLst/>
          </a:prstGeom>
        </p:spPr>
        <p:txBody>
          <a:bodyPr vert="horz"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5400" b="1" i="1" u="sng" strike="noStrike" kern="1200" cap="none" spc="0" normalizeH="0" baseline="0" noProof="0" dirty="0">
                <a:ln>
                  <a:noFill/>
                </a:ln>
                <a:solidFill>
                  <a:schemeClr val="accent2"/>
                </a:solidFill>
                <a:effectLst/>
                <a:uLnTx/>
                <a:uFillTx/>
                <a:latin typeface="+mj-lt"/>
                <a:ea typeface="+mj-ea"/>
                <a:cs typeface="+mj-cs"/>
              </a:rPr>
              <a:t>Assessee - Duties</a:t>
            </a:r>
            <a:endParaRPr kumimoji="0" lang="en-US" sz="5400" b="0" i="0" u="none" strike="noStrike" kern="1200" cap="none" spc="0" normalizeH="0" baseline="0" noProof="0" dirty="0">
              <a:ln>
                <a:noFill/>
              </a:ln>
              <a:solidFill>
                <a:schemeClr val="accent2"/>
              </a:solidFill>
              <a:effectLst/>
              <a:uLnTx/>
              <a:uFillTx/>
              <a:latin typeface="+mj-lt"/>
              <a:ea typeface="+mj-ea"/>
              <a:cs typeface="+mj-cs"/>
            </a:endParaRPr>
          </a:p>
        </p:txBody>
      </p:sp>
      <p:sp>
        <p:nvSpPr>
          <p:cNvPr id="3" name="Slide Number Placeholder 2">
            <a:extLst>
              <a:ext uri="{FF2B5EF4-FFF2-40B4-BE49-F238E27FC236}">
                <a16:creationId xmlns:a16="http://schemas.microsoft.com/office/drawing/2014/main" id="{7FA2CC67-0051-43A3-ACE7-88C25CA93567}"/>
              </a:ext>
            </a:extLst>
          </p:cNvPr>
          <p:cNvSpPr>
            <a:spLocks noGrp="1"/>
          </p:cNvSpPr>
          <p:nvPr>
            <p:ph type="sldNum" sz="quarter" idx="12"/>
          </p:nvPr>
        </p:nvSpPr>
        <p:spPr/>
        <p:txBody>
          <a:bodyPr/>
          <a:lstStyle/>
          <a:p>
            <a:pPr>
              <a:defRPr/>
            </a:pPr>
            <a:fld id="{ACC2B083-4B80-4709-BCA6-AED58DFFDEC8}" type="slidenum">
              <a:rPr lang="en-US" smtClean="0"/>
              <a:pPr>
                <a:defRPr/>
              </a:pPr>
              <a:t>115</a:t>
            </a:fld>
            <a:endParaRPr lang="en-US"/>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2"/>
          <p:cNvSpPr>
            <a:spLocks noGrp="1" noChangeArrowheads="1"/>
          </p:cNvSpPr>
          <p:nvPr>
            <p:ph type="title"/>
          </p:nvPr>
        </p:nvSpPr>
        <p:spPr>
          <a:xfrm>
            <a:off x="152400" y="381000"/>
            <a:ext cx="8229600" cy="1066800"/>
          </a:xfrm>
        </p:spPr>
        <p:txBody>
          <a:bodyPr>
            <a:normAutofit/>
          </a:bodyPr>
          <a:lstStyle/>
          <a:p>
            <a:pPr>
              <a:buFont typeface="Wingdings" pitchFamily="2" charset="2"/>
              <a:buNone/>
            </a:pPr>
            <a:r>
              <a:rPr lang="en-US" b="1" i="1" u="sng" dirty="0"/>
              <a:t>Assessee - Duties</a:t>
            </a:r>
          </a:p>
        </p:txBody>
      </p:sp>
      <p:sp>
        <p:nvSpPr>
          <p:cNvPr id="82948" name="Rectangle 3"/>
          <p:cNvSpPr>
            <a:spLocks noGrp="1" noChangeArrowheads="1"/>
          </p:cNvSpPr>
          <p:nvPr>
            <p:ph idx="1"/>
          </p:nvPr>
        </p:nvSpPr>
        <p:spPr>
          <a:xfrm>
            <a:off x="228600" y="1600200"/>
            <a:ext cx="8610600" cy="3810000"/>
          </a:xfrm>
        </p:spPr>
        <p:txBody>
          <a:bodyPr>
            <a:noAutofit/>
          </a:bodyPr>
          <a:lstStyle/>
          <a:p>
            <a:pPr marL="423863" indent="-423863" algn="just">
              <a:lnSpc>
                <a:spcPct val="120000"/>
              </a:lnSpc>
              <a:spcBef>
                <a:spcPts val="600"/>
              </a:spcBef>
              <a:buClr>
                <a:schemeClr val="accent2"/>
              </a:buClr>
              <a:buFont typeface="Wingdings" pitchFamily="2" charset="2"/>
              <a:buChar char="ü"/>
            </a:pPr>
            <a:r>
              <a:rPr lang="en-US" sz="2100" dirty="0"/>
              <a:t>To allow </a:t>
            </a:r>
            <a:r>
              <a:rPr lang="en-US" sz="2100" b="1" u="sng" dirty="0"/>
              <a:t>free and unhindered ingress </a:t>
            </a:r>
            <a:r>
              <a:rPr lang="en-US" sz="2100" dirty="0"/>
              <a:t>into the premises.</a:t>
            </a:r>
          </a:p>
          <a:p>
            <a:pPr marL="423863" indent="-423863" algn="just">
              <a:lnSpc>
                <a:spcPct val="120000"/>
              </a:lnSpc>
              <a:spcBef>
                <a:spcPts val="600"/>
              </a:spcBef>
              <a:buClr>
                <a:schemeClr val="accent2"/>
              </a:buClr>
              <a:buFont typeface="Wingdings" pitchFamily="2" charset="2"/>
              <a:buChar char="ü"/>
            </a:pPr>
            <a:endParaRPr lang="en-US" sz="500" dirty="0"/>
          </a:p>
          <a:p>
            <a:pPr marL="423863" indent="-423863" algn="just">
              <a:lnSpc>
                <a:spcPct val="120000"/>
              </a:lnSpc>
              <a:spcBef>
                <a:spcPts val="600"/>
              </a:spcBef>
              <a:buClr>
                <a:schemeClr val="accent2"/>
              </a:buClr>
              <a:buFont typeface="Wingdings" pitchFamily="2" charset="2"/>
              <a:buChar char="ü"/>
            </a:pPr>
            <a:r>
              <a:rPr lang="en-US" sz="2100" dirty="0"/>
              <a:t>To </a:t>
            </a:r>
            <a:r>
              <a:rPr lang="en-US" sz="2100" b="1" u="sng" dirty="0"/>
              <a:t>see the warrant of authorization and put signature</a:t>
            </a:r>
            <a:r>
              <a:rPr lang="en-US" sz="2100" b="1" dirty="0"/>
              <a:t> </a:t>
            </a:r>
            <a:r>
              <a:rPr lang="en-US" sz="2100" dirty="0"/>
              <a:t>on the same.</a:t>
            </a:r>
          </a:p>
          <a:p>
            <a:pPr marL="423863" indent="-423863" algn="just">
              <a:lnSpc>
                <a:spcPct val="120000"/>
              </a:lnSpc>
              <a:spcBef>
                <a:spcPts val="600"/>
              </a:spcBef>
              <a:buClr>
                <a:schemeClr val="accent2"/>
              </a:buClr>
              <a:buFont typeface="Wingdings" pitchFamily="2" charset="2"/>
              <a:buChar char="ü"/>
            </a:pPr>
            <a:endParaRPr lang="en-US" sz="500" dirty="0"/>
          </a:p>
          <a:p>
            <a:pPr marL="423863" indent="-423863" algn="just">
              <a:lnSpc>
                <a:spcPct val="120000"/>
              </a:lnSpc>
              <a:spcBef>
                <a:spcPts val="600"/>
              </a:spcBef>
              <a:buClr>
                <a:schemeClr val="accent2"/>
              </a:buClr>
              <a:buFont typeface="Wingdings" pitchFamily="2" charset="2"/>
              <a:buChar char="ü"/>
            </a:pPr>
            <a:r>
              <a:rPr lang="en-US" sz="2100" dirty="0"/>
              <a:t>To </a:t>
            </a:r>
            <a:r>
              <a:rPr lang="en-US" sz="2100" b="1" u="sng" dirty="0"/>
              <a:t>identify all receptacles</a:t>
            </a:r>
            <a:r>
              <a:rPr lang="en-US" sz="2100" dirty="0"/>
              <a:t> in which assets or books of account and documents are kept and to </a:t>
            </a:r>
            <a:r>
              <a:rPr lang="en-US" sz="2100" b="1" u="sng" dirty="0"/>
              <a:t>hand over keys</a:t>
            </a:r>
            <a:r>
              <a:rPr lang="en-US" sz="2100" dirty="0"/>
              <a:t> to such receptacles to the authorized officer.</a:t>
            </a:r>
          </a:p>
          <a:p>
            <a:pPr marL="423863" indent="-423863" algn="just">
              <a:lnSpc>
                <a:spcPct val="120000"/>
              </a:lnSpc>
              <a:spcBef>
                <a:spcPts val="600"/>
              </a:spcBef>
              <a:buClr>
                <a:schemeClr val="accent2"/>
              </a:buClr>
              <a:buFont typeface="Wingdings" pitchFamily="2" charset="2"/>
              <a:buChar char="ü"/>
            </a:pPr>
            <a:endParaRPr lang="en-US" sz="500" dirty="0"/>
          </a:p>
          <a:p>
            <a:pPr marL="423863" indent="-423863" algn="just">
              <a:lnSpc>
                <a:spcPct val="120000"/>
              </a:lnSpc>
              <a:spcBef>
                <a:spcPts val="600"/>
              </a:spcBef>
              <a:buClr>
                <a:schemeClr val="accent2"/>
              </a:buClr>
              <a:buFont typeface="Wingdings" pitchFamily="2" charset="2"/>
              <a:buChar char="ü"/>
            </a:pPr>
            <a:r>
              <a:rPr lang="en-US" sz="2100" dirty="0"/>
              <a:t>To </a:t>
            </a:r>
            <a:r>
              <a:rPr lang="en-US" sz="2100" b="1" u="sng" dirty="0"/>
              <a:t>identify and explain the ownership</a:t>
            </a:r>
            <a:r>
              <a:rPr lang="en-US" sz="2100" dirty="0"/>
              <a:t> of the assets, books of account and documents found in the premises.</a:t>
            </a:r>
          </a:p>
        </p:txBody>
      </p:sp>
      <p:sp>
        <p:nvSpPr>
          <p:cNvPr id="5" name="Rectangle 4"/>
          <p:cNvSpPr/>
          <p:nvPr/>
        </p:nvSpPr>
        <p:spPr>
          <a:xfrm>
            <a:off x="0" y="5257800"/>
            <a:ext cx="9144000" cy="1107996"/>
          </a:xfrm>
          <a:prstGeom prst="rect">
            <a:avLst/>
          </a:prstGeom>
          <a:solidFill>
            <a:schemeClr val="tx2"/>
          </a:solidFill>
        </p:spPr>
        <p:txBody>
          <a:bodyPr wrap="square">
            <a:spAutoFit/>
          </a:bodyPr>
          <a:lstStyle/>
          <a:p>
            <a:pPr algn="just">
              <a:spcBef>
                <a:spcPts val="0"/>
              </a:spcBef>
              <a:buClr>
                <a:schemeClr val="accent2"/>
              </a:buClr>
              <a:buNone/>
            </a:pPr>
            <a:r>
              <a:rPr lang="en-US" sz="2200" dirty="0">
                <a:solidFill>
                  <a:schemeClr val="bg1"/>
                </a:solidFill>
                <a:latin typeface="+mn-lt"/>
              </a:rPr>
              <a:t>If the assessee provides evidence which is false and which he knows or believes to be false, he is liable to be punished under section 191 of the Indian Penal Code.</a:t>
            </a:r>
          </a:p>
        </p:txBody>
      </p:sp>
      <p:sp>
        <p:nvSpPr>
          <p:cNvPr id="3" name="Slide Number Placeholder 2">
            <a:extLst>
              <a:ext uri="{FF2B5EF4-FFF2-40B4-BE49-F238E27FC236}">
                <a16:creationId xmlns:a16="http://schemas.microsoft.com/office/drawing/2014/main" id="{702BB150-CF6E-4EEF-832C-AB0A4A47B80B}"/>
              </a:ext>
            </a:extLst>
          </p:cNvPr>
          <p:cNvSpPr>
            <a:spLocks noGrp="1"/>
          </p:cNvSpPr>
          <p:nvPr>
            <p:ph type="sldNum" sz="quarter" idx="12"/>
          </p:nvPr>
        </p:nvSpPr>
        <p:spPr/>
        <p:txBody>
          <a:bodyPr/>
          <a:lstStyle/>
          <a:p>
            <a:pPr>
              <a:defRPr/>
            </a:pPr>
            <a:fld id="{ACC2B083-4B80-4709-BCA6-AED58DFFDEC8}" type="slidenum">
              <a:rPr lang="en-US" smtClean="0"/>
              <a:pPr>
                <a:defRPr/>
              </a:pPr>
              <a:t>116</a:t>
            </a:fld>
            <a:endParaRPr lang="en-US"/>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1" name="Rectangle 2"/>
          <p:cNvSpPr>
            <a:spLocks noGrp="1" noChangeArrowheads="1"/>
          </p:cNvSpPr>
          <p:nvPr>
            <p:ph type="title"/>
          </p:nvPr>
        </p:nvSpPr>
        <p:spPr>
          <a:xfrm>
            <a:off x="304800" y="457200"/>
            <a:ext cx="8229600" cy="1066800"/>
          </a:xfrm>
        </p:spPr>
        <p:txBody>
          <a:bodyPr>
            <a:normAutofit/>
          </a:bodyPr>
          <a:lstStyle/>
          <a:p>
            <a:r>
              <a:rPr lang="en-US" b="1" i="1" u="sng" dirty="0"/>
              <a:t>Assessee - Duties</a:t>
            </a:r>
          </a:p>
        </p:txBody>
      </p:sp>
      <p:sp>
        <p:nvSpPr>
          <p:cNvPr id="83972" name="Rectangle 3"/>
          <p:cNvSpPr>
            <a:spLocks noGrp="1" noChangeArrowheads="1"/>
          </p:cNvSpPr>
          <p:nvPr>
            <p:ph idx="1"/>
          </p:nvPr>
        </p:nvSpPr>
        <p:spPr>
          <a:xfrm>
            <a:off x="228600" y="1600200"/>
            <a:ext cx="8686800" cy="5029200"/>
          </a:xfrm>
        </p:spPr>
        <p:txBody>
          <a:bodyPr>
            <a:noAutofit/>
          </a:bodyPr>
          <a:lstStyle/>
          <a:p>
            <a:pPr marL="336550" indent="-320675" algn="just">
              <a:spcBef>
                <a:spcPts val="600"/>
              </a:spcBef>
              <a:buClr>
                <a:schemeClr val="accent2"/>
              </a:buClr>
              <a:buFont typeface="Wingdings" pitchFamily="2" charset="2"/>
              <a:buChar char="ü"/>
            </a:pPr>
            <a:r>
              <a:rPr lang="en-US" sz="2100" dirty="0"/>
              <a:t>To </a:t>
            </a:r>
            <a:r>
              <a:rPr lang="en-US" sz="2100" b="1" u="sng" dirty="0"/>
              <a:t>affix his signature on the recorded statement</a:t>
            </a:r>
            <a:r>
              <a:rPr lang="en-US" sz="2100" dirty="0"/>
              <a:t>, inventories and the panchanama.</a:t>
            </a:r>
          </a:p>
          <a:p>
            <a:pPr marL="336550" indent="-320675" algn="just">
              <a:spcBef>
                <a:spcPts val="600"/>
              </a:spcBef>
              <a:buClr>
                <a:schemeClr val="accent2"/>
              </a:buClr>
              <a:buFont typeface="Wingdings" pitchFamily="2" charset="2"/>
              <a:buChar char="ü"/>
            </a:pPr>
            <a:endParaRPr lang="en-US" sz="500" dirty="0"/>
          </a:p>
          <a:p>
            <a:pPr marL="336550" indent="-320675" algn="just">
              <a:spcBef>
                <a:spcPts val="600"/>
              </a:spcBef>
              <a:buClr>
                <a:schemeClr val="accent2"/>
              </a:buClr>
              <a:buFont typeface="Wingdings" pitchFamily="2" charset="2"/>
              <a:buChar char="ü"/>
            </a:pPr>
            <a:r>
              <a:rPr lang="en-US" sz="2100" dirty="0"/>
              <a:t>To ensure that </a:t>
            </a:r>
            <a:r>
              <a:rPr lang="en-US" sz="2100" b="1" u="sng" dirty="0"/>
              <a:t>peace is maintained</a:t>
            </a:r>
            <a:r>
              <a:rPr lang="en-US" sz="2100" dirty="0"/>
              <a:t> throughout the duration of the search, and to cooperation with the search party in all respects so that the search action is concluded at the earliest and in a peaceful manner.</a:t>
            </a:r>
          </a:p>
          <a:p>
            <a:pPr marL="336550" indent="-320675" algn="just">
              <a:spcBef>
                <a:spcPts val="600"/>
              </a:spcBef>
              <a:buClr>
                <a:schemeClr val="accent2"/>
              </a:buClr>
              <a:buFont typeface="Wingdings" pitchFamily="2" charset="2"/>
              <a:buChar char="ü"/>
            </a:pPr>
            <a:endParaRPr lang="en-US" sz="500" dirty="0"/>
          </a:p>
          <a:p>
            <a:pPr marL="336550" indent="-320675" algn="just">
              <a:spcBef>
                <a:spcPts val="600"/>
              </a:spcBef>
              <a:buClr>
                <a:schemeClr val="accent2"/>
              </a:buClr>
              <a:buFont typeface="Wingdings" pitchFamily="2" charset="2"/>
              <a:buChar char="ü"/>
            </a:pPr>
            <a:r>
              <a:rPr lang="en-US" sz="2100" dirty="0"/>
              <a:t>Similar </a:t>
            </a:r>
            <a:r>
              <a:rPr lang="en-US" sz="2100" b="1" u="sng" dirty="0"/>
              <a:t>co-operation should be extended</a:t>
            </a:r>
            <a:r>
              <a:rPr lang="en-US" sz="2100" dirty="0"/>
              <a:t> even after the search action is over, so as to enable the authorized officer to complete necessary follow-up investigations at the earliest.</a:t>
            </a:r>
          </a:p>
          <a:p>
            <a:pPr marL="336550" indent="-320675">
              <a:spcBef>
                <a:spcPts val="600"/>
              </a:spcBef>
              <a:buClr>
                <a:schemeClr val="accent2"/>
              </a:buClr>
              <a:buFont typeface="Wingdings" pitchFamily="2" charset="2"/>
              <a:buChar char="ü"/>
            </a:pPr>
            <a:endParaRPr lang="en-US" sz="500" dirty="0"/>
          </a:p>
          <a:p>
            <a:pPr marL="336550" indent="-320675" algn="just">
              <a:spcBef>
                <a:spcPts val="600"/>
              </a:spcBef>
              <a:buClr>
                <a:schemeClr val="accent2"/>
              </a:buClr>
              <a:buFont typeface="Wingdings" pitchFamily="2" charset="2"/>
              <a:buChar char="ü"/>
            </a:pPr>
            <a:r>
              <a:rPr lang="en-US" sz="2100" dirty="0"/>
              <a:t>To </a:t>
            </a:r>
            <a:r>
              <a:rPr lang="en-US" sz="2100" b="1" u="sng" dirty="0"/>
              <a:t>identify every individual in the premises and to explain their relationship to the person being searched</a:t>
            </a:r>
            <a:r>
              <a:rPr lang="en-US" sz="2100" dirty="0"/>
              <a:t>. He should not mislead by </a:t>
            </a:r>
            <a:r>
              <a:rPr lang="en-US" sz="2100" dirty="0" err="1"/>
              <a:t>personation</a:t>
            </a:r>
            <a:r>
              <a:rPr lang="en-US" sz="2100" dirty="0"/>
              <a:t>. If he cheats by pretending to be some other person or knowingly substitutes one person for another, it is an offence punishable under section 416 of the Indian Penal Code.</a:t>
            </a:r>
          </a:p>
        </p:txBody>
      </p:sp>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344A300E-BAF0-4C38-9D41-A730D12B7CE9}"/>
              </a:ext>
            </a:extLst>
          </p:cNvPr>
          <p:cNvSpPr>
            <a:spLocks noGrp="1"/>
          </p:cNvSpPr>
          <p:nvPr>
            <p:ph type="sldNum" sz="quarter" idx="12"/>
          </p:nvPr>
        </p:nvSpPr>
        <p:spPr/>
        <p:txBody>
          <a:bodyPr/>
          <a:lstStyle/>
          <a:p>
            <a:pPr>
              <a:defRPr/>
            </a:pPr>
            <a:fld id="{ACC2B083-4B80-4709-BCA6-AED58DFFDEC8}" type="slidenum">
              <a:rPr lang="en-US" smtClean="0"/>
              <a:pPr>
                <a:defRPr/>
              </a:pPr>
              <a:t>117</a:t>
            </a:fld>
            <a:endParaRPr lang="en-US"/>
          </a:p>
        </p:txBody>
      </p:sp>
    </p:spTree>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2"/>
          <p:cNvSpPr>
            <a:spLocks noGrp="1" noChangeArrowheads="1"/>
          </p:cNvSpPr>
          <p:nvPr>
            <p:ph type="title"/>
          </p:nvPr>
        </p:nvSpPr>
        <p:spPr>
          <a:xfrm>
            <a:off x="304800" y="457200"/>
            <a:ext cx="8229600" cy="1066800"/>
          </a:xfrm>
        </p:spPr>
        <p:txBody>
          <a:bodyPr>
            <a:normAutofit/>
          </a:bodyPr>
          <a:lstStyle/>
          <a:p>
            <a:r>
              <a:rPr lang="en-US" b="1" i="1" u="sng" dirty="0"/>
              <a:t>Assessee- Duties</a:t>
            </a:r>
          </a:p>
        </p:txBody>
      </p:sp>
      <p:sp>
        <p:nvSpPr>
          <p:cNvPr id="84996" name="Rectangle 3"/>
          <p:cNvSpPr>
            <a:spLocks noGrp="1" noChangeArrowheads="1"/>
          </p:cNvSpPr>
          <p:nvPr>
            <p:ph idx="1"/>
          </p:nvPr>
        </p:nvSpPr>
        <p:spPr>
          <a:xfrm>
            <a:off x="152400" y="1600200"/>
            <a:ext cx="8763000" cy="4800600"/>
          </a:xfrm>
        </p:spPr>
        <p:txBody>
          <a:bodyPr>
            <a:noAutofit/>
          </a:bodyPr>
          <a:lstStyle/>
          <a:p>
            <a:pPr marL="339725" indent="-339725" algn="just">
              <a:spcBef>
                <a:spcPts val="600"/>
              </a:spcBef>
              <a:buClr>
                <a:schemeClr val="accent2"/>
              </a:buClr>
              <a:buFont typeface="Wingdings" pitchFamily="2" charset="2"/>
              <a:buChar char="ü"/>
            </a:pPr>
            <a:r>
              <a:rPr lang="en-US" sz="2200" b="1" u="sng" dirty="0"/>
              <a:t>Not to allow or encourage the entry of any unauthorized person</a:t>
            </a:r>
            <a:r>
              <a:rPr lang="en-US" sz="2200" dirty="0"/>
              <a:t> into the premises.</a:t>
            </a:r>
          </a:p>
          <a:p>
            <a:pPr marL="339725" indent="-339725">
              <a:spcBef>
                <a:spcPts val="600"/>
              </a:spcBef>
              <a:buClr>
                <a:schemeClr val="accent2"/>
              </a:buClr>
              <a:buFont typeface="Wingdings" pitchFamily="2" charset="2"/>
              <a:buChar char="ü"/>
            </a:pPr>
            <a:endParaRPr lang="en-US" sz="500" dirty="0"/>
          </a:p>
          <a:p>
            <a:pPr marL="339725" indent="-339725" algn="just">
              <a:spcBef>
                <a:spcPts val="600"/>
              </a:spcBef>
              <a:buClr>
                <a:schemeClr val="accent2"/>
              </a:buClr>
              <a:buFont typeface="Wingdings" pitchFamily="2" charset="2"/>
              <a:buChar char="ü"/>
            </a:pPr>
            <a:r>
              <a:rPr lang="en-US" sz="2200" b="1" u="sng" dirty="0"/>
              <a:t>Not to remove any article from its place without notice or knowledge of the authorized officer</a:t>
            </a:r>
            <a:r>
              <a:rPr lang="en-US" sz="2200" dirty="0"/>
              <a:t>. If he secretes or destroys any document with the intention of preventing the same from being produced or used as evidence  before the court or public servant, he shall be punishable with imprisonment or fine or both, in accordance with section 204 of the Indian Penal Code.</a:t>
            </a:r>
          </a:p>
          <a:p>
            <a:pPr marL="339725" indent="-339725" algn="just">
              <a:spcBef>
                <a:spcPts val="600"/>
              </a:spcBef>
              <a:buClr>
                <a:schemeClr val="accent2"/>
              </a:buClr>
              <a:buFont typeface="Wingdings" pitchFamily="2" charset="2"/>
              <a:buChar char="ü"/>
            </a:pPr>
            <a:endParaRPr lang="en-US" sz="500" dirty="0"/>
          </a:p>
          <a:p>
            <a:pPr marL="339725" indent="-339725" algn="just">
              <a:spcBef>
                <a:spcPts val="600"/>
              </a:spcBef>
              <a:buClr>
                <a:schemeClr val="accent2"/>
              </a:buClr>
              <a:buFont typeface="Wingdings" pitchFamily="2" charset="2"/>
              <a:buChar char="ü"/>
            </a:pPr>
            <a:r>
              <a:rPr lang="en-US" sz="2200" dirty="0"/>
              <a:t>Being </a:t>
            </a:r>
            <a:r>
              <a:rPr lang="en-US" sz="2200" b="1" u="sng" dirty="0"/>
              <a:t>legally bound by an oath or affirmation to state the truth</a:t>
            </a:r>
            <a:r>
              <a:rPr lang="en-US" sz="2200" dirty="0"/>
              <a:t>, if he makes a false statement, he shall be punishable with imprisonment or find or both under section 181 of the Indian Penal Code.</a:t>
            </a:r>
            <a:endParaRPr lang="en-US" sz="2200" b="1" dirty="0"/>
          </a:p>
        </p:txBody>
      </p:sp>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ED81C619-26F6-44A6-A506-C1B9AF07EF31}"/>
              </a:ext>
            </a:extLst>
          </p:cNvPr>
          <p:cNvSpPr>
            <a:spLocks noGrp="1"/>
          </p:cNvSpPr>
          <p:nvPr>
            <p:ph type="sldNum" sz="quarter" idx="12"/>
          </p:nvPr>
        </p:nvSpPr>
        <p:spPr/>
        <p:txBody>
          <a:bodyPr/>
          <a:lstStyle/>
          <a:p>
            <a:pPr>
              <a:defRPr/>
            </a:pPr>
            <a:fld id="{ACC2B083-4B80-4709-BCA6-AED58DFFDEC8}" type="slidenum">
              <a:rPr lang="en-US" smtClean="0"/>
              <a:pPr>
                <a:defRPr/>
              </a:pPr>
              <a:t>118</a:t>
            </a:fld>
            <a:endParaRPr lang="en-US"/>
          </a:p>
        </p:txBody>
      </p:sp>
    </p:spTree>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04800" y="1752600"/>
            <a:ext cx="8534400" cy="3962400"/>
          </a:xfrm>
          <a:prstGeom prst="rect">
            <a:avLst/>
          </a:prstGeom>
          <a:solidFill>
            <a:schemeClr val="tx2"/>
          </a:solidFill>
          <a:ln w="98425" cmpd="thinThick">
            <a:solidFill>
              <a:schemeClr val="accent2"/>
            </a:solidFill>
          </a:ln>
        </p:spPr>
        <p:txBody>
          <a:bodyPr vert="horz" anchor="ctr">
            <a:normAutofit/>
          </a:bodyPr>
          <a:lstStyle/>
          <a:p>
            <a:pPr marL="0" indent="0" algn="ctr">
              <a:lnSpc>
                <a:spcPct val="90000"/>
              </a:lnSpc>
              <a:buFont typeface="Wingdings" pitchFamily="2" charset="2"/>
              <a:buNone/>
            </a:pPr>
            <a:r>
              <a:rPr lang="en-US" sz="6100" b="1" i="1" u="sng">
                <a:solidFill>
                  <a:schemeClr val="bg1"/>
                </a:solidFill>
                <a:latin typeface="+mj-lt"/>
                <a:ea typeface="+mj-ea"/>
                <a:cs typeface="+mj-cs"/>
              </a:rPr>
              <a:t>Presence </a:t>
            </a:r>
            <a:r>
              <a:rPr lang="en-US" sz="6100" b="1" i="1" u="sng" dirty="0">
                <a:solidFill>
                  <a:schemeClr val="bg1"/>
                </a:solidFill>
                <a:latin typeface="+mj-lt"/>
                <a:ea typeface="+mj-ea"/>
                <a:cs typeface="+mj-cs"/>
              </a:rPr>
              <a:t>of Counsel …..</a:t>
            </a:r>
          </a:p>
        </p:txBody>
      </p:sp>
      <p:sp>
        <p:nvSpPr>
          <p:cNvPr id="3" name="Slide Number Placeholder 2">
            <a:extLst>
              <a:ext uri="{FF2B5EF4-FFF2-40B4-BE49-F238E27FC236}">
                <a16:creationId xmlns:a16="http://schemas.microsoft.com/office/drawing/2014/main" id="{D3653E4E-44A1-4256-AC44-1DEDE1E3C2AF}"/>
              </a:ext>
            </a:extLst>
          </p:cNvPr>
          <p:cNvSpPr>
            <a:spLocks noGrp="1"/>
          </p:cNvSpPr>
          <p:nvPr>
            <p:ph type="sldNum" sz="quarter" idx="12"/>
          </p:nvPr>
        </p:nvSpPr>
        <p:spPr/>
        <p:txBody>
          <a:bodyPr/>
          <a:lstStyle/>
          <a:p>
            <a:pPr>
              <a:defRPr/>
            </a:pPr>
            <a:fld id="{ACC2B083-4B80-4709-BCA6-AED58DFFDEC8}" type="slidenum">
              <a:rPr lang="en-US" smtClean="0"/>
              <a:pPr>
                <a:defRPr/>
              </a:pPr>
              <a:t>119</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469172"/>
            <a:ext cx="8708136" cy="4708981"/>
          </a:xfrm>
          <a:prstGeom prst="rect">
            <a:avLst/>
          </a:prstGeom>
        </p:spPr>
        <p:txBody>
          <a:bodyPr wrap="square">
            <a:spAutoFit/>
          </a:bodyPr>
          <a:lstStyle/>
          <a:p>
            <a:pPr algn="just"/>
            <a:r>
              <a:rPr lang="en-US" sz="2000" b="1" i="1" dirty="0">
                <a:latin typeface="+mn-lt"/>
              </a:rPr>
              <a:t>Provided further </a:t>
            </a:r>
            <a:r>
              <a:rPr lang="en-US" sz="2000" i="1" dirty="0">
                <a:latin typeface="+mn-lt"/>
              </a:rPr>
              <a:t>that assessment or reassessment, if any, relating to any assessment year falling within the period of six assessment years </a:t>
            </a:r>
            <a:r>
              <a:rPr lang="en-US" sz="2000" b="1" i="1" u="sng" dirty="0">
                <a:solidFill>
                  <a:schemeClr val="accent2"/>
                </a:solidFill>
                <a:latin typeface="+mn-lt"/>
              </a:rPr>
              <a:t>and for the relevant assessment year or years*</a:t>
            </a:r>
            <a:r>
              <a:rPr lang="en-US" sz="2000" b="1" i="1" dirty="0">
                <a:solidFill>
                  <a:schemeClr val="accent2"/>
                </a:solidFill>
                <a:latin typeface="+mn-lt"/>
              </a:rPr>
              <a:t> </a:t>
            </a:r>
            <a:r>
              <a:rPr lang="en-US" sz="2000" i="1" dirty="0">
                <a:latin typeface="+mn-lt"/>
              </a:rPr>
              <a:t>referred to in this sub-section pending on the date of initiation of the search under section 132 or making of requisition under section 132A, as the case may be, shall abate:</a:t>
            </a:r>
            <a:endParaRPr lang="en-GB" sz="2000" i="1" dirty="0">
              <a:latin typeface="+mn-lt"/>
            </a:endParaRPr>
          </a:p>
          <a:p>
            <a:pPr algn="just"/>
            <a:endParaRPr lang="en-US" sz="2000" b="1" i="1" dirty="0">
              <a:latin typeface="+mn-lt"/>
            </a:endParaRPr>
          </a:p>
          <a:p>
            <a:pPr algn="just"/>
            <a:r>
              <a:rPr lang="en-US" sz="2000" b="1" i="1" dirty="0">
                <a:latin typeface="+mn-lt"/>
              </a:rPr>
              <a:t>Provided also</a:t>
            </a:r>
            <a:r>
              <a:rPr lang="en-US" sz="2000" i="1" dirty="0">
                <a:latin typeface="+mn-lt"/>
              </a:rPr>
              <a:t> </a:t>
            </a:r>
            <a:r>
              <a:rPr lang="en-US" sz="2000" b="1" i="1" dirty="0">
                <a:latin typeface="+mn-lt"/>
              </a:rPr>
              <a:t>that</a:t>
            </a:r>
            <a:r>
              <a:rPr lang="en-US" sz="2000" i="1" dirty="0">
                <a:latin typeface="+mn-lt"/>
              </a:rPr>
              <a:t> the Central Government may by rules made by it and published in the Official Gazette (except in cases where any assessment or reassessment has abated under the second proviso), specify the class or classes of cases in which the Assessing Officer shall not be required to issue notice for assessing or reassessing the total income for six assessment years immediately preceding the assessment year relevant to the previous year in which search is conducted or requisition is made </a:t>
            </a:r>
            <a:r>
              <a:rPr lang="en-US" sz="2000" b="1" i="1" u="sng" dirty="0">
                <a:solidFill>
                  <a:schemeClr val="accent2"/>
                </a:solidFill>
                <a:latin typeface="+mn-lt"/>
              </a:rPr>
              <a:t>and for the relevant assessment year or years*</a:t>
            </a:r>
            <a:r>
              <a:rPr lang="en-US" sz="2000" i="1" dirty="0">
                <a:solidFill>
                  <a:schemeClr val="accent2"/>
                </a:solidFill>
                <a:latin typeface="+mn-lt"/>
              </a:rPr>
              <a:t>.</a:t>
            </a:r>
          </a:p>
          <a:p>
            <a:pPr algn="just"/>
            <a:endParaRPr lang="en-US" sz="2000" i="1" dirty="0">
              <a:solidFill>
                <a:schemeClr val="accent2"/>
              </a:solidFill>
              <a:latin typeface="+mn-lt"/>
            </a:endParaRPr>
          </a:p>
          <a:p>
            <a:pPr algn="just"/>
            <a:r>
              <a:rPr lang="en-US" sz="2000" i="1" dirty="0"/>
              <a:t>							</a:t>
            </a:r>
            <a:r>
              <a:rPr lang="en-US" sz="2000" b="1" i="1" u="sng" dirty="0">
                <a:solidFill>
                  <a:schemeClr val="accent2"/>
                </a:solidFill>
                <a:latin typeface="+mn-lt"/>
              </a:rPr>
              <a:t>*</a:t>
            </a:r>
            <a:r>
              <a:rPr lang="en-US" sz="2000" b="1" i="1" u="sng" dirty="0" err="1">
                <a:solidFill>
                  <a:schemeClr val="accent2"/>
                </a:solidFill>
                <a:latin typeface="+mn-lt"/>
              </a:rPr>
              <a:t>w.e.f</a:t>
            </a:r>
            <a:r>
              <a:rPr lang="en-US" sz="2000" b="1" i="1" u="sng" dirty="0">
                <a:solidFill>
                  <a:schemeClr val="accent2"/>
                </a:solidFill>
                <a:latin typeface="+mn-lt"/>
              </a:rPr>
              <a:t>. 01-04-2017</a:t>
            </a:r>
          </a:p>
        </p:txBody>
      </p:sp>
      <p:sp>
        <p:nvSpPr>
          <p:cNvPr id="4" name="Title 1"/>
          <p:cNvSpPr txBox="1">
            <a:spLocks/>
          </p:cNvSpPr>
          <p:nvPr/>
        </p:nvSpPr>
        <p:spPr>
          <a:xfrm>
            <a:off x="0" y="2272"/>
            <a:ext cx="9144000" cy="10645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153A….</a:t>
            </a:r>
            <a:endParaRPr lang="en-US" sz="3600" b="1" i="1" u="sng" baseline="0" dirty="0">
              <a:solidFill>
                <a:schemeClr val="bg1"/>
              </a:solidFill>
              <a:latin typeface="+mj-lt"/>
              <a:ea typeface="+mj-ea"/>
              <a:cs typeface="+mj-cs"/>
            </a:endParaRPr>
          </a:p>
        </p:txBody>
      </p:sp>
      <p:sp>
        <p:nvSpPr>
          <p:cNvPr id="6" name="TextBox 5"/>
          <p:cNvSpPr txBox="1"/>
          <p:nvPr/>
        </p:nvSpPr>
        <p:spPr>
          <a:xfrm>
            <a:off x="7467600" y="0"/>
            <a:ext cx="16576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518F0485-35F6-4829-80E8-FDAF597FB74A}"/>
              </a:ext>
            </a:extLst>
          </p:cNvPr>
          <p:cNvSpPr>
            <a:spLocks noGrp="1"/>
          </p:cNvSpPr>
          <p:nvPr>
            <p:ph type="sldNum" sz="quarter" idx="12"/>
          </p:nvPr>
        </p:nvSpPr>
        <p:spPr/>
        <p:txBody>
          <a:bodyPr/>
          <a:lstStyle/>
          <a:p>
            <a:pPr>
              <a:defRPr/>
            </a:pPr>
            <a:fld id="{530A152B-CFDE-45FC-ACB8-FE7DAED0C3AA}" type="slidenum">
              <a:rPr lang="en-US" smtClean="0"/>
              <a:pPr>
                <a:defRPr/>
              </a:pPr>
              <a:t>12</a:t>
            </a:fld>
            <a:endParaRPr lang="en-US"/>
          </a:p>
        </p:txBody>
      </p:sp>
    </p:spTree>
    <p:extLst>
      <p:ext uri="{BB962C8B-B14F-4D97-AF65-F5344CB8AC3E}">
        <p14:creationId xmlns:p14="http://schemas.microsoft.com/office/powerpoint/2010/main" val="3413584725"/>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2"/>
          <p:cNvSpPr>
            <a:spLocks noGrp="1" noChangeArrowheads="1"/>
          </p:cNvSpPr>
          <p:nvPr>
            <p:ph type="title"/>
          </p:nvPr>
        </p:nvSpPr>
        <p:spPr>
          <a:xfrm>
            <a:off x="304800" y="457200"/>
            <a:ext cx="8229600" cy="1066800"/>
          </a:xfrm>
        </p:spPr>
        <p:txBody>
          <a:bodyPr>
            <a:normAutofit/>
          </a:bodyPr>
          <a:lstStyle/>
          <a:p>
            <a:r>
              <a:rPr lang="en-US" b="1" i="1" u="sng" dirty="0"/>
              <a:t>Presence of Counsel …..?</a:t>
            </a:r>
          </a:p>
        </p:txBody>
      </p:sp>
      <p:sp>
        <p:nvSpPr>
          <p:cNvPr id="87044" name="Rectangle 3"/>
          <p:cNvSpPr>
            <a:spLocks noGrp="1" noChangeArrowheads="1"/>
          </p:cNvSpPr>
          <p:nvPr>
            <p:ph idx="1"/>
          </p:nvPr>
        </p:nvSpPr>
        <p:spPr>
          <a:xfrm>
            <a:off x="228600" y="1698991"/>
            <a:ext cx="8686800" cy="4625609"/>
          </a:xfrm>
        </p:spPr>
        <p:txBody>
          <a:bodyPr>
            <a:noAutofit/>
          </a:bodyPr>
          <a:lstStyle/>
          <a:p>
            <a:pPr marL="365125" indent="-365125" algn="just">
              <a:spcBef>
                <a:spcPts val="600"/>
              </a:spcBef>
              <a:buClr>
                <a:schemeClr val="accent2"/>
              </a:buClr>
              <a:buFont typeface="Wingdings" pitchFamily="2" charset="2"/>
              <a:buChar char="q"/>
            </a:pPr>
            <a:r>
              <a:rPr lang="en-US" sz="2200" dirty="0"/>
              <a:t>The Counsel is entitled to advise and discuss the matter with client.</a:t>
            </a:r>
          </a:p>
          <a:p>
            <a:pPr marL="365125" indent="-365125" algn="just">
              <a:spcBef>
                <a:spcPts val="600"/>
              </a:spcBef>
              <a:buClr>
                <a:schemeClr val="accent2"/>
              </a:buClr>
              <a:buFont typeface="Wingdings" pitchFamily="2" charset="2"/>
              <a:buChar char="q"/>
            </a:pPr>
            <a:r>
              <a:rPr lang="en-US" sz="2200" dirty="0"/>
              <a:t>The Counsel cannot obstruct the conduct of proceedings in any manner.</a:t>
            </a:r>
          </a:p>
          <a:p>
            <a:pPr marL="365125" indent="-365125" algn="just">
              <a:spcBef>
                <a:spcPts val="600"/>
              </a:spcBef>
              <a:buClr>
                <a:schemeClr val="accent2"/>
              </a:buClr>
              <a:buFont typeface="Wingdings" pitchFamily="2" charset="2"/>
              <a:buChar char="q"/>
            </a:pPr>
            <a:r>
              <a:rPr lang="en-US" sz="2200" dirty="0"/>
              <a:t>Counsel cannot interfere in the recording of the statement.</a:t>
            </a:r>
          </a:p>
          <a:p>
            <a:pPr marL="365125" indent="-365125" algn="just">
              <a:spcBef>
                <a:spcPts val="600"/>
              </a:spcBef>
              <a:buClr>
                <a:schemeClr val="accent2"/>
              </a:buClr>
              <a:buFont typeface="Wingdings" pitchFamily="2" charset="2"/>
              <a:buChar char="q"/>
            </a:pPr>
            <a:r>
              <a:rPr lang="en-US" sz="2200" dirty="0"/>
              <a:t>The counsel cannot suggest any answer. A person has a right of a counsel to appear in an enquiry or investigation. </a:t>
            </a:r>
            <a:r>
              <a:rPr lang="en-US" sz="2200" b="1" dirty="0">
                <a:solidFill>
                  <a:schemeClr val="accent2"/>
                </a:solidFill>
              </a:rPr>
              <a:t>[</a:t>
            </a:r>
            <a:r>
              <a:rPr lang="en-US" sz="2200" b="1" i="1" u="sng" dirty="0">
                <a:solidFill>
                  <a:schemeClr val="accent2"/>
                </a:solidFill>
              </a:rPr>
              <a:t>K.T. </a:t>
            </a:r>
            <a:r>
              <a:rPr lang="en-US" sz="2200" b="1" i="1" u="sng" dirty="0" err="1">
                <a:solidFill>
                  <a:schemeClr val="accent2"/>
                </a:solidFill>
              </a:rPr>
              <a:t>Advani</a:t>
            </a:r>
            <a:r>
              <a:rPr lang="en-US" sz="2200" b="1" i="1" u="sng" dirty="0">
                <a:solidFill>
                  <a:schemeClr val="accent2"/>
                </a:solidFill>
              </a:rPr>
              <a:t> v. State [1986] 60 Comp </a:t>
            </a:r>
            <a:r>
              <a:rPr lang="en-US" sz="2200" b="1" i="1" u="sng" dirty="0" err="1">
                <a:solidFill>
                  <a:schemeClr val="accent2"/>
                </a:solidFill>
              </a:rPr>
              <a:t>Cas</a:t>
            </a:r>
            <a:r>
              <a:rPr lang="en-US" sz="2200" b="1" i="1" u="sng" dirty="0">
                <a:solidFill>
                  <a:schemeClr val="accent2"/>
                </a:solidFill>
              </a:rPr>
              <a:t>. 603(Del.)]</a:t>
            </a:r>
          </a:p>
          <a:p>
            <a:pPr marL="365125" indent="-365125" algn="just">
              <a:spcBef>
                <a:spcPts val="600"/>
              </a:spcBef>
              <a:buClr>
                <a:schemeClr val="accent2"/>
              </a:buClr>
              <a:buFont typeface="Wingdings" pitchFamily="2" charset="2"/>
              <a:buNone/>
            </a:pPr>
            <a:endParaRPr lang="en-US" sz="2200" i="1" u="sng" dirty="0">
              <a:solidFill>
                <a:srgbClr val="FFFF00"/>
              </a:solidFill>
            </a:endParaRPr>
          </a:p>
          <a:p>
            <a:pPr marL="365125" indent="-365125" algn="just">
              <a:spcBef>
                <a:spcPts val="600"/>
              </a:spcBef>
              <a:buClr>
                <a:schemeClr val="accent2"/>
              </a:buClr>
              <a:buFont typeface="Wingdings" pitchFamily="2" charset="2"/>
              <a:buChar char="q"/>
            </a:pPr>
            <a:r>
              <a:rPr lang="en-US" sz="2200" dirty="0"/>
              <a:t>In central Excise and customs matters, Court has held that it is advisable to permit presence of lawyers during interrogation, though they cannot be allowed active participation</a:t>
            </a:r>
            <a:r>
              <a:rPr lang="en-US" sz="2200" dirty="0">
                <a:solidFill>
                  <a:schemeClr val="accent2"/>
                </a:solidFill>
              </a:rPr>
              <a:t>. </a:t>
            </a:r>
            <a:r>
              <a:rPr lang="en-US" sz="2200" b="1" dirty="0">
                <a:solidFill>
                  <a:schemeClr val="accent2"/>
                </a:solidFill>
              </a:rPr>
              <a:t>[</a:t>
            </a:r>
            <a:r>
              <a:rPr lang="en-US" sz="2200" b="1" i="1" u="sng" dirty="0">
                <a:solidFill>
                  <a:schemeClr val="accent2"/>
                </a:solidFill>
              </a:rPr>
              <a:t>Abdul Razak </a:t>
            </a:r>
            <a:r>
              <a:rPr lang="en-US" sz="2200" b="1" i="1" u="sng" dirty="0" err="1">
                <a:solidFill>
                  <a:schemeClr val="accent2"/>
                </a:solidFill>
              </a:rPr>
              <a:t>Haji</a:t>
            </a:r>
            <a:r>
              <a:rPr lang="en-US" sz="2200" b="1" i="1" u="sng" dirty="0">
                <a:solidFill>
                  <a:schemeClr val="accent2"/>
                </a:solidFill>
              </a:rPr>
              <a:t> </a:t>
            </a:r>
            <a:r>
              <a:rPr lang="en-US" sz="2200" b="1" i="1" u="sng" dirty="0" err="1">
                <a:solidFill>
                  <a:schemeClr val="accent2"/>
                </a:solidFill>
              </a:rPr>
              <a:t>Mohd</a:t>
            </a:r>
            <a:r>
              <a:rPr lang="en-US" sz="2200" b="1" i="1" u="sng" dirty="0">
                <a:solidFill>
                  <a:schemeClr val="accent2"/>
                </a:solidFill>
              </a:rPr>
              <a:t>. V. UOI [1986] 26 </a:t>
            </a:r>
            <a:r>
              <a:rPr lang="en-US" sz="2200" b="1" i="1" u="sng" dirty="0" err="1">
                <a:solidFill>
                  <a:schemeClr val="accent2"/>
                </a:solidFill>
              </a:rPr>
              <a:t>Taxmann</a:t>
            </a:r>
            <a:r>
              <a:rPr lang="en-US" sz="2200" b="1" i="1" u="sng" dirty="0">
                <a:solidFill>
                  <a:schemeClr val="accent2"/>
                </a:solidFill>
              </a:rPr>
              <a:t> 234 (</a:t>
            </a:r>
            <a:r>
              <a:rPr lang="en-US" sz="2200" b="1" i="1" u="sng" dirty="0" err="1">
                <a:solidFill>
                  <a:schemeClr val="accent2"/>
                </a:solidFill>
              </a:rPr>
              <a:t>Bom</a:t>
            </a:r>
            <a:r>
              <a:rPr lang="en-US" sz="2200" b="1" i="1" u="sng" dirty="0">
                <a:solidFill>
                  <a:schemeClr val="accent2"/>
                </a:solidFill>
              </a:rPr>
              <a:t>.), Anil G. Merchant v. Director of Revenue Intelligence [1987] 12 ECR 183 (Mad.)]</a:t>
            </a:r>
            <a:endParaRPr lang="en-US" sz="2200" b="1" dirty="0"/>
          </a:p>
        </p:txBody>
      </p:sp>
      <p:sp>
        <p:nvSpPr>
          <p:cNvPr id="3" name="Slide Number Placeholder 2">
            <a:extLst>
              <a:ext uri="{FF2B5EF4-FFF2-40B4-BE49-F238E27FC236}">
                <a16:creationId xmlns:a16="http://schemas.microsoft.com/office/drawing/2014/main" id="{E5ED3104-D76E-4237-9D61-4003E7711FEA}"/>
              </a:ext>
            </a:extLst>
          </p:cNvPr>
          <p:cNvSpPr>
            <a:spLocks noGrp="1"/>
          </p:cNvSpPr>
          <p:nvPr>
            <p:ph type="sldNum" sz="quarter" idx="12"/>
          </p:nvPr>
        </p:nvSpPr>
        <p:spPr/>
        <p:txBody>
          <a:bodyPr/>
          <a:lstStyle/>
          <a:p>
            <a:pPr>
              <a:defRPr/>
            </a:pPr>
            <a:fld id="{ACC2B083-4B80-4709-BCA6-AED58DFFDEC8}" type="slidenum">
              <a:rPr lang="en-US" smtClean="0"/>
              <a:pPr>
                <a:defRPr/>
              </a:pPr>
              <a:t>120</a:t>
            </a:fld>
            <a:endParaRPr lang="en-US"/>
          </a:p>
        </p:txBody>
      </p:sp>
    </p:spTree>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7" name="Rectangle 2"/>
          <p:cNvSpPr>
            <a:spLocks noGrp="1" noChangeArrowheads="1"/>
          </p:cNvSpPr>
          <p:nvPr>
            <p:ph type="title"/>
          </p:nvPr>
        </p:nvSpPr>
        <p:spPr>
          <a:xfrm>
            <a:off x="228600" y="381000"/>
            <a:ext cx="8229600" cy="1066800"/>
          </a:xfrm>
        </p:spPr>
        <p:txBody>
          <a:bodyPr>
            <a:normAutofit/>
          </a:bodyPr>
          <a:lstStyle/>
          <a:p>
            <a:pPr>
              <a:buFont typeface="Wingdings" pitchFamily="2" charset="2"/>
              <a:buNone/>
            </a:pPr>
            <a:r>
              <a:rPr lang="en-US" b="1" i="1" u="sng" dirty="0"/>
              <a:t>Suggestions for Chartered Accountants…</a:t>
            </a:r>
          </a:p>
        </p:txBody>
      </p:sp>
      <p:sp>
        <p:nvSpPr>
          <p:cNvPr id="88068" name="Rectangle 3"/>
          <p:cNvSpPr>
            <a:spLocks noGrp="1" noChangeArrowheads="1"/>
          </p:cNvSpPr>
          <p:nvPr>
            <p:ph idx="1"/>
          </p:nvPr>
        </p:nvSpPr>
        <p:spPr>
          <a:xfrm>
            <a:off x="76200" y="1600200"/>
            <a:ext cx="8915400" cy="5029200"/>
          </a:xfrm>
        </p:spPr>
        <p:txBody>
          <a:bodyPr>
            <a:noAutofit/>
          </a:bodyPr>
          <a:lstStyle/>
          <a:p>
            <a:pPr marL="0" indent="0" algn="just">
              <a:spcBef>
                <a:spcPts val="600"/>
              </a:spcBef>
              <a:buClr>
                <a:schemeClr val="accent2"/>
              </a:buClr>
              <a:buNone/>
            </a:pPr>
            <a:r>
              <a:rPr lang="en-US" sz="2100" dirty="0"/>
              <a:t>There is no prohibition in or immunity from covering a CA/ AR along with his client at the time of search. The suggested course of action which a  CA/AR should preferably recourse in such a situation is as under: -</a:t>
            </a:r>
          </a:p>
          <a:p>
            <a:pPr marL="365125" indent="-365125" algn="just">
              <a:spcBef>
                <a:spcPts val="600"/>
              </a:spcBef>
              <a:buClr>
                <a:schemeClr val="accent2"/>
              </a:buClr>
              <a:buFont typeface="Wingdings" pitchFamily="2" charset="2"/>
              <a:buChar char="q"/>
            </a:pPr>
            <a:endParaRPr lang="en-US" sz="500" dirty="0"/>
          </a:p>
          <a:p>
            <a:pPr marL="365125" indent="-365125" algn="just">
              <a:spcBef>
                <a:spcPts val="600"/>
              </a:spcBef>
              <a:buClr>
                <a:schemeClr val="accent2"/>
              </a:buClr>
              <a:buFont typeface="Wingdings" pitchFamily="2" charset="2"/>
              <a:buChar char="ü"/>
            </a:pPr>
            <a:r>
              <a:rPr lang="en-US" sz="2100" dirty="0"/>
              <a:t>To keep all the files/ documents related to such client separately at one place and never keep such documents which are known to the CA/ AR as being of undisclosed nature. </a:t>
            </a:r>
          </a:p>
          <a:p>
            <a:pPr marL="365125" indent="-365125" algn="just">
              <a:spcBef>
                <a:spcPts val="600"/>
              </a:spcBef>
              <a:buClr>
                <a:schemeClr val="accent2"/>
              </a:buClr>
              <a:buFont typeface="Wingdings" pitchFamily="2" charset="2"/>
              <a:buChar char="ü"/>
            </a:pPr>
            <a:r>
              <a:rPr lang="en-US" sz="2100" dirty="0"/>
              <a:t>To store the Computer Data related to such client in a separate &amp; identifiable Computer/folders.</a:t>
            </a:r>
          </a:p>
          <a:p>
            <a:pPr marL="365125" indent="-365125" algn="just">
              <a:spcBef>
                <a:spcPts val="600"/>
              </a:spcBef>
              <a:buClr>
                <a:schemeClr val="accent2"/>
              </a:buClr>
              <a:buFont typeface="Wingdings" pitchFamily="2" charset="2"/>
              <a:buChar char="ü"/>
            </a:pPr>
            <a:r>
              <a:rPr lang="en-US" sz="2100" dirty="0"/>
              <a:t>To ensure that the files/ documents/ data related to such clients are not found at a place other than as stated to the search party. </a:t>
            </a:r>
          </a:p>
          <a:p>
            <a:pPr marL="365125" indent="-365125" algn="just">
              <a:spcBef>
                <a:spcPts val="600"/>
              </a:spcBef>
              <a:buClr>
                <a:schemeClr val="accent2"/>
              </a:buClr>
              <a:buFont typeface="Wingdings" pitchFamily="2" charset="2"/>
              <a:buChar char="ü"/>
            </a:pPr>
            <a:r>
              <a:rPr lang="en-US" sz="2100" dirty="0"/>
              <a:t>To make a request to the Authorized Officer for allowing him to contact the Authorizing Authority for explaining his position and make a request for not to carry out search but to carry out survey only. </a:t>
            </a:r>
          </a:p>
        </p:txBody>
      </p:sp>
      <p:sp>
        <p:nvSpPr>
          <p:cNvPr id="3" name="Slide Number Placeholder 2">
            <a:extLst>
              <a:ext uri="{FF2B5EF4-FFF2-40B4-BE49-F238E27FC236}">
                <a16:creationId xmlns:a16="http://schemas.microsoft.com/office/drawing/2014/main" id="{11C535C1-45C0-492E-BBCF-3FC7A0D38840}"/>
              </a:ext>
            </a:extLst>
          </p:cNvPr>
          <p:cNvSpPr>
            <a:spLocks noGrp="1"/>
          </p:cNvSpPr>
          <p:nvPr>
            <p:ph type="sldNum" sz="quarter" idx="12"/>
          </p:nvPr>
        </p:nvSpPr>
        <p:spPr/>
        <p:txBody>
          <a:bodyPr/>
          <a:lstStyle/>
          <a:p>
            <a:pPr>
              <a:defRPr/>
            </a:pPr>
            <a:fld id="{ACC2B083-4B80-4709-BCA6-AED58DFFDEC8}" type="slidenum">
              <a:rPr lang="en-US" smtClean="0"/>
              <a:pPr>
                <a:defRPr/>
              </a:pPr>
              <a:t>121</a:t>
            </a:fld>
            <a:endParaRPr lang="en-US"/>
          </a:p>
        </p:txBody>
      </p:sp>
    </p:spTree>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04800" y="1752600"/>
            <a:ext cx="8534400" cy="3962400"/>
          </a:xfrm>
          <a:prstGeom prst="rect">
            <a:avLst/>
          </a:prstGeom>
          <a:solidFill>
            <a:schemeClr val="tx2"/>
          </a:solidFill>
          <a:ln w="98425" cmpd="thinThick">
            <a:solidFill>
              <a:schemeClr val="accent2"/>
            </a:solidFill>
          </a:ln>
        </p:spPr>
        <p:txBody>
          <a:bodyPr vert="horz" anchor="ctr">
            <a:normAutofit/>
          </a:bodyPr>
          <a:lstStyle/>
          <a:p>
            <a:pPr marL="0" indent="0" algn="ctr">
              <a:lnSpc>
                <a:spcPct val="90000"/>
              </a:lnSpc>
              <a:buFont typeface="Wingdings" pitchFamily="2" charset="2"/>
              <a:buNone/>
            </a:pPr>
            <a:r>
              <a:rPr lang="en-US" sz="6100" b="1" i="1" u="sng" dirty="0">
                <a:solidFill>
                  <a:schemeClr val="bg1"/>
                </a:solidFill>
                <a:latin typeface="+mj-lt"/>
                <a:ea typeface="+mj-ea"/>
                <a:cs typeface="+mj-cs"/>
              </a:rPr>
              <a:t>Practical Tips for handling </a:t>
            </a:r>
          </a:p>
          <a:p>
            <a:pPr marL="0" indent="0" algn="ctr">
              <a:lnSpc>
                <a:spcPct val="90000"/>
              </a:lnSpc>
              <a:buFont typeface="Wingdings" pitchFamily="2" charset="2"/>
              <a:buNone/>
            </a:pPr>
            <a:r>
              <a:rPr lang="en-US" sz="6100" b="1" i="1" u="sng" dirty="0">
                <a:solidFill>
                  <a:schemeClr val="bg1"/>
                </a:solidFill>
                <a:latin typeface="+mj-lt"/>
                <a:ea typeface="+mj-ea"/>
                <a:cs typeface="+mj-cs"/>
              </a:rPr>
              <a:t>Search, Seizure &amp; Post Search proceedings</a:t>
            </a:r>
          </a:p>
        </p:txBody>
      </p:sp>
      <p:sp>
        <p:nvSpPr>
          <p:cNvPr id="3" name="Slide Number Placeholder 2">
            <a:extLst>
              <a:ext uri="{FF2B5EF4-FFF2-40B4-BE49-F238E27FC236}">
                <a16:creationId xmlns:a16="http://schemas.microsoft.com/office/drawing/2014/main" id="{42962054-EF38-4FE2-9180-960E7E605D1F}"/>
              </a:ext>
            </a:extLst>
          </p:cNvPr>
          <p:cNvSpPr>
            <a:spLocks noGrp="1"/>
          </p:cNvSpPr>
          <p:nvPr>
            <p:ph type="sldNum" sz="quarter" idx="12"/>
          </p:nvPr>
        </p:nvSpPr>
        <p:spPr/>
        <p:txBody>
          <a:bodyPr/>
          <a:lstStyle/>
          <a:p>
            <a:pPr>
              <a:defRPr/>
            </a:pPr>
            <a:fld id="{530A152B-CFDE-45FC-ACB8-FE7DAED0C3AA}" type="slidenum">
              <a:rPr lang="en-US" smtClean="0"/>
              <a:pPr>
                <a:defRPr/>
              </a:pPr>
              <a:t>122</a:t>
            </a:fld>
            <a:endParaRPr lang="en-US"/>
          </a:p>
        </p:txBody>
      </p:sp>
    </p:spTree>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5" name="Rectangle 2"/>
          <p:cNvSpPr>
            <a:spLocks noGrp="1" noChangeArrowheads="1"/>
          </p:cNvSpPr>
          <p:nvPr>
            <p:ph type="title"/>
          </p:nvPr>
        </p:nvSpPr>
        <p:spPr>
          <a:xfrm>
            <a:off x="457200" y="457200"/>
            <a:ext cx="8229600" cy="1066800"/>
          </a:xfrm>
        </p:spPr>
        <p:txBody>
          <a:bodyPr/>
          <a:lstStyle/>
          <a:p>
            <a:pPr>
              <a:buFont typeface="Wingdings" pitchFamily="2" charset="2"/>
              <a:buNone/>
            </a:pPr>
            <a:r>
              <a:rPr lang="en-US" b="1" i="1" dirty="0">
                <a:solidFill>
                  <a:schemeClr val="accent1">
                    <a:lumMod val="40000"/>
                    <a:lumOff val="60000"/>
                  </a:schemeClr>
                </a:solidFill>
              </a:rPr>
              <a:t>   </a:t>
            </a:r>
            <a:r>
              <a:rPr lang="en-US" b="1" i="1" u="sng" dirty="0"/>
              <a:t>Tips ……</a:t>
            </a:r>
          </a:p>
        </p:txBody>
      </p:sp>
      <p:sp>
        <p:nvSpPr>
          <p:cNvPr id="156676" name="Rectangle 3"/>
          <p:cNvSpPr>
            <a:spLocks noGrp="1" noChangeArrowheads="1"/>
          </p:cNvSpPr>
          <p:nvPr>
            <p:ph idx="1"/>
          </p:nvPr>
        </p:nvSpPr>
        <p:spPr>
          <a:xfrm>
            <a:off x="304800" y="1676400"/>
            <a:ext cx="8534400" cy="4953000"/>
          </a:xfrm>
        </p:spPr>
        <p:txBody>
          <a:bodyPr>
            <a:normAutofit lnSpcReduction="10000"/>
          </a:bodyPr>
          <a:lstStyle/>
          <a:p>
            <a:pPr marL="457200" indent="-457200" algn="just">
              <a:spcBef>
                <a:spcPts val="600"/>
              </a:spcBef>
              <a:buClr>
                <a:schemeClr val="accent2"/>
              </a:buClr>
              <a:buFont typeface="Wingdings" pitchFamily="2" charset="2"/>
              <a:buChar char="q"/>
            </a:pPr>
            <a:r>
              <a:rPr lang="en-US" sz="2400" dirty="0"/>
              <a:t>Systematically arrange  and make analysis of all the seized documents.</a:t>
            </a:r>
          </a:p>
          <a:p>
            <a:pPr marL="457200" indent="-457200" algn="just">
              <a:spcBef>
                <a:spcPts val="600"/>
              </a:spcBef>
              <a:buClr>
                <a:schemeClr val="accent2"/>
              </a:buClr>
              <a:buFont typeface="Wingdings" pitchFamily="2" charset="2"/>
              <a:buChar char="q"/>
            </a:pPr>
            <a:endParaRPr lang="en-US" sz="2400" dirty="0"/>
          </a:p>
          <a:p>
            <a:pPr marL="457200" indent="-457200" algn="just">
              <a:spcBef>
                <a:spcPts val="600"/>
              </a:spcBef>
              <a:buClr>
                <a:schemeClr val="accent2"/>
              </a:buClr>
              <a:buFont typeface="Wingdings" pitchFamily="2" charset="2"/>
              <a:buChar char="q"/>
            </a:pPr>
            <a:r>
              <a:rPr lang="en-US" sz="2400" dirty="0"/>
              <a:t>Sort the documents assessee wise, assessment year wise and premises wise.</a:t>
            </a:r>
          </a:p>
          <a:p>
            <a:pPr marL="457200" indent="-457200" algn="just">
              <a:spcBef>
                <a:spcPts val="600"/>
              </a:spcBef>
              <a:buClr>
                <a:schemeClr val="accent2"/>
              </a:buClr>
              <a:buFont typeface="Wingdings" pitchFamily="2" charset="2"/>
              <a:buChar char="q"/>
            </a:pPr>
            <a:endParaRPr lang="en-US" sz="2400" dirty="0"/>
          </a:p>
          <a:p>
            <a:pPr marL="457200" indent="-457200" algn="just">
              <a:spcBef>
                <a:spcPts val="600"/>
              </a:spcBef>
              <a:buClr>
                <a:schemeClr val="accent2"/>
              </a:buClr>
              <a:buFont typeface="Wingdings" pitchFamily="2" charset="2"/>
              <a:buChar char="q"/>
            </a:pPr>
            <a:r>
              <a:rPr lang="en-US" sz="2400" dirty="0"/>
              <a:t>Sort the documents having financial relevance and financially irrelevant.</a:t>
            </a:r>
          </a:p>
          <a:p>
            <a:pPr marL="457200" indent="-457200" algn="just">
              <a:spcBef>
                <a:spcPts val="600"/>
              </a:spcBef>
              <a:buClr>
                <a:schemeClr val="accent2"/>
              </a:buClr>
              <a:buFont typeface="Wingdings" pitchFamily="2" charset="2"/>
              <a:buChar char="q"/>
            </a:pPr>
            <a:endParaRPr lang="en-US" sz="2400" dirty="0"/>
          </a:p>
          <a:p>
            <a:pPr marL="457200" indent="-457200" algn="just">
              <a:spcBef>
                <a:spcPts val="600"/>
              </a:spcBef>
              <a:buClr>
                <a:schemeClr val="accent2"/>
              </a:buClr>
              <a:buFont typeface="Wingdings" pitchFamily="2" charset="2"/>
              <a:buChar char="q"/>
            </a:pPr>
            <a:r>
              <a:rPr lang="en-US" sz="2400" dirty="0"/>
              <a:t>If the documents are financially relevant, ascertain how they are explainable </a:t>
            </a:r>
            <a:r>
              <a:rPr lang="en-US" sz="2400" dirty="0" err="1"/>
              <a:t>vis</a:t>
            </a:r>
            <a:r>
              <a:rPr lang="en-US" sz="2400" dirty="0"/>
              <a:t> a </a:t>
            </a:r>
            <a:r>
              <a:rPr lang="en-US" sz="2400" dirty="0" err="1"/>
              <a:t>vis</a:t>
            </a:r>
            <a:r>
              <a:rPr lang="en-US" sz="2400" dirty="0"/>
              <a:t> books of accounts or other details available with the Income Tax Department or are found / seized from the premises searched or surveyed.  </a:t>
            </a:r>
          </a:p>
        </p:txBody>
      </p:sp>
      <p:sp>
        <p:nvSpPr>
          <p:cNvPr id="3" name="Slide Number Placeholder 2">
            <a:extLst>
              <a:ext uri="{FF2B5EF4-FFF2-40B4-BE49-F238E27FC236}">
                <a16:creationId xmlns:a16="http://schemas.microsoft.com/office/drawing/2014/main" id="{EAE8B413-50EB-4DEE-BD0F-A3E98B494AB0}"/>
              </a:ext>
            </a:extLst>
          </p:cNvPr>
          <p:cNvSpPr>
            <a:spLocks noGrp="1"/>
          </p:cNvSpPr>
          <p:nvPr>
            <p:ph type="sldNum" sz="quarter" idx="12"/>
          </p:nvPr>
        </p:nvSpPr>
        <p:spPr/>
        <p:txBody>
          <a:bodyPr/>
          <a:lstStyle/>
          <a:p>
            <a:pPr>
              <a:defRPr/>
            </a:pPr>
            <a:fld id="{ACC2B083-4B80-4709-BCA6-AED58DFFDEC8}" type="slidenum">
              <a:rPr lang="en-US" smtClean="0"/>
              <a:pPr>
                <a:defRPr/>
              </a:pPr>
              <a:t>123</a:t>
            </a:fld>
            <a:endParaRPr lang="en-US"/>
          </a:p>
        </p:txBody>
      </p:sp>
    </p:spTree>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157699" name="Rectangle 2"/>
          <p:cNvSpPr>
            <a:spLocks noGrp="1" noChangeArrowheads="1"/>
          </p:cNvSpPr>
          <p:nvPr>
            <p:ph type="title"/>
          </p:nvPr>
        </p:nvSpPr>
        <p:spPr>
          <a:xfrm>
            <a:off x="381000" y="457200"/>
            <a:ext cx="8229600" cy="1066800"/>
          </a:xfrm>
        </p:spPr>
        <p:txBody>
          <a:bodyPr>
            <a:normAutofit/>
          </a:bodyPr>
          <a:lstStyle/>
          <a:p>
            <a:pPr>
              <a:buFont typeface="Wingdings" pitchFamily="2" charset="2"/>
              <a:buNone/>
            </a:pPr>
            <a:r>
              <a:rPr lang="en-US" b="1" i="1" u="sng" dirty="0"/>
              <a:t>Tips ……</a:t>
            </a:r>
          </a:p>
        </p:txBody>
      </p:sp>
      <p:sp>
        <p:nvSpPr>
          <p:cNvPr id="157700" name="Rectangle 3"/>
          <p:cNvSpPr>
            <a:spLocks noGrp="1" noChangeArrowheads="1"/>
          </p:cNvSpPr>
          <p:nvPr>
            <p:ph idx="1"/>
          </p:nvPr>
        </p:nvSpPr>
        <p:spPr>
          <a:xfrm>
            <a:off x="228600" y="1524000"/>
            <a:ext cx="8686800" cy="4953000"/>
          </a:xfrm>
        </p:spPr>
        <p:txBody>
          <a:bodyPr>
            <a:noAutofit/>
          </a:bodyPr>
          <a:lstStyle/>
          <a:p>
            <a:pPr marL="454025" indent="-454025" algn="just">
              <a:lnSpc>
                <a:spcPct val="80000"/>
              </a:lnSpc>
              <a:buClr>
                <a:schemeClr val="accent2"/>
              </a:buClr>
              <a:buFont typeface="Wingdings" pitchFamily="2" charset="2"/>
              <a:buChar char="q"/>
            </a:pPr>
            <a:r>
              <a:rPr lang="en-US" sz="2400" dirty="0"/>
              <a:t>See if the explanation is available about all the records available with the Income tax department.</a:t>
            </a:r>
          </a:p>
          <a:p>
            <a:pPr marL="454025" indent="-454025" algn="just">
              <a:lnSpc>
                <a:spcPct val="80000"/>
              </a:lnSpc>
              <a:buClr>
                <a:schemeClr val="accent2"/>
              </a:buClr>
              <a:buFont typeface="Wingdings" pitchFamily="2" charset="2"/>
              <a:buChar char="q"/>
            </a:pPr>
            <a:endParaRPr lang="en-US" sz="2400" dirty="0"/>
          </a:p>
          <a:p>
            <a:pPr marL="454025" indent="-454025" algn="just">
              <a:lnSpc>
                <a:spcPct val="80000"/>
              </a:lnSpc>
              <a:buClr>
                <a:schemeClr val="accent2"/>
              </a:buClr>
              <a:buFont typeface="Wingdings" pitchFamily="2" charset="2"/>
              <a:buChar char="q"/>
            </a:pPr>
            <a:r>
              <a:rPr lang="en-US" sz="2400" dirty="0"/>
              <a:t>Offer Peak Credits as undisclosed income, if any.</a:t>
            </a:r>
          </a:p>
          <a:p>
            <a:pPr marL="454025" indent="-454025" algn="just">
              <a:lnSpc>
                <a:spcPct val="80000"/>
              </a:lnSpc>
              <a:buClr>
                <a:schemeClr val="accent2"/>
              </a:buClr>
              <a:buFont typeface="Wingdings" pitchFamily="2" charset="2"/>
              <a:buChar char="q"/>
            </a:pPr>
            <a:endParaRPr lang="en-US" sz="2400" dirty="0"/>
          </a:p>
          <a:p>
            <a:pPr marL="454025" indent="-454025" algn="just">
              <a:lnSpc>
                <a:spcPct val="80000"/>
              </a:lnSpc>
              <a:buClr>
                <a:schemeClr val="accent2"/>
              </a:buClr>
              <a:buFont typeface="Wingdings" pitchFamily="2" charset="2"/>
              <a:buChar char="q"/>
            </a:pPr>
            <a:r>
              <a:rPr lang="en-US" sz="2400" dirty="0"/>
              <a:t>Return of income u/s 153A should be filed judiciously after consideration of records and material lying with income tax department.</a:t>
            </a:r>
          </a:p>
          <a:p>
            <a:pPr marL="454025" indent="-454025" algn="just">
              <a:lnSpc>
                <a:spcPct val="80000"/>
              </a:lnSpc>
              <a:buClr>
                <a:schemeClr val="accent2"/>
              </a:buClr>
              <a:buFont typeface="Wingdings" pitchFamily="2" charset="2"/>
              <a:buChar char="q"/>
            </a:pPr>
            <a:endParaRPr lang="en-US" sz="2400" dirty="0"/>
          </a:p>
          <a:p>
            <a:pPr marL="454025" indent="-454025" algn="just">
              <a:lnSpc>
                <a:spcPct val="80000"/>
              </a:lnSpc>
              <a:buClr>
                <a:schemeClr val="accent2"/>
              </a:buClr>
              <a:buFont typeface="Wingdings" pitchFamily="2" charset="2"/>
              <a:buChar char="q"/>
            </a:pPr>
            <a:r>
              <a:rPr lang="en-US" sz="2400" dirty="0"/>
              <a:t>Where any undisclosed income is offered in the return filed u/s 153A then the expenditure incurred to earn that income may also be claimed.</a:t>
            </a:r>
          </a:p>
          <a:p>
            <a:pPr marL="454025" indent="-454025" algn="just">
              <a:lnSpc>
                <a:spcPct val="80000"/>
              </a:lnSpc>
              <a:buClr>
                <a:schemeClr val="accent2"/>
              </a:buClr>
              <a:buFont typeface="Wingdings" pitchFamily="2" charset="2"/>
              <a:buChar char="q"/>
            </a:pPr>
            <a:endParaRPr lang="en-US" sz="2400" dirty="0"/>
          </a:p>
          <a:p>
            <a:pPr marL="454025" indent="-454025" algn="just">
              <a:lnSpc>
                <a:spcPct val="80000"/>
              </a:lnSpc>
              <a:buClr>
                <a:schemeClr val="accent2"/>
              </a:buClr>
              <a:buFont typeface="Wingdings" pitchFamily="2" charset="2"/>
              <a:buChar char="q"/>
            </a:pPr>
            <a:r>
              <a:rPr lang="en-US" sz="2400" dirty="0"/>
              <a:t>File returns under protest if required notices are not properly issued &amp; challenge the validity of proceedings at the time of Assessments itself.</a:t>
            </a:r>
          </a:p>
        </p:txBody>
      </p:sp>
      <p:sp>
        <p:nvSpPr>
          <p:cNvPr id="3" name="Slide Number Placeholder 2">
            <a:extLst>
              <a:ext uri="{FF2B5EF4-FFF2-40B4-BE49-F238E27FC236}">
                <a16:creationId xmlns:a16="http://schemas.microsoft.com/office/drawing/2014/main" id="{21821F42-AE4E-4254-96B7-363D1CA149DE}"/>
              </a:ext>
            </a:extLst>
          </p:cNvPr>
          <p:cNvSpPr>
            <a:spLocks noGrp="1"/>
          </p:cNvSpPr>
          <p:nvPr>
            <p:ph type="sldNum" sz="quarter" idx="12"/>
          </p:nvPr>
        </p:nvSpPr>
        <p:spPr/>
        <p:txBody>
          <a:bodyPr/>
          <a:lstStyle/>
          <a:p>
            <a:pPr>
              <a:defRPr/>
            </a:pPr>
            <a:fld id="{ACC2B083-4B80-4709-BCA6-AED58DFFDEC8}" type="slidenum">
              <a:rPr lang="en-US" smtClean="0"/>
              <a:pPr>
                <a:defRPr/>
              </a:pPr>
              <a:t>124</a:t>
            </a:fld>
            <a:endParaRPr lang="en-US"/>
          </a:p>
        </p:txBody>
      </p:sp>
    </p:spTree>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a:bodyPr>
          <a:lstStyle/>
          <a:p>
            <a:pPr algn="ctr"/>
            <a:r>
              <a:rPr lang="en-US" sz="4400" b="1" i="1" u="sng" dirty="0"/>
              <a:t>Important Instructions &amp; Circulars</a:t>
            </a:r>
            <a:endParaRPr lang="en-US" sz="4400" dirty="0"/>
          </a:p>
        </p:txBody>
      </p:sp>
      <p:sp>
        <p:nvSpPr>
          <p:cNvPr id="3" name="Content Placeholder 2"/>
          <p:cNvSpPr>
            <a:spLocks noGrp="1"/>
          </p:cNvSpPr>
          <p:nvPr>
            <p:ph idx="1"/>
          </p:nvPr>
        </p:nvSpPr>
        <p:spPr>
          <a:xfrm>
            <a:off x="152400" y="1600200"/>
            <a:ext cx="8784336" cy="5105400"/>
          </a:xfrm>
        </p:spPr>
        <p:txBody>
          <a:bodyPr>
            <a:noAutofit/>
          </a:bodyPr>
          <a:lstStyle/>
          <a:p>
            <a:pPr marL="365125" indent="-365125" algn="just">
              <a:lnSpc>
                <a:spcPct val="110000"/>
              </a:lnSpc>
              <a:spcBef>
                <a:spcPts val="1800"/>
              </a:spcBef>
              <a:buClr>
                <a:schemeClr val="accent2"/>
              </a:buClr>
              <a:buFont typeface="Wingdings" pitchFamily="2" charset="2"/>
              <a:buChar char="Ø"/>
            </a:pPr>
            <a:r>
              <a:rPr lang="en-US" sz="2100" dirty="0"/>
              <a:t>Instruction regarding release of cash deposit in the PD Account – Instruction No. 11 of 2006, DT. 1</a:t>
            </a:r>
            <a:r>
              <a:rPr lang="en-US" sz="2100" baseline="30000" dirty="0"/>
              <a:t>st</a:t>
            </a:r>
            <a:r>
              <a:rPr lang="en-US" sz="2100" dirty="0"/>
              <a:t> Dec., 2006</a:t>
            </a:r>
          </a:p>
          <a:p>
            <a:pPr marL="365125" indent="-365125" algn="just">
              <a:lnSpc>
                <a:spcPct val="110000"/>
              </a:lnSpc>
              <a:spcBef>
                <a:spcPts val="1800"/>
              </a:spcBef>
              <a:buClr>
                <a:schemeClr val="accent2"/>
              </a:buClr>
              <a:buFont typeface="Wingdings" pitchFamily="2" charset="2"/>
              <a:buChar char="Ø"/>
            </a:pPr>
            <a:r>
              <a:rPr lang="en-US" sz="2100" dirty="0"/>
              <a:t>Instruction No.– 7 dated 30-07-2003 Matters related to Search &amp; Seizure</a:t>
            </a:r>
          </a:p>
          <a:p>
            <a:pPr marL="365125" indent="-365125" algn="just">
              <a:lnSpc>
                <a:spcPct val="110000"/>
              </a:lnSpc>
              <a:spcBef>
                <a:spcPts val="1800"/>
              </a:spcBef>
              <a:buClr>
                <a:schemeClr val="accent2"/>
              </a:buClr>
              <a:buFont typeface="Wingdings" pitchFamily="2" charset="2"/>
              <a:buChar char="Ø"/>
            </a:pPr>
            <a:r>
              <a:rPr lang="en-US" sz="2100" dirty="0"/>
              <a:t>Instruction no. 286/247/98_IT (Inv. –II) 2nd Feb., 1999  Release of assets disclosed in regular books of accounts maintained by </a:t>
            </a:r>
            <a:r>
              <a:rPr lang="en-US" sz="2100" dirty="0" err="1"/>
              <a:t>asssessee</a:t>
            </a:r>
            <a:r>
              <a:rPr lang="en-US" sz="2100" dirty="0"/>
              <a:t>.</a:t>
            </a:r>
          </a:p>
          <a:p>
            <a:pPr marL="365125" indent="-365125" algn="just">
              <a:lnSpc>
                <a:spcPct val="110000"/>
              </a:lnSpc>
              <a:spcBef>
                <a:spcPts val="1800"/>
              </a:spcBef>
              <a:buClr>
                <a:schemeClr val="accent2"/>
              </a:buClr>
              <a:buFont typeface="Wingdings" pitchFamily="2" charset="2"/>
              <a:buChar char="Ø"/>
            </a:pPr>
            <a:r>
              <a:rPr lang="en-US" sz="2100" dirty="0"/>
              <a:t>Instruction No. 1916, dated 11/05/1994, Guidelines for seizure of </a:t>
            </a:r>
            <a:r>
              <a:rPr lang="en-US" sz="2100" dirty="0" err="1"/>
              <a:t>jewellery</a:t>
            </a:r>
            <a:r>
              <a:rPr lang="en-US" sz="2100" dirty="0"/>
              <a:t> and ornaments in the course of search &amp; Press Release Dated 01-12-2016, Clarifications with respect to Gold </a:t>
            </a:r>
            <a:r>
              <a:rPr lang="en-US" sz="2100" dirty="0" err="1"/>
              <a:t>Jewellery</a:t>
            </a:r>
            <a:r>
              <a:rPr lang="en-US" sz="2100" dirty="0"/>
              <a:t> under Income Tax Law.</a:t>
            </a:r>
          </a:p>
          <a:p>
            <a:pPr marL="365125" indent="-365125" algn="just">
              <a:lnSpc>
                <a:spcPct val="110000"/>
              </a:lnSpc>
              <a:spcBef>
                <a:spcPts val="1800"/>
              </a:spcBef>
              <a:buClr>
                <a:schemeClr val="accent2"/>
              </a:buClr>
              <a:buFont typeface="Wingdings" pitchFamily="2" charset="2"/>
              <a:buChar char="Ø"/>
            </a:pPr>
            <a:r>
              <a:rPr lang="en-US" sz="2100" dirty="0"/>
              <a:t>Instruction No. 1497 </a:t>
            </a:r>
            <a:r>
              <a:rPr lang="en-US" sz="2100" dirty="0" err="1"/>
              <a:t>dt</a:t>
            </a:r>
            <a:r>
              <a:rPr lang="en-US" sz="2100" dirty="0"/>
              <a:t> 13th January, 1983 – Opening of Lockers</a:t>
            </a:r>
          </a:p>
          <a:p>
            <a:pPr marL="365125" indent="-365125" algn="just">
              <a:lnSpc>
                <a:spcPct val="110000"/>
              </a:lnSpc>
              <a:spcBef>
                <a:spcPts val="1800"/>
              </a:spcBef>
              <a:buClr>
                <a:schemeClr val="accent2"/>
              </a:buClr>
              <a:buFont typeface="Wingdings" pitchFamily="2" charset="2"/>
              <a:buChar char="Ø"/>
            </a:pPr>
            <a:r>
              <a:rPr lang="en-US" sz="2100" dirty="0"/>
              <a:t>Circular F.No.7/16/69-IT(Inv.), dated 4-6-1970 - How to deal Promissory notes found during search.</a:t>
            </a:r>
          </a:p>
        </p:txBody>
      </p:sp>
      <p:sp>
        <p:nvSpPr>
          <p:cNvPr id="5" name="Slide Number Placeholder 4">
            <a:extLst>
              <a:ext uri="{FF2B5EF4-FFF2-40B4-BE49-F238E27FC236}">
                <a16:creationId xmlns:a16="http://schemas.microsoft.com/office/drawing/2014/main" id="{A93293AB-1ABD-4606-953A-D120B323F782}"/>
              </a:ext>
            </a:extLst>
          </p:cNvPr>
          <p:cNvSpPr>
            <a:spLocks noGrp="1"/>
          </p:cNvSpPr>
          <p:nvPr>
            <p:ph type="sldNum" sz="quarter" idx="12"/>
          </p:nvPr>
        </p:nvSpPr>
        <p:spPr/>
        <p:txBody>
          <a:bodyPr/>
          <a:lstStyle/>
          <a:p>
            <a:pPr>
              <a:defRPr/>
            </a:pPr>
            <a:fld id="{ACC2B083-4B80-4709-BCA6-AED58DFFDEC8}" type="slidenum">
              <a:rPr lang="en-US" smtClean="0"/>
              <a:pPr>
                <a:defRPr/>
              </a:pPr>
              <a:t>125</a:t>
            </a:fld>
            <a:endParaRPr lang="en-US"/>
          </a:p>
        </p:txBody>
      </p:sp>
    </p:spTree>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066800"/>
          </a:xfrm>
        </p:spPr>
        <p:txBody>
          <a:bodyPr>
            <a:normAutofit/>
          </a:bodyPr>
          <a:lstStyle/>
          <a:p>
            <a:pPr algn="ctr"/>
            <a:r>
              <a:rPr lang="en-US" b="1" i="1" u="sng" dirty="0"/>
              <a:t>Important Instructions &amp; Circulars…..</a:t>
            </a:r>
            <a:endParaRPr lang="en-US" dirty="0"/>
          </a:p>
        </p:txBody>
      </p:sp>
      <p:sp>
        <p:nvSpPr>
          <p:cNvPr id="3" name="Content Placeholder 2"/>
          <p:cNvSpPr>
            <a:spLocks noGrp="1"/>
          </p:cNvSpPr>
          <p:nvPr>
            <p:ph idx="1"/>
          </p:nvPr>
        </p:nvSpPr>
        <p:spPr>
          <a:xfrm>
            <a:off x="381000" y="1676400"/>
            <a:ext cx="8458200" cy="4800600"/>
          </a:xfrm>
        </p:spPr>
        <p:txBody>
          <a:bodyPr>
            <a:noAutofit/>
          </a:bodyPr>
          <a:lstStyle/>
          <a:p>
            <a:pPr marL="365125" indent="-365125" algn="just">
              <a:spcBef>
                <a:spcPts val="1800"/>
              </a:spcBef>
              <a:buClr>
                <a:schemeClr val="accent2"/>
              </a:buClr>
              <a:buFont typeface="Wingdings" pitchFamily="2" charset="2"/>
              <a:buChar char="Ø"/>
            </a:pPr>
            <a:r>
              <a:rPr lang="en-US" sz="2100" dirty="0"/>
              <a:t>Instruction No. 994- CBDT F. No. 286 /37 /76-IT (Inv.), dated   31-7-1976</a:t>
            </a:r>
          </a:p>
          <a:p>
            <a:pPr marL="365125" indent="-365125" algn="just">
              <a:spcBef>
                <a:spcPts val="1800"/>
              </a:spcBef>
              <a:buClr>
                <a:schemeClr val="accent2"/>
              </a:buClr>
              <a:buFont typeface="Wingdings" pitchFamily="2" charset="2"/>
              <a:buChar char="Ø"/>
            </a:pPr>
            <a:r>
              <a:rPr lang="en-US" sz="2100" dirty="0"/>
              <a:t>Instruction No: 1180 Date of Issue: 1/6/1978 (to the extent applicable in current laws)</a:t>
            </a:r>
          </a:p>
          <a:p>
            <a:pPr marL="1077913" indent="-450850" algn="just">
              <a:spcBef>
                <a:spcPts val="600"/>
              </a:spcBef>
              <a:buClr>
                <a:schemeClr val="accent2"/>
              </a:buClr>
              <a:buFont typeface="Wingdings" pitchFamily="2" charset="2"/>
              <a:buAutoNum type="arabicParenR"/>
            </a:pPr>
            <a:r>
              <a:rPr lang="en-US" sz="2100" dirty="0"/>
              <a:t>Release of assets held as disclosed - order u/s.132(5): </a:t>
            </a:r>
          </a:p>
          <a:p>
            <a:pPr marL="1077913" indent="-450850" algn="just">
              <a:spcBef>
                <a:spcPts val="600"/>
              </a:spcBef>
              <a:buClr>
                <a:schemeClr val="accent2"/>
              </a:buClr>
              <a:buFont typeface="Wingdings" pitchFamily="2" charset="2"/>
              <a:buAutoNum type="arabicParenR"/>
            </a:pPr>
            <a:r>
              <a:rPr lang="en-US" sz="2100" dirty="0"/>
              <a:t>Title deeds of immovable properties.</a:t>
            </a:r>
          </a:p>
          <a:p>
            <a:pPr marL="1077913" indent="-450850" algn="just">
              <a:spcBef>
                <a:spcPts val="600"/>
              </a:spcBef>
              <a:buClr>
                <a:schemeClr val="accent2"/>
              </a:buClr>
              <a:buFont typeface="Wingdings" pitchFamily="2" charset="2"/>
              <a:buAutoNum type="arabicParenR"/>
            </a:pPr>
            <a:r>
              <a:rPr lang="en-US" sz="2100" dirty="0"/>
              <a:t>Tax liabilities in a firms case.</a:t>
            </a:r>
          </a:p>
          <a:p>
            <a:pPr marL="1077913" indent="-450850" algn="just">
              <a:spcBef>
                <a:spcPts val="600"/>
              </a:spcBef>
              <a:buClr>
                <a:schemeClr val="accent2"/>
              </a:buClr>
              <a:buFont typeface="Wingdings" pitchFamily="2" charset="2"/>
              <a:buAutoNum type="arabicParenR"/>
            </a:pPr>
            <a:r>
              <a:rPr lang="en-US" sz="2100" dirty="0"/>
              <a:t>Release of seized valuable assets under second proviso to section 132(5): </a:t>
            </a:r>
          </a:p>
          <a:p>
            <a:pPr marL="450850" indent="-450850" algn="just">
              <a:spcBef>
                <a:spcPts val="1800"/>
              </a:spcBef>
              <a:buClr>
                <a:schemeClr val="accent2"/>
              </a:buClr>
              <a:buFont typeface="Wingdings" pitchFamily="2" charset="2"/>
              <a:buChar char="Ø"/>
            </a:pPr>
            <a:r>
              <a:rPr lang="en-US" sz="2100" dirty="0"/>
              <a:t>Circular No. 1590, dated 21-12-1984 </a:t>
            </a:r>
            <a:r>
              <a:rPr lang="en-US" sz="2100" dirty="0" err="1"/>
              <a:t>F.No</a:t>
            </a:r>
            <a:r>
              <a:rPr lang="en-US" sz="2100" dirty="0"/>
              <a:t>. 287 / 25 / 83-IT (Inv. II) Treatment of unaccounted stocks restrained / seized in </a:t>
            </a:r>
            <a:r>
              <a:rPr lang="en-US" sz="2100" dirty="0" err="1"/>
              <a:t>benami</a:t>
            </a:r>
            <a:r>
              <a:rPr lang="en-US" sz="2100" dirty="0"/>
              <a:t> / fictitious names.</a:t>
            </a:r>
          </a:p>
        </p:txBody>
      </p:sp>
      <p:sp>
        <p:nvSpPr>
          <p:cNvPr id="6" name="Slide Number Placeholder 5">
            <a:extLst>
              <a:ext uri="{FF2B5EF4-FFF2-40B4-BE49-F238E27FC236}">
                <a16:creationId xmlns:a16="http://schemas.microsoft.com/office/drawing/2014/main" id="{91375249-86F8-41D5-9D07-41E50E5E8580}"/>
              </a:ext>
            </a:extLst>
          </p:cNvPr>
          <p:cNvSpPr>
            <a:spLocks noGrp="1"/>
          </p:cNvSpPr>
          <p:nvPr>
            <p:ph type="sldNum" sz="quarter" idx="12"/>
          </p:nvPr>
        </p:nvSpPr>
        <p:spPr/>
        <p:txBody>
          <a:bodyPr/>
          <a:lstStyle/>
          <a:p>
            <a:pPr>
              <a:defRPr/>
            </a:pPr>
            <a:fld id="{ACC2B083-4B80-4709-BCA6-AED58DFFDEC8}" type="slidenum">
              <a:rPr lang="en-US" smtClean="0"/>
              <a:pPr>
                <a:defRPr/>
              </a:pPr>
              <a:t>126</a:t>
            </a:fld>
            <a:endParaRPr lang="en-US"/>
          </a:p>
        </p:txBody>
      </p:sp>
      <p:sp>
        <p:nvSpPr>
          <p:cNvPr id="7" name="TextBox 6">
            <a:extLst>
              <a:ext uri="{FF2B5EF4-FFF2-40B4-BE49-F238E27FC236}">
                <a16:creationId xmlns:a16="http://schemas.microsoft.com/office/drawing/2014/main" id="{06CA67AD-D70A-44CC-B3CF-F4B234BB965A}"/>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04800" y="1752600"/>
            <a:ext cx="8534400" cy="3962400"/>
          </a:xfrm>
          <a:prstGeom prst="rect">
            <a:avLst/>
          </a:prstGeom>
          <a:solidFill>
            <a:schemeClr val="tx2"/>
          </a:solidFill>
          <a:ln w="98425" cmpd="thinThick">
            <a:solidFill>
              <a:schemeClr val="accent2"/>
            </a:solidFill>
          </a:ln>
        </p:spPr>
        <p:txBody>
          <a:bodyPr vert="horz" anchor="ctr">
            <a:normAutofit/>
          </a:bodyPr>
          <a:lstStyle/>
          <a:p>
            <a:pPr algn="ctr"/>
            <a:r>
              <a:rPr lang="en-US" sz="6100" b="1" i="1" u="sng" dirty="0">
                <a:solidFill>
                  <a:schemeClr val="bg1"/>
                </a:solidFill>
                <a:latin typeface="+mj-lt"/>
                <a:ea typeface="+mj-ea"/>
                <a:cs typeface="+mj-cs"/>
              </a:rPr>
              <a:t>Presumption u/s 292C</a:t>
            </a:r>
          </a:p>
          <a:p>
            <a:pPr algn="ctr"/>
            <a:endParaRPr lang="en-US" sz="1100" dirty="0"/>
          </a:p>
        </p:txBody>
      </p:sp>
      <p:sp>
        <p:nvSpPr>
          <p:cNvPr id="3" name="Slide Number Placeholder 2">
            <a:extLst>
              <a:ext uri="{FF2B5EF4-FFF2-40B4-BE49-F238E27FC236}">
                <a16:creationId xmlns:a16="http://schemas.microsoft.com/office/drawing/2014/main" id="{78A6B5A8-E446-4EB1-A5A6-08C119C2293A}"/>
              </a:ext>
            </a:extLst>
          </p:cNvPr>
          <p:cNvSpPr>
            <a:spLocks noGrp="1"/>
          </p:cNvSpPr>
          <p:nvPr>
            <p:ph type="sldNum" sz="quarter" idx="12"/>
          </p:nvPr>
        </p:nvSpPr>
        <p:spPr/>
        <p:txBody>
          <a:bodyPr/>
          <a:lstStyle/>
          <a:p>
            <a:pPr>
              <a:defRPr/>
            </a:pPr>
            <a:fld id="{530A152B-CFDE-45FC-ACB8-FE7DAED0C3AA}" type="slidenum">
              <a:rPr lang="en-US" smtClean="0"/>
              <a:pPr>
                <a:defRPr/>
              </a:pPr>
              <a:t>127</a:t>
            </a:fld>
            <a:endParaRPr lang="en-US"/>
          </a:p>
        </p:txBody>
      </p:sp>
    </p:spTree>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a:spLocks noGrp="1" noChangeArrowheads="1"/>
          </p:cNvSpPr>
          <p:nvPr>
            <p:ph type="title"/>
          </p:nvPr>
        </p:nvSpPr>
        <p:spPr>
          <a:xfrm>
            <a:off x="381000" y="533400"/>
            <a:ext cx="8229600" cy="1066800"/>
          </a:xfrm>
        </p:spPr>
        <p:txBody>
          <a:bodyPr>
            <a:normAutofit/>
          </a:bodyPr>
          <a:lstStyle/>
          <a:p>
            <a:pPr algn="ctr"/>
            <a:r>
              <a:rPr lang="en-US" sz="3600" b="1" i="1" u="sng" dirty="0"/>
              <a:t>Presumption as to ownership. S. 292 C</a:t>
            </a:r>
          </a:p>
        </p:txBody>
      </p:sp>
      <p:sp>
        <p:nvSpPr>
          <p:cNvPr id="35844" name="Rectangle 3"/>
          <p:cNvSpPr>
            <a:spLocks noGrp="1" noChangeArrowheads="1"/>
          </p:cNvSpPr>
          <p:nvPr>
            <p:ph idx="1"/>
          </p:nvPr>
        </p:nvSpPr>
        <p:spPr>
          <a:xfrm>
            <a:off x="228600" y="1828800"/>
            <a:ext cx="8534400" cy="4325112"/>
          </a:xfrm>
        </p:spPr>
        <p:txBody>
          <a:bodyPr/>
          <a:lstStyle/>
          <a:p>
            <a:pPr marL="7938" indent="-7938" algn="just">
              <a:lnSpc>
                <a:spcPct val="90000"/>
              </a:lnSpc>
              <a:buFont typeface="Wingdings" pitchFamily="2" charset="2"/>
              <a:buNone/>
            </a:pPr>
            <a:r>
              <a:rPr lang="en-US" sz="2400" dirty="0">
                <a:solidFill>
                  <a:schemeClr val="accent2"/>
                </a:solidFill>
              </a:rPr>
              <a:t>	</a:t>
            </a:r>
            <a:r>
              <a:rPr lang="en-US" sz="2400" b="1" dirty="0">
                <a:solidFill>
                  <a:schemeClr val="accent2"/>
                </a:solidFill>
              </a:rPr>
              <a:t>Section 292C</a:t>
            </a:r>
            <a:r>
              <a:rPr lang="en-US" sz="2400" dirty="0">
                <a:solidFill>
                  <a:schemeClr val="accent2"/>
                </a:solidFill>
              </a:rPr>
              <a:t> </a:t>
            </a:r>
            <a:r>
              <a:rPr lang="en-US" sz="2400" dirty="0"/>
              <a:t>of the Income Tax Act, 1961 states the presumption regarding the assets, documents and books found in possession or control of any person in the course of a search or survey operation </a:t>
            </a:r>
            <a:r>
              <a:rPr lang="en-US" sz="2400" b="1" dirty="0">
                <a:solidFill>
                  <a:schemeClr val="accent2"/>
                </a:solidFill>
              </a:rPr>
              <a:t>[Inserted by Finance Act, 2008, </a:t>
            </a:r>
            <a:r>
              <a:rPr lang="en-US" sz="2400" b="1" dirty="0" err="1">
                <a:solidFill>
                  <a:schemeClr val="accent2"/>
                </a:solidFill>
              </a:rPr>
              <a:t>w.r.e.f</a:t>
            </a:r>
            <a:r>
              <a:rPr lang="en-US" sz="2400" b="1" dirty="0">
                <a:solidFill>
                  <a:schemeClr val="accent2"/>
                </a:solidFill>
              </a:rPr>
              <a:t>.  1/06/2002] </a:t>
            </a:r>
            <a:r>
              <a:rPr lang="en-US" sz="2400" dirty="0"/>
              <a:t>that: </a:t>
            </a:r>
          </a:p>
          <a:p>
            <a:pPr algn="just">
              <a:lnSpc>
                <a:spcPct val="90000"/>
              </a:lnSpc>
              <a:buFont typeface="Wingdings" pitchFamily="2" charset="2"/>
              <a:buNone/>
            </a:pPr>
            <a:endParaRPr lang="en-US" sz="2400" b="1" dirty="0">
              <a:solidFill>
                <a:srgbClr val="FFFF00"/>
              </a:solidFill>
            </a:endParaRPr>
          </a:p>
          <a:p>
            <a:pPr marL="365125" indent="-365125" algn="just">
              <a:lnSpc>
                <a:spcPct val="90000"/>
              </a:lnSpc>
              <a:buClr>
                <a:schemeClr val="accent2"/>
              </a:buClr>
              <a:buFont typeface="Wingdings" pitchFamily="2" charset="2"/>
              <a:buChar char="q"/>
            </a:pPr>
            <a:r>
              <a:rPr lang="en-US" sz="2400" dirty="0"/>
              <a:t>Such book of account, other documents, money, bullion, </a:t>
            </a:r>
            <a:r>
              <a:rPr lang="en-US" sz="2400" dirty="0" err="1"/>
              <a:t>jewellery</a:t>
            </a:r>
            <a:r>
              <a:rPr lang="en-US" sz="2400" dirty="0"/>
              <a:t>, other valuable article or thing belong or belongs to such person.</a:t>
            </a:r>
          </a:p>
          <a:p>
            <a:pPr marL="365125" indent="-365125" algn="just">
              <a:lnSpc>
                <a:spcPct val="90000"/>
              </a:lnSpc>
              <a:buClr>
                <a:schemeClr val="accent2"/>
              </a:buClr>
              <a:buFont typeface="Wingdings" pitchFamily="2" charset="2"/>
              <a:buChar char="q"/>
            </a:pPr>
            <a:endParaRPr lang="en-US" sz="2400" dirty="0"/>
          </a:p>
          <a:p>
            <a:pPr marL="365125" indent="-365125" algn="just">
              <a:lnSpc>
                <a:spcPct val="90000"/>
              </a:lnSpc>
              <a:buClr>
                <a:schemeClr val="accent2"/>
              </a:buClr>
              <a:buFont typeface="Wingdings" pitchFamily="2" charset="2"/>
              <a:buChar char="q"/>
            </a:pPr>
            <a:r>
              <a:rPr lang="en-US" sz="2400" dirty="0"/>
              <a:t>The contents of such books of account and other documents are true.</a:t>
            </a:r>
          </a:p>
        </p:txBody>
      </p:sp>
      <p:sp>
        <p:nvSpPr>
          <p:cNvPr id="3" name="Slide Number Placeholder 2">
            <a:extLst>
              <a:ext uri="{FF2B5EF4-FFF2-40B4-BE49-F238E27FC236}">
                <a16:creationId xmlns:a16="http://schemas.microsoft.com/office/drawing/2014/main" id="{2F90C4D5-400D-460E-BB90-CD4B5049353C}"/>
              </a:ext>
            </a:extLst>
          </p:cNvPr>
          <p:cNvSpPr>
            <a:spLocks noGrp="1"/>
          </p:cNvSpPr>
          <p:nvPr>
            <p:ph type="sldNum" sz="quarter" idx="12"/>
          </p:nvPr>
        </p:nvSpPr>
        <p:spPr/>
        <p:txBody>
          <a:bodyPr/>
          <a:lstStyle/>
          <a:p>
            <a:pPr>
              <a:defRPr/>
            </a:pPr>
            <a:fld id="{ACC2B083-4B80-4709-BCA6-AED58DFFDEC8}" type="slidenum">
              <a:rPr lang="en-US" smtClean="0"/>
              <a:pPr>
                <a:defRPr/>
              </a:pPr>
              <a:t>128</a:t>
            </a:fld>
            <a:endParaRPr lang="en-US"/>
          </a:p>
        </p:txBody>
      </p:sp>
    </p:spTree>
  </p:cSld>
  <p:clrMapOvr>
    <a:masterClrMapping/>
  </p:clrMapOvr>
  <p:transition/>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533400"/>
            <a:ext cx="8229600" cy="1066800"/>
          </a:xfrm>
        </p:spPr>
        <p:txBody>
          <a:bodyPr>
            <a:normAutofit/>
          </a:bodyPr>
          <a:lstStyle/>
          <a:p>
            <a:pPr algn="ctr"/>
            <a:r>
              <a:rPr lang="en-US" sz="3600" b="1" i="1" u="sng" dirty="0"/>
              <a:t>Presumption as to ownership. S. 292 C</a:t>
            </a:r>
          </a:p>
        </p:txBody>
      </p:sp>
      <p:sp>
        <p:nvSpPr>
          <p:cNvPr id="225283" name="Rectangle 3"/>
          <p:cNvSpPr>
            <a:spLocks noGrp="1" noChangeArrowheads="1"/>
          </p:cNvSpPr>
          <p:nvPr>
            <p:ph idx="1"/>
          </p:nvPr>
        </p:nvSpPr>
        <p:spPr>
          <a:xfrm>
            <a:off x="228600" y="1752600"/>
            <a:ext cx="8534400" cy="4669536"/>
          </a:xfrm>
        </p:spPr>
        <p:txBody>
          <a:bodyPr>
            <a:normAutofit fontScale="92500" lnSpcReduction="10000"/>
          </a:bodyPr>
          <a:lstStyle/>
          <a:p>
            <a:pPr marL="398463" indent="-398463" algn="just" fontAlgn="auto">
              <a:lnSpc>
                <a:spcPct val="110000"/>
              </a:lnSpc>
              <a:spcBef>
                <a:spcPts val="600"/>
              </a:spcBef>
              <a:spcAft>
                <a:spcPts val="0"/>
              </a:spcAft>
              <a:buClr>
                <a:schemeClr val="accent2"/>
              </a:buClr>
              <a:buFont typeface="Wingdings" pitchFamily="2" charset="2"/>
              <a:buChar char="q"/>
              <a:defRPr/>
            </a:pPr>
            <a:r>
              <a:rPr lang="en-US" sz="2400" dirty="0"/>
              <a:t>The signature and every other part of such books of account and other documents which purports to be in the handwriting of any particular person or which may reasonably be assumed to have been signed by, or to be in the handwriting of, any particular person, are in that person’s handwriting, and in the case of a document stamped, executed or attested, that it was duly stamped and executed or attested by the person by whom it purports to have been so executed or attested.</a:t>
            </a:r>
          </a:p>
          <a:p>
            <a:pPr marL="398463" indent="-398463" algn="just" fontAlgn="auto">
              <a:lnSpc>
                <a:spcPct val="110000"/>
              </a:lnSpc>
              <a:spcBef>
                <a:spcPts val="600"/>
              </a:spcBef>
              <a:spcAft>
                <a:spcPts val="0"/>
              </a:spcAft>
              <a:buClr>
                <a:schemeClr val="accent2"/>
              </a:buClr>
              <a:buFont typeface="Wingdings" pitchFamily="2" charset="2"/>
              <a:buChar char="q"/>
              <a:defRPr/>
            </a:pPr>
            <a:endParaRPr lang="en-US" sz="2400" b="1" i="1" u="sng" dirty="0">
              <a:solidFill>
                <a:srgbClr val="FFFF00"/>
              </a:solidFill>
            </a:endParaRPr>
          </a:p>
          <a:p>
            <a:pPr marL="398463" indent="-398463" algn="just" fontAlgn="auto">
              <a:lnSpc>
                <a:spcPct val="110000"/>
              </a:lnSpc>
              <a:spcBef>
                <a:spcPts val="600"/>
              </a:spcBef>
              <a:spcAft>
                <a:spcPts val="0"/>
              </a:spcAft>
              <a:buClr>
                <a:schemeClr val="accent2"/>
              </a:buClr>
              <a:buFont typeface="Wingdings" pitchFamily="2" charset="2"/>
              <a:buChar char="q"/>
              <a:defRPr/>
            </a:pPr>
            <a:r>
              <a:rPr lang="en-US" sz="2400" b="1" i="1" u="sng" dirty="0" err="1">
                <a:solidFill>
                  <a:schemeClr val="accent2"/>
                </a:solidFill>
              </a:rPr>
              <a:t>Surendra</a:t>
            </a:r>
            <a:r>
              <a:rPr lang="en-US" sz="2400" b="1" i="1" u="sng" dirty="0">
                <a:solidFill>
                  <a:schemeClr val="accent2"/>
                </a:solidFill>
              </a:rPr>
              <a:t> M. </a:t>
            </a:r>
            <a:r>
              <a:rPr lang="en-US" sz="2400" b="1" i="1" u="sng" dirty="0" err="1">
                <a:solidFill>
                  <a:schemeClr val="accent2"/>
                </a:solidFill>
              </a:rPr>
              <a:t>Khandhar</a:t>
            </a:r>
            <a:r>
              <a:rPr lang="en-US" sz="2400" b="1" i="1" u="sng" dirty="0">
                <a:solidFill>
                  <a:schemeClr val="accent2"/>
                </a:solidFill>
              </a:rPr>
              <a:t> </a:t>
            </a:r>
            <a:r>
              <a:rPr lang="en-US" sz="2400" b="1" i="1" u="sng" dirty="0" err="1">
                <a:solidFill>
                  <a:schemeClr val="accent2"/>
                </a:solidFill>
              </a:rPr>
              <a:t>vs</a:t>
            </a:r>
            <a:r>
              <a:rPr lang="en-US" sz="2400" b="1" i="1" u="sng" dirty="0">
                <a:solidFill>
                  <a:schemeClr val="accent2"/>
                </a:solidFill>
              </a:rPr>
              <a:t> ACIT &amp; Ors. (2009) 224 CTR (</a:t>
            </a:r>
            <a:r>
              <a:rPr lang="en-US" sz="2400" b="1" i="1" u="sng" dirty="0" err="1">
                <a:solidFill>
                  <a:schemeClr val="accent2"/>
                </a:solidFill>
              </a:rPr>
              <a:t>Bom</a:t>
            </a:r>
            <a:r>
              <a:rPr lang="en-US" sz="2400" b="1" i="1" u="sng" dirty="0">
                <a:solidFill>
                  <a:schemeClr val="accent2"/>
                </a:solidFill>
              </a:rPr>
              <a:t>.) 409 </a:t>
            </a:r>
            <a:r>
              <a:rPr lang="en-US" sz="2400" dirty="0"/>
              <a:t>Assessee having failed to rebut the presumption u/s 292C , addition u/s 69 on the basis of documents seized from the possession of the assessee was rightly made by AO &amp; sustained by the tribunal.</a:t>
            </a:r>
            <a:endParaRPr lang="en-US" sz="2400" dirty="0">
              <a:solidFill>
                <a:srgbClr val="003300"/>
              </a:solidFill>
            </a:endParaRPr>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4D5B6994-CCFF-426C-86AF-5AABBC97D267}"/>
              </a:ext>
            </a:extLst>
          </p:cNvPr>
          <p:cNvSpPr>
            <a:spLocks noGrp="1"/>
          </p:cNvSpPr>
          <p:nvPr>
            <p:ph type="sldNum" sz="quarter" idx="12"/>
          </p:nvPr>
        </p:nvSpPr>
        <p:spPr/>
        <p:txBody>
          <a:bodyPr/>
          <a:lstStyle/>
          <a:p>
            <a:pPr>
              <a:defRPr/>
            </a:pPr>
            <a:fld id="{ACC2B083-4B80-4709-BCA6-AED58DFFDEC8}" type="slidenum">
              <a:rPr lang="en-US" smtClean="0"/>
              <a:pPr>
                <a:defRPr/>
              </a:pPr>
              <a:t>129</a:t>
            </a:fld>
            <a:endParaRPr lang="en-US"/>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914400"/>
            <a:ext cx="9067800" cy="5940088"/>
          </a:xfrm>
          <a:prstGeom prst="rect">
            <a:avLst/>
          </a:prstGeom>
        </p:spPr>
        <p:txBody>
          <a:bodyPr wrap="square">
            <a:spAutoFit/>
          </a:bodyPr>
          <a:lstStyle/>
          <a:p>
            <a:pPr algn="just"/>
            <a:r>
              <a:rPr lang="en-US" sz="1900" b="1" u="sng" dirty="0">
                <a:solidFill>
                  <a:schemeClr val="accent2"/>
                </a:solidFill>
                <a:latin typeface="+mn-lt"/>
              </a:rPr>
              <a:t>Fourth Proviso inserted </a:t>
            </a:r>
            <a:r>
              <a:rPr lang="en-US" sz="1900" b="1" u="sng" dirty="0" err="1">
                <a:solidFill>
                  <a:schemeClr val="accent2"/>
                </a:solidFill>
                <a:latin typeface="+mn-lt"/>
              </a:rPr>
              <a:t>w.e.f</a:t>
            </a:r>
            <a:r>
              <a:rPr lang="en-US" sz="1900" b="1" u="sng" dirty="0">
                <a:solidFill>
                  <a:schemeClr val="accent2"/>
                </a:solidFill>
                <a:latin typeface="+mn-lt"/>
              </a:rPr>
              <a:t> 01-04-2017</a:t>
            </a:r>
          </a:p>
          <a:p>
            <a:pPr algn="just"/>
            <a:endParaRPr lang="en-US" sz="1100" b="1" u="sng" dirty="0">
              <a:solidFill>
                <a:schemeClr val="accent2"/>
              </a:solidFill>
              <a:latin typeface="+mn-lt"/>
            </a:endParaRPr>
          </a:p>
          <a:p>
            <a:pPr algn="just"/>
            <a:r>
              <a:rPr lang="en-US" b="1" i="1" dirty="0">
                <a:solidFill>
                  <a:schemeClr val="accent2"/>
                </a:solidFill>
                <a:latin typeface="+mn-lt"/>
              </a:rPr>
              <a:t>“Provided also that </a:t>
            </a:r>
            <a:r>
              <a:rPr lang="en-US" i="1" dirty="0">
                <a:solidFill>
                  <a:schemeClr val="accent2"/>
                </a:solidFill>
                <a:latin typeface="+mn-lt"/>
              </a:rPr>
              <a:t>no notice for assessment or reassessment shall be issued by the Assessing Officer for the relevant assessment year or years unless––</a:t>
            </a:r>
          </a:p>
          <a:p>
            <a:pPr marL="342900" indent="-342900" algn="just">
              <a:buAutoNum type="alphaLcParenBoth"/>
            </a:pPr>
            <a:r>
              <a:rPr lang="en-US" i="1" dirty="0">
                <a:solidFill>
                  <a:schemeClr val="accent2"/>
                </a:solidFill>
                <a:latin typeface="+mn-lt"/>
              </a:rPr>
              <a:t>the Assessing Officer has in his possession books of account or other documents or evidence which reveal that the income, </a:t>
            </a:r>
            <a:r>
              <a:rPr lang="en-US" b="1" i="1" u="sng" dirty="0">
                <a:solidFill>
                  <a:schemeClr val="accent2"/>
                </a:solidFill>
                <a:latin typeface="+mn-lt"/>
              </a:rPr>
              <a:t>represented in the form of asset</a:t>
            </a:r>
            <a:r>
              <a:rPr lang="en-US" i="1" dirty="0">
                <a:solidFill>
                  <a:schemeClr val="accent2"/>
                </a:solidFill>
                <a:latin typeface="+mn-lt"/>
              </a:rPr>
              <a:t>, which has escaped assessment amounts to or is likely to amount to fifty lakh rupees or more in the relevant assessment year or in aggregate in the relevant assessment years;</a:t>
            </a:r>
          </a:p>
          <a:p>
            <a:pPr marL="342900" indent="-342900" algn="just">
              <a:buAutoNum type="alphaLcParenBoth"/>
            </a:pPr>
            <a:r>
              <a:rPr lang="en-US" i="1" dirty="0">
                <a:solidFill>
                  <a:schemeClr val="accent2"/>
                </a:solidFill>
                <a:latin typeface="+mn-lt"/>
              </a:rPr>
              <a:t>the income referred to in clause (a) or part thereof has escaped assessment for such </a:t>
            </a:r>
            <a:r>
              <a:rPr lang="en-GB" i="1" dirty="0">
                <a:solidFill>
                  <a:schemeClr val="accent2"/>
                </a:solidFill>
                <a:latin typeface="+mn-lt"/>
              </a:rPr>
              <a:t>year or years; and</a:t>
            </a:r>
          </a:p>
          <a:p>
            <a:pPr marL="342900" indent="-342900" algn="just">
              <a:buAutoNum type="alphaLcParenBoth"/>
            </a:pPr>
            <a:r>
              <a:rPr lang="en-US" i="1" dirty="0">
                <a:solidFill>
                  <a:schemeClr val="accent2"/>
                </a:solidFill>
                <a:latin typeface="+mn-lt"/>
              </a:rPr>
              <a:t>the search under section 132 is initiated or requisition under section 132A is made on or after the 1st day of April, 2017.</a:t>
            </a:r>
          </a:p>
          <a:p>
            <a:pPr marL="342900" indent="-342900" algn="just">
              <a:buAutoNum type="alphaLcParenBoth"/>
            </a:pPr>
            <a:endParaRPr lang="en-US" sz="1100" i="1" dirty="0">
              <a:solidFill>
                <a:schemeClr val="accent2"/>
              </a:solidFill>
              <a:latin typeface="+mn-lt"/>
            </a:endParaRPr>
          </a:p>
          <a:p>
            <a:pPr algn="just"/>
            <a:r>
              <a:rPr lang="en-US" b="1" i="1" dirty="0">
                <a:solidFill>
                  <a:schemeClr val="accent2"/>
                </a:solidFill>
                <a:latin typeface="+mn-lt"/>
              </a:rPr>
              <a:t>Explanation 1</a:t>
            </a:r>
            <a:r>
              <a:rPr lang="en-US" i="1" dirty="0">
                <a:solidFill>
                  <a:schemeClr val="accent2"/>
                </a:solidFill>
                <a:latin typeface="+mn-lt"/>
              </a:rPr>
              <a:t>.––For the purposes of this sub-section, the expression “relevant assessment year” shall mean an assessment year preceding the assessment year relevant to the previous year in which search is conducted or requisition is made which falls beyond six assessment years but not later than ten assessment years from the end of the assessment year relevant to the previous year in which search is conducted or requisition is made.</a:t>
            </a:r>
          </a:p>
          <a:p>
            <a:pPr algn="just"/>
            <a:endParaRPr lang="en-US" sz="1100" i="1" dirty="0">
              <a:solidFill>
                <a:schemeClr val="accent2"/>
              </a:solidFill>
              <a:latin typeface="+mn-lt"/>
            </a:endParaRPr>
          </a:p>
          <a:p>
            <a:pPr algn="just"/>
            <a:r>
              <a:rPr lang="en-US" b="1" i="1" dirty="0">
                <a:solidFill>
                  <a:schemeClr val="accent2"/>
                </a:solidFill>
                <a:latin typeface="+mn-lt"/>
              </a:rPr>
              <a:t>Explanation 2</a:t>
            </a:r>
            <a:r>
              <a:rPr lang="en-US" i="1" dirty="0">
                <a:solidFill>
                  <a:schemeClr val="accent2"/>
                </a:solidFill>
                <a:latin typeface="+mn-lt"/>
              </a:rPr>
              <a:t>.––For the purposes of the fourth proviso, “asset” shall include immovable property being land or building or both, shares and securities, loans and advances, deposits in </a:t>
            </a:r>
            <a:r>
              <a:rPr lang="en-GB" i="1" dirty="0">
                <a:solidFill>
                  <a:schemeClr val="accent2"/>
                </a:solidFill>
                <a:latin typeface="+mn-lt"/>
              </a:rPr>
              <a:t>bank account.’.”</a:t>
            </a: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153A….</a:t>
            </a:r>
            <a:endParaRPr lang="en-US" sz="3600" b="1" i="1" u="sng" baseline="0" dirty="0">
              <a:solidFill>
                <a:schemeClr val="bg1"/>
              </a:solidFill>
              <a:latin typeface="+mj-lt"/>
              <a:ea typeface="+mj-ea"/>
              <a:cs typeface="+mj-cs"/>
            </a:endParaRPr>
          </a:p>
        </p:txBody>
      </p:sp>
      <p:sp>
        <p:nvSpPr>
          <p:cNvPr id="6" name="TextBox 5"/>
          <p:cNvSpPr txBox="1"/>
          <p:nvPr/>
        </p:nvSpPr>
        <p:spPr>
          <a:xfrm>
            <a:off x="7543800" y="0"/>
            <a:ext cx="1564105"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EEDF13F0-35AB-4174-B322-BC5AF5941F08}"/>
              </a:ext>
            </a:extLst>
          </p:cNvPr>
          <p:cNvSpPr>
            <a:spLocks noGrp="1"/>
          </p:cNvSpPr>
          <p:nvPr>
            <p:ph type="sldNum" sz="quarter" idx="12"/>
          </p:nvPr>
        </p:nvSpPr>
        <p:spPr/>
        <p:txBody>
          <a:bodyPr/>
          <a:lstStyle/>
          <a:p>
            <a:pPr>
              <a:defRPr/>
            </a:pPr>
            <a:fld id="{530A152B-CFDE-45FC-ACB8-FE7DAED0C3AA}" type="slidenum">
              <a:rPr lang="en-US" smtClean="0"/>
              <a:pPr>
                <a:defRPr/>
              </a:pPr>
              <a:t>13</a:t>
            </a:fld>
            <a:endParaRPr lang="en-US"/>
          </a:p>
        </p:txBody>
      </p:sp>
    </p:spTree>
    <p:extLst>
      <p:ext uri="{BB962C8B-B14F-4D97-AF65-F5344CB8AC3E}">
        <p14:creationId xmlns:p14="http://schemas.microsoft.com/office/powerpoint/2010/main" val="3167591648"/>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304800" y="533400"/>
            <a:ext cx="8229600" cy="1066800"/>
          </a:xfrm>
        </p:spPr>
        <p:txBody>
          <a:bodyPr>
            <a:normAutofit/>
          </a:bodyPr>
          <a:lstStyle/>
          <a:p>
            <a:pPr algn="ctr"/>
            <a:r>
              <a:rPr lang="en-US" sz="3600" b="1" i="1" u="sng" dirty="0"/>
              <a:t>Presumption as to ownership. S. 292 C</a:t>
            </a:r>
          </a:p>
        </p:txBody>
      </p:sp>
      <p:sp>
        <p:nvSpPr>
          <p:cNvPr id="225283" name="Rectangle 3"/>
          <p:cNvSpPr>
            <a:spLocks noGrp="1" noChangeArrowheads="1"/>
          </p:cNvSpPr>
          <p:nvPr>
            <p:ph idx="1"/>
          </p:nvPr>
        </p:nvSpPr>
        <p:spPr>
          <a:xfrm>
            <a:off x="228600" y="1981200"/>
            <a:ext cx="8534400" cy="4440936"/>
          </a:xfrm>
        </p:spPr>
        <p:txBody>
          <a:bodyPr>
            <a:normAutofit/>
          </a:bodyPr>
          <a:lstStyle/>
          <a:p>
            <a:pPr marL="398463" indent="-398463" algn="just">
              <a:lnSpc>
                <a:spcPct val="110000"/>
              </a:lnSpc>
              <a:spcBef>
                <a:spcPts val="600"/>
              </a:spcBef>
              <a:buClr>
                <a:schemeClr val="accent2"/>
              </a:buClr>
              <a:buFont typeface="Wingdings" pitchFamily="2" charset="2"/>
              <a:buChar char="q"/>
              <a:defRPr/>
            </a:pPr>
            <a:r>
              <a:rPr lang="en-US" sz="2400" b="1" i="1" u="sng" dirty="0" err="1">
                <a:solidFill>
                  <a:schemeClr val="accent2"/>
                </a:solidFill>
              </a:rPr>
              <a:t>Hemant</a:t>
            </a:r>
            <a:r>
              <a:rPr lang="en-US" sz="2400" b="1" i="1" u="sng" dirty="0">
                <a:solidFill>
                  <a:schemeClr val="accent2"/>
                </a:solidFill>
              </a:rPr>
              <a:t> Kumar </a:t>
            </a:r>
            <a:r>
              <a:rPr lang="en-US" sz="2400" b="1" i="1" u="sng" dirty="0" err="1">
                <a:solidFill>
                  <a:schemeClr val="accent2"/>
                </a:solidFill>
              </a:rPr>
              <a:t>Ghosh</a:t>
            </a:r>
            <a:r>
              <a:rPr lang="en-US" sz="2400" b="1" i="1" u="sng" dirty="0">
                <a:solidFill>
                  <a:schemeClr val="accent2"/>
                </a:solidFill>
              </a:rPr>
              <a:t> v. Asst. [2015] 59 taxmann.com 271 (Patna)</a:t>
            </a:r>
          </a:p>
          <a:p>
            <a:pPr algn="just">
              <a:buNone/>
            </a:pPr>
            <a:r>
              <a:rPr lang="en-US" sz="2400" dirty="0"/>
              <a:t>	Where during search and seizure, investments were found in name of assessee, presumption could only be that they formed part of unaccounted income of assessee and mere fact of producing affidavit of close relatives would not be sufficient explanation</a:t>
            </a:r>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78B154BA-2F11-48A1-8EDE-E06D882A2AFA}"/>
              </a:ext>
            </a:extLst>
          </p:cNvPr>
          <p:cNvSpPr>
            <a:spLocks noGrp="1"/>
          </p:cNvSpPr>
          <p:nvPr>
            <p:ph type="sldNum" sz="quarter" idx="12"/>
          </p:nvPr>
        </p:nvSpPr>
        <p:spPr/>
        <p:txBody>
          <a:bodyPr/>
          <a:lstStyle/>
          <a:p>
            <a:pPr>
              <a:defRPr/>
            </a:pPr>
            <a:fld id="{ACC2B083-4B80-4709-BCA6-AED58DFFDEC8}" type="slidenum">
              <a:rPr lang="en-US" smtClean="0"/>
              <a:pPr>
                <a:defRPr/>
              </a:pPr>
              <a:t>130</a:t>
            </a:fld>
            <a:endParaRPr lang="en-US"/>
          </a:p>
        </p:txBody>
      </p:sp>
    </p:spTree>
  </p:cSld>
  <p:clrMapOvr>
    <a:masterClrMapping/>
  </p:clrMapOvr>
  <p:transition/>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04800" y="1676400"/>
            <a:ext cx="8534400" cy="3962400"/>
          </a:xfrm>
          <a:prstGeom prst="rect">
            <a:avLst/>
          </a:prstGeom>
          <a:solidFill>
            <a:schemeClr val="tx2"/>
          </a:solidFill>
          <a:ln w="98425" cmpd="thinThick">
            <a:solidFill>
              <a:schemeClr val="accent2"/>
            </a:solidFill>
          </a:ln>
        </p:spPr>
        <p:txBody>
          <a:bodyPr vert="horz" anchor="ctr">
            <a:normAutofit/>
          </a:bodyPr>
          <a:lstStyle/>
          <a:p>
            <a:pPr algn="ctr"/>
            <a:r>
              <a:rPr lang="en-US" sz="6100" b="1" i="1" u="sng" dirty="0">
                <a:solidFill>
                  <a:schemeClr val="bg1"/>
                </a:solidFill>
                <a:latin typeface="+mj-lt"/>
                <a:ea typeface="+mj-ea"/>
                <a:cs typeface="+mj-cs"/>
              </a:rPr>
              <a:t>Penalty Provisions where search has been initiated</a:t>
            </a:r>
          </a:p>
        </p:txBody>
      </p:sp>
      <p:sp>
        <p:nvSpPr>
          <p:cNvPr id="3" name="Slide Number Placeholder 2">
            <a:extLst>
              <a:ext uri="{FF2B5EF4-FFF2-40B4-BE49-F238E27FC236}">
                <a16:creationId xmlns:a16="http://schemas.microsoft.com/office/drawing/2014/main" id="{BE6C8FD3-9801-4FC5-851B-4DDBACF49566}"/>
              </a:ext>
            </a:extLst>
          </p:cNvPr>
          <p:cNvSpPr>
            <a:spLocks noGrp="1"/>
          </p:cNvSpPr>
          <p:nvPr>
            <p:ph type="sldNum" sz="quarter" idx="12"/>
          </p:nvPr>
        </p:nvSpPr>
        <p:spPr/>
        <p:txBody>
          <a:bodyPr/>
          <a:lstStyle/>
          <a:p>
            <a:pPr>
              <a:defRPr/>
            </a:pPr>
            <a:fld id="{530A152B-CFDE-45FC-ACB8-FE7DAED0C3AA}" type="slidenum">
              <a:rPr lang="en-US" smtClean="0"/>
              <a:pPr>
                <a:defRPr/>
              </a:pPr>
              <a:t>131</a:t>
            </a:fld>
            <a:endParaRPr lang="en-US"/>
          </a:p>
        </p:txBody>
      </p:sp>
    </p:spTree>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09600"/>
            <a:ext cx="8839200" cy="1066800"/>
          </a:xfrm>
        </p:spPr>
        <p:txBody>
          <a:bodyPr>
            <a:normAutofit fontScale="90000"/>
          </a:bodyPr>
          <a:lstStyle/>
          <a:p>
            <a:pPr algn="ctr"/>
            <a:r>
              <a:rPr lang="en-US" b="1" i="1" u="sng" dirty="0"/>
              <a:t>Section 271AAB(1A) – </a:t>
            </a:r>
            <a:br>
              <a:rPr lang="en-US" b="1" i="1" u="sng" dirty="0"/>
            </a:br>
            <a:r>
              <a:rPr lang="en-US" b="1" i="1" u="sng" dirty="0"/>
              <a:t>Search conducted on or after 15</a:t>
            </a:r>
            <a:r>
              <a:rPr lang="en-US" b="1" i="1" u="sng" baseline="30000" dirty="0"/>
              <a:t>th</a:t>
            </a:r>
            <a:r>
              <a:rPr lang="en-US" b="1" i="1" u="sng" dirty="0"/>
              <a:t> December, 2016</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371848036"/>
              </p:ext>
            </p:extLst>
          </p:nvPr>
        </p:nvGraphicFramePr>
        <p:xfrm>
          <a:off x="304800" y="1878302"/>
          <a:ext cx="8610600" cy="4327844"/>
        </p:xfrm>
        <a:graphic>
          <a:graphicData uri="http://schemas.openxmlformats.org/drawingml/2006/table">
            <a:tbl>
              <a:tblPr firstRow="1" bandRow="1">
                <a:tableStyleId>{72833802-FEF1-4C79-8D5D-14CF1EAF98D9}</a:tableStyleId>
              </a:tblPr>
              <a:tblGrid>
                <a:gridCol w="631971">
                  <a:extLst>
                    <a:ext uri="{9D8B030D-6E8A-4147-A177-3AD203B41FA5}">
                      <a16:colId xmlns:a16="http://schemas.microsoft.com/office/drawing/2014/main" val="20000"/>
                    </a:ext>
                  </a:extLst>
                </a:gridCol>
                <a:gridCol w="4897772">
                  <a:extLst>
                    <a:ext uri="{9D8B030D-6E8A-4147-A177-3AD203B41FA5}">
                      <a16:colId xmlns:a16="http://schemas.microsoft.com/office/drawing/2014/main" val="20001"/>
                    </a:ext>
                  </a:extLst>
                </a:gridCol>
                <a:gridCol w="3080857">
                  <a:extLst>
                    <a:ext uri="{9D8B030D-6E8A-4147-A177-3AD203B41FA5}">
                      <a16:colId xmlns:a16="http://schemas.microsoft.com/office/drawing/2014/main" val="20002"/>
                    </a:ext>
                  </a:extLst>
                </a:gridCol>
              </a:tblGrid>
              <a:tr h="580243">
                <a:tc>
                  <a:txBody>
                    <a:bodyPr/>
                    <a:lstStyle/>
                    <a:p>
                      <a:pPr marL="0" marR="0" algn="ctr">
                        <a:lnSpc>
                          <a:spcPct val="115000"/>
                        </a:lnSpc>
                        <a:spcBef>
                          <a:spcPts val="0"/>
                        </a:spcBef>
                        <a:spcAft>
                          <a:spcPts val="0"/>
                        </a:spcAft>
                      </a:pPr>
                      <a:r>
                        <a:rPr lang="en-US" sz="2000" dirty="0"/>
                        <a:t>S. No.</a:t>
                      </a:r>
                      <a:endParaRPr lang="en-US" sz="20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000" dirty="0"/>
                        <a:t>Particular</a:t>
                      </a:r>
                      <a:endParaRPr lang="en-US" sz="20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000" dirty="0"/>
                        <a:t>Quantum of penalty</a:t>
                      </a:r>
                      <a:endParaRPr lang="en-US" sz="2000" dirty="0">
                        <a:latin typeface="Calibri"/>
                        <a:ea typeface="Times New Roman"/>
                        <a:cs typeface="Times New Roman"/>
                      </a:endParaRPr>
                    </a:p>
                  </a:txBody>
                  <a:tcPr marL="68580" marR="68580" marT="0" marB="0"/>
                </a:tc>
                <a:extLst>
                  <a:ext uri="{0D108BD9-81ED-4DB2-BD59-A6C34878D82A}">
                    <a16:rowId xmlns:a16="http://schemas.microsoft.com/office/drawing/2014/main" val="10000"/>
                  </a:ext>
                </a:extLst>
              </a:tr>
              <a:tr h="822644">
                <a:tc rowSpan="3">
                  <a:txBody>
                    <a:bodyPr/>
                    <a:lstStyle/>
                    <a:p>
                      <a:pPr marL="0" marR="0" algn="ctr">
                        <a:lnSpc>
                          <a:spcPct val="115000"/>
                        </a:lnSpc>
                        <a:spcBef>
                          <a:spcPts val="0"/>
                        </a:spcBef>
                        <a:spcAft>
                          <a:spcPts val="0"/>
                        </a:spcAft>
                      </a:pPr>
                      <a:r>
                        <a:rPr lang="en-US" sz="2000" dirty="0"/>
                        <a:t>1.</a:t>
                      </a:r>
                      <a:endParaRPr lang="en-US" sz="2000" dirty="0">
                        <a:latin typeface="Calibri"/>
                        <a:ea typeface="Times New Roman"/>
                        <a:cs typeface="Times New Roman"/>
                      </a:endParaRPr>
                    </a:p>
                  </a:txBody>
                  <a:tcPr marL="68580" marR="68580" marT="0" marB="0" anchor="ctr"/>
                </a:tc>
                <a:tc>
                  <a:txBody>
                    <a:bodyPr/>
                    <a:lstStyle/>
                    <a:p>
                      <a:pPr marL="0" marR="0" algn="just">
                        <a:lnSpc>
                          <a:spcPct val="115000"/>
                        </a:lnSpc>
                        <a:spcBef>
                          <a:spcPts val="0"/>
                        </a:spcBef>
                        <a:spcAft>
                          <a:spcPts val="0"/>
                        </a:spcAft>
                      </a:pPr>
                      <a:r>
                        <a:rPr lang="en-US" sz="2000" dirty="0"/>
                        <a:t>If undisclosed income </a:t>
                      </a:r>
                      <a:r>
                        <a:rPr lang="en-US" sz="2000" b="0" u="none" dirty="0"/>
                        <a:t>is admitted in statement u/s 132(4) and manner </a:t>
                      </a:r>
                      <a:r>
                        <a:rPr lang="en-US" sz="2000" b="0" u="none" dirty="0" err="1"/>
                        <a:t>speciifed</a:t>
                      </a:r>
                      <a:endParaRPr lang="en-US" sz="2000" b="0" u="none" dirty="0">
                        <a:latin typeface="Calibri"/>
                        <a:ea typeface="Times New Roman"/>
                        <a:cs typeface="Times New Roman"/>
                      </a:endParaRPr>
                    </a:p>
                  </a:txBody>
                  <a:tcPr marL="68580" marR="68580" marT="0" marB="0"/>
                </a:tc>
                <a:tc rowSpan="3">
                  <a:txBody>
                    <a:bodyPr/>
                    <a:lstStyle/>
                    <a:p>
                      <a:pPr marL="0" marR="0" algn="ctr">
                        <a:lnSpc>
                          <a:spcPct val="115000"/>
                        </a:lnSpc>
                        <a:spcBef>
                          <a:spcPts val="0"/>
                        </a:spcBef>
                        <a:spcAft>
                          <a:spcPts val="0"/>
                        </a:spcAft>
                        <a:tabLst>
                          <a:tab pos="4286250" algn="l"/>
                        </a:tabLst>
                      </a:pPr>
                      <a:r>
                        <a:rPr lang="en-US" sz="2000" dirty="0"/>
                        <a:t>Penalty would be </a:t>
                      </a:r>
                      <a:r>
                        <a:rPr lang="en-US" sz="2000" b="1" dirty="0"/>
                        <a:t>30%</a:t>
                      </a:r>
                      <a:r>
                        <a:rPr lang="en-US" sz="2000" dirty="0"/>
                        <a:t> of Undisclosed Income.</a:t>
                      </a:r>
                      <a:endParaRPr lang="en-US" sz="2000" dirty="0">
                        <a:latin typeface="Calibri"/>
                        <a:ea typeface="Times New Roman"/>
                        <a:cs typeface="Times New Roman"/>
                      </a:endParaRPr>
                    </a:p>
                  </a:txBody>
                  <a:tcPr marL="68580" marR="68580" marT="0" marB="0" anchor="ctr"/>
                </a:tc>
                <a:extLst>
                  <a:ext uri="{0D108BD9-81ED-4DB2-BD59-A6C34878D82A}">
                    <a16:rowId xmlns:a16="http://schemas.microsoft.com/office/drawing/2014/main" val="10001"/>
                  </a:ext>
                </a:extLst>
              </a:tr>
              <a:tr h="560414">
                <a:tc vMerge="1">
                  <a:txBody>
                    <a:bodyPr/>
                    <a:lstStyle/>
                    <a:p>
                      <a:pPr marL="0" marR="0" algn="ctr">
                        <a:lnSpc>
                          <a:spcPct val="115000"/>
                        </a:lnSpc>
                        <a:spcBef>
                          <a:spcPts val="0"/>
                        </a:spcBef>
                        <a:spcAft>
                          <a:spcPts val="0"/>
                        </a:spcAft>
                      </a:pPr>
                      <a:endParaRPr lang="en-US" sz="20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US" sz="2000" dirty="0"/>
                        <a:t>Substantiates the manner in which income was derived</a:t>
                      </a:r>
                      <a:endParaRPr lang="en-US" sz="2000" dirty="0">
                        <a:latin typeface="Calibri"/>
                        <a:ea typeface="Times New Roman"/>
                        <a:cs typeface="Times New Roman"/>
                      </a:endParaRPr>
                    </a:p>
                  </a:txBody>
                  <a:tcPr marL="68580" marR="68580" marT="0" marB="0"/>
                </a:tc>
                <a:tc vMerge="1">
                  <a:txBody>
                    <a:bodyPr/>
                    <a:lstStyle/>
                    <a:p>
                      <a:pPr marL="0" marR="0" algn="just">
                        <a:lnSpc>
                          <a:spcPct val="150000"/>
                        </a:lnSpc>
                        <a:spcBef>
                          <a:spcPts val="0"/>
                        </a:spcBef>
                        <a:spcAft>
                          <a:spcPts val="0"/>
                        </a:spcAft>
                      </a:pPr>
                      <a:endParaRPr lang="en-US" sz="2000" dirty="0">
                        <a:latin typeface="Calibri"/>
                        <a:ea typeface="Times New Roman"/>
                        <a:cs typeface="Times New Roman"/>
                      </a:endParaRPr>
                    </a:p>
                  </a:txBody>
                  <a:tcPr marL="68580" marR="68580" marT="0" marB="0"/>
                </a:tc>
                <a:extLst>
                  <a:ext uri="{0D108BD9-81ED-4DB2-BD59-A6C34878D82A}">
                    <a16:rowId xmlns:a16="http://schemas.microsoft.com/office/drawing/2014/main" val="10002"/>
                  </a:ext>
                </a:extLst>
              </a:tr>
              <a:tr h="1087690">
                <a:tc vMerge="1">
                  <a:txBody>
                    <a:bodyPr/>
                    <a:lstStyle/>
                    <a:p>
                      <a:pPr marL="0" marR="0" algn="ctr">
                        <a:lnSpc>
                          <a:spcPct val="115000"/>
                        </a:lnSpc>
                        <a:spcBef>
                          <a:spcPts val="0"/>
                        </a:spcBef>
                        <a:spcAft>
                          <a:spcPts val="0"/>
                        </a:spcAft>
                      </a:pPr>
                      <a:endParaRPr lang="en-US" sz="20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US" sz="2000" dirty="0">
                          <a:latin typeface="Calibri"/>
                          <a:ea typeface="Times New Roman"/>
                          <a:cs typeface="Times New Roman"/>
                        </a:rPr>
                        <a:t>Declare such income in the return on income and pays tax and interest thereon, on or before the specified date (i.e. due date for filing return u/s 139(1)/ 153A</a:t>
                      </a:r>
                    </a:p>
                  </a:txBody>
                  <a:tcPr marL="68580" marR="68580" marT="0" marB="0"/>
                </a:tc>
                <a:tc vMerge="1">
                  <a:txBody>
                    <a:bodyPr/>
                    <a:lstStyle/>
                    <a:p>
                      <a:pPr marL="0" marR="0" algn="just">
                        <a:lnSpc>
                          <a:spcPct val="150000"/>
                        </a:lnSpc>
                        <a:spcBef>
                          <a:spcPts val="0"/>
                        </a:spcBef>
                        <a:spcAft>
                          <a:spcPts val="0"/>
                        </a:spcAft>
                      </a:pPr>
                      <a:endParaRPr lang="en-US" sz="2000" dirty="0">
                        <a:latin typeface="Calibri"/>
                        <a:ea typeface="Times New Roman"/>
                        <a:cs typeface="Times New Roman"/>
                      </a:endParaRPr>
                    </a:p>
                  </a:txBody>
                  <a:tcPr marL="68580" marR="68580" marT="0" marB="0"/>
                </a:tc>
                <a:extLst>
                  <a:ext uri="{0D108BD9-81ED-4DB2-BD59-A6C34878D82A}">
                    <a16:rowId xmlns:a16="http://schemas.microsoft.com/office/drawing/2014/main" val="3411610834"/>
                  </a:ext>
                </a:extLst>
              </a:tr>
              <a:tr h="514694">
                <a:tc>
                  <a:txBody>
                    <a:bodyPr/>
                    <a:lstStyle/>
                    <a:p>
                      <a:pPr marL="0" marR="0" algn="ctr">
                        <a:lnSpc>
                          <a:spcPct val="115000"/>
                        </a:lnSpc>
                        <a:spcBef>
                          <a:spcPts val="0"/>
                        </a:spcBef>
                        <a:spcAft>
                          <a:spcPts val="0"/>
                        </a:spcAft>
                      </a:pPr>
                      <a:r>
                        <a:rPr lang="en-US" sz="2000" dirty="0"/>
                        <a:t>2.</a:t>
                      </a:r>
                      <a:endParaRPr lang="en-US" sz="2000" dirty="0">
                        <a:latin typeface="Calibri"/>
                        <a:ea typeface="Times New Roman"/>
                        <a:cs typeface="Times New Roman"/>
                      </a:endParaRPr>
                    </a:p>
                  </a:txBody>
                  <a:tcPr marL="68580" marR="68580" marT="0" marB="0"/>
                </a:tc>
                <a:tc>
                  <a:txBody>
                    <a:bodyPr/>
                    <a:lstStyle/>
                    <a:p>
                      <a:pPr marL="0" marR="0" algn="just">
                        <a:lnSpc>
                          <a:spcPct val="115000"/>
                        </a:lnSpc>
                        <a:spcBef>
                          <a:spcPts val="0"/>
                        </a:spcBef>
                        <a:spcAft>
                          <a:spcPts val="0"/>
                        </a:spcAft>
                      </a:pPr>
                      <a:r>
                        <a:rPr lang="en-US" sz="2000" b="0" u="none" dirty="0"/>
                        <a:t>Other cases</a:t>
                      </a:r>
                      <a:endParaRPr lang="en-US" sz="2000" b="0" u="none"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000" dirty="0"/>
                        <a:t>Penalty would be </a:t>
                      </a:r>
                      <a:r>
                        <a:rPr lang="en-US" sz="2000" b="1" dirty="0"/>
                        <a:t>60% </a:t>
                      </a:r>
                      <a:r>
                        <a:rPr lang="en-US" sz="2000" dirty="0"/>
                        <a:t>of undisclosed income.</a:t>
                      </a:r>
                      <a:endParaRPr lang="en-US" sz="2000" dirty="0">
                        <a:latin typeface="Calibri"/>
                        <a:ea typeface="Times New Roman"/>
                        <a:cs typeface="Times New Roman"/>
                      </a:endParaRPr>
                    </a:p>
                  </a:txBody>
                  <a:tcPr marL="68580" marR="68580" marT="0" marB="0"/>
                </a:tc>
                <a:extLst>
                  <a:ext uri="{0D108BD9-81ED-4DB2-BD59-A6C34878D82A}">
                    <a16:rowId xmlns:a16="http://schemas.microsoft.com/office/drawing/2014/main" val="10003"/>
                  </a:ext>
                </a:extLst>
              </a:tr>
            </a:tbl>
          </a:graphicData>
        </a:graphic>
      </p:graphicFrame>
      <p:sp>
        <p:nvSpPr>
          <p:cNvPr id="4" name="Slide Number Placeholder 3">
            <a:extLst>
              <a:ext uri="{FF2B5EF4-FFF2-40B4-BE49-F238E27FC236}">
                <a16:creationId xmlns:a16="http://schemas.microsoft.com/office/drawing/2014/main" id="{98692628-7D97-4429-9A5D-64243071F92A}"/>
              </a:ext>
            </a:extLst>
          </p:cNvPr>
          <p:cNvSpPr>
            <a:spLocks noGrp="1"/>
          </p:cNvSpPr>
          <p:nvPr>
            <p:ph type="sldNum" sz="quarter" idx="12"/>
          </p:nvPr>
        </p:nvSpPr>
        <p:spPr/>
        <p:txBody>
          <a:bodyPr/>
          <a:lstStyle/>
          <a:p>
            <a:pPr>
              <a:defRPr/>
            </a:pPr>
            <a:fld id="{ACC2B083-4B80-4709-BCA6-AED58DFFDEC8}" type="slidenum">
              <a:rPr lang="en-US" smtClean="0"/>
              <a:pPr>
                <a:defRPr/>
              </a:pPr>
              <a:t>132</a:t>
            </a:fld>
            <a:endParaRPr lang="en-US"/>
          </a:p>
        </p:txBody>
      </p:sp>
    </p:spTree>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09600"/>
            <a:ext cx="9144000" cy="1066800"/>
          </a:xfrm>
        </p:spPr>
        <p:txBody>
          <a:bodyPr>
            <a:normAutofit fontScale="90000"/>
          </a:bodyPr>
          <a:lstStyle/>
          <a:p>
            <a:pPr algn="ctr"/>
            <a:r>
              <a:rPr lang="en-US" b="1" i="1" u="sng" dirty="0"/>
              <a:t>Section 271AAB(1) – Search conducted on or after </a:t>
            </a:r>
            <a:br>
              <a:rPr lang="en-US" b="1" i="1" u="sng" dirty="0"/>
            </a:br>
            <a:r>
              <a:rPr lang="en-US" b="1" i="1" u="sng" dirty="0"/>
              <a:t>1</a:t>
            </a:r>
            <a:r>
              <a:rPr lang="en-US" b="1" i="1" u="sng" baseline="30000" dirty="0"/>
              <a:t>st</a:t>
            </a:r>
            <a:r>
              <a:rPr lang="en-US" b="1" i="1" u="sng" dirty="0"/>
              <a:t> July, 2012 </a:t>
            </a:r>
            <a:r>
              <a:rPr lang="en-US" b="1" i="1" u="sng" dirty="0" err="1"/>
              <a:t>upto</a:t>
            </a:r>
            <a:r>
              <a:rPr lang="en-US" b="1" i="1" u="sng" dirty="0"/>
              <a:t> 14</a:t>
            </a:r>
            <a:r>
              <a:rPr lang="en-US" b="1" i="1" u="sng" baseline="30000" dirty="0"/>
              <a:t>th</a:t>
            </a:r>
            <a:r>
              <a:rPr lang="en-US" b="1" i="1" u="sng" dirty="0"/>
              <a:t> December, 2016</a:t>
            </a: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1336961767"/>
              </p:ext>
            </p:extLst>
          </p:nvPr>
        </p:nvGraphicFramePr>
        <p:xfrm>
          <a:off x="228600" y="1981200"/>
          <a:ext cx="8610600" cy="4414694"/>
        </p:xfrm>
        <a:graphic>
          <a:graphicData uri="http://schemas.openxmlformats.org/drawingml/2006/table">
            <a:tbl>
              <a:tblPr firstRow="1" bandRow="1">
                <a:tableStyleId>{69012ECD-51FC-41F1-AA8D-1B2483CD663E}</a:tableStyleId>
              </a:tblPr>
              <a:tblGrid>
                <a:gridCol w="631971">
                  <a:extLst>
                    <a:ext uri="{9D8B030D-6E8A-4147-A177-3AD203B41FA5}">
                      <a16:colId xmlns:a16="http://schemas.microsoft.com/office/drawing/2014/main" val="20000"/>
                    </a:ext>
                  </a:extLst>
                </a:gridCol>
                <a:gridCol w="4244829">
                  <a:extLst>
                    <a:ext uri="{9D8B030D-6E8A-4147-A177-3AD203B41FA5}">
                      <a16:colId xmlns:a16="http://schemas.microsoft.com/office/drawing/2014/main" val="20001"/>
                    </a:ext>
                  </a:extLst>
                </a:gridCol>
                <a:gridCol w="3733800">
                  <a:extLst>
                    <a:ext uri="{9D8B030D-6E8A-4147-A177-3AD203B41FA5}">
                      <a16:colId xmlns:a16="http://schemas.microsoft.com/office/drawing/2014/main" val="20002"/>
                    </a:ext>
                  </a:extLst>
                </a:gridCol>
              </a:tblGrid>
              <a:tr h="694200">
                <a:tc>
                  <a:txBody>
                    <a:bodyPr/>
                    <a:lstStyle/>
                    <a:p>
                      <a:pPr marL="0" marR="0" algn="ctr">
                        <a:lnSpc>
                          <a:spcPct val="100000"/>
                        </a:lnSpc>
                        <a:spcBef>
                          <a:spcPts val="0"/>
                        </a:spcBef>
                        <a:spcAft>
                          <a:spcPts val="0"/>
                        </a:spcAft>
                      </a:pPr>
                      <a:r>
                        <a:rPr lang="en-US" sz="2000" dirty="0"/>
                        <a:t>S. No.</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dirty="0"/>
                        <a:t>Particular</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00000"/>
                        </a:lnSpc>
                        <a:spcBef>
                          <a:spcPts val="0"/>
                        </a:spcBef>
                        <a:spcAft>
                          <a:spcPts val="0"/>
                        </a:spcAft>
                      </a:pPr>
                      <a:r>
                        <a:rPr lang="en-US" sz="2000" dirty="0"/>
                        <a:t>Quantum of penalty</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14617">
                <a:tc>
                  <a:txBody>
                    <a:bodyPr/>
                    <a:lstStyle/>
                    <a:p>
                      <a:pPr marL="0" marR="0" algn="ctr">
                        <a:lnSpc>
                          <a:spcPct val="100000"/>
                        </a:lnSpc>
                        <a:spcBef>
                          <a:spcPts val="0"/>
                        </a:spcBef>
                        <a:spcAft>
                          <a:spcPts val="0"/>
                        </a:spcAft>
                      </a:pPr>
                      <a:r>
                        <a:rPr lang="en-US" sz="2000" dirty="0"/>
                        <a:t>1.</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US" sz="2000" dirty="0"/>
                        <a:t>If additional income </a:t>
                      </a:r>
                      <a:r>
                        <a:rPr lang="en-US" sz="2000" u="sng" dirty="0"/>
                        <a:t>is admitted during course of search</a:t>
                      </a:r>
                      <a:endParaRPr lang="en-US" sz="2000" b="1" u="sng"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tabLst>
                          <a:tab pos="4286250" algn="l"/>
                        </a:tabLst>
                      </a:pPr>
                      <a:r>
                        <a:rPr lang="en-US" sz="2000" dirty="0"/>
                        <a:t>Penalty would be 10% of                                                                                                      Undisclosed Income.</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077077">
                <a:tc>
                  <a:txBody>
                    <a:bodyPr/>
                    <a:lstStyle/>
                    <a:p>
                      <a:pPr marL="0" marR="0" algn="ctr">
                        <a:lnSpc>
                          <a:spcPct val="100000"/>
                        </a:lnSpc>
                        <a:spcBef>
                          <a:spcPts val="0"/>
                        </a:spcBef>
                        <a:spcAft>
                          <a:spcPts val="0"/>
                        </a:spcAft>
                      </a:pPr>
                      <a:r>
                        <a:rPr lang="en-US" sz="2000" dirty="0"/>
                        <a:t>2.</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US" sz="2000" dirty="0"/>
                        <a:t>If additional income </a:t>
                      </a:r>
                      <a:r>
                        <a:rPr lang="en-US" sz="2000" u="sng" dirty="0"/>
                        <a:t>is not admitted during course of search but is disclosed in return </a:t>
                      </a:r>
                      <a:r>
                        <a:rPr lang="en-US" sz="2000" dirty="0"/>
                        <a:t>of income filed after search           </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US" sz="2000" dirty="0"/>
                        <a:t>Penalty would</a:t>
                      </a:r>
                      <a:r>
                        <a:rPr kumimoji="0" lang="en-US" sz="2000" kern="1200" dirty="0"/>
                        <a:t> be </a:t>
                      </a:r>
                      <a:r>
                        <a:rPr lang="en-US" sz="2000" dirty="0"/>
                        <a:t>20% of Undisclosed Income.</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96083">
                <a:tc rowSpan="2">
                  <a:txBody>
                    <a:bodyPr/>
                    <a:lstStyle/>
                    <a:p>
                      <a:pPr marL="0" marR="0" algn="ctr">
                        <a:lnSpc>
                          <a:spcPct val="100000"/>
                        </a:lnSpc>
                        <a:spcBef>
                          <a:spcPts val="0"/>
                        </a:spcBef>
                        <a:spcAft>
                          <a:spcPts val="0"/>
                        </a:spcAft>
                      </a:pPr>
                      <a:r>
                        <a:rPr lang="en-US" sz="2000" dirty="0"/>
                        <a:t>3.</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just">
                        <a:lnSpc>
                          <a:spcPct val="100000"/>
                        </a:lnSpc>
                        <a:spcBef>
                          <a:spcPts val="0"/>
                        </a:spcBef>
                        <a:spcAft>
                          <a:spcPts val="0"/>
                        </a:spcAft>
                      </a:pPr>
                      <a:r>
                        <a:rPr lang="en-US" sz="2000" u="sng" dirty="0"/>
                        <a:t>Other cases</a:t>
                      </a:r>
                      <a:r>
                        <a:rPr lang="en-US" sz="2000" u="none" dirty="0"/>
                        <a:t> </a:t>
                      </a:r>
                      <a:r>
                        <a:rPr lang="en-US" sz="2000" dirty="0"/>
                        <a:t>(i.e. where the additional income is not admitted during course of search nor is disclosed in return of income filed after search)</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00000"/>
                        </a:lnSpc>
                        <a:spcBef>
                          <a:spcPts val="0"/>
                        </a:spcBef>
                        <a:spcAft>
                          <a:spcPts val="0"/>
                        </a:spcAft>
                      </a:pPr>
                      <a:r>
                        <a:rPr lang="en-US" sz="2000" u="sng" dirty="0" err="1"/>
                        <a:t>Upto</a:t>
                      </a:r>
                      <a:r>
                        <a:rPr lang="en-US" sz="2000" u="sng" dirty="0"/>
                        <a:t> </a:t>
                      </a:r>
                      <a:r>
                        <a:rPr kumimoji="0" lang="en-US" sz="2000" u="sng" kern="1200" dirty="0"/>
                        <a:t>AY</a:t>
                      </a:r>
                      <a:r>
                        <a:rPr lang="en-US" sz="2000" u="sng" dirty="0"/>
                        <a:t> 2016-17</a:t>
                      </a:r>
                      <a:r>
                        <a:rPr lang="en-US" sz="2000" dirty="0"/>
                        <a:t> – Penalty would vary  between 30% to 90% of undisclosed </a:t>
                      </a:r>
                      <a:r>
                        <a:rPr kumimoji="0" lang="en-US" sz="2000" kern="1200" dirty="0"/>
                        <a:t>income</a:t>
                      </a:r>
                      <a:r>
                        <a:rPr lang="en-US" sz="2000" dirty="0"/>
                        <a:t>.</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453262">
                <a:tc vMerge="1">
                  <a:txBody>
                    <a:bodyPr/>
                    <a:lstStyle/>
                    <a:p>
                      <a:pPr marL="0" marR="0" algn="ctr">
                        <a:lnSpc>
                          <a:spcPct val="115000"/>
                        </a:lnSpc>
                        <a:spcBef>
                          <a:spcPts val="0"/>
                        </a:spcBef>
                        <a:spcAft>
                          <a:spcPts val="0"/>
                        </a:spcAft>
                      </a:pPr>
                      <a:endParaRPr lang="en-US" sz="2000" dirty="0">
                        <a:latin typeface="Calibri"/>
                        <a:ea typeface="Times New Roman"/>
                        <a:cs typeface="Times New Roman"/>
                      </a:endParaRPr>
                    </a:p>
                  </a:txBody>
                  <a:tcPr marL="68580" marR="68580" marT="0" marB="0"/>
                </a:tc>
                <a:tc vMerge="1">
                  <a:txBody>
                    <a:bodyPr/>
                    <a:lstStyle/>
                    <a:p>
                      <a:pPr marL="0" marR="0" algn="just">
                        <a:lnSpc>
                          <a:spcPct val="115000"/>
                        </a:lnSpc>
                        <a:spcBef>
                          <a:spcPts val="0"/>
                        </a:spcBef>
                        <a:spcAft>
                          <a:spcPts val="0"/>
                        </a:spcAft>
                      </a:pPr>
                      <a:endParaRPr lang="en-US" sz="2000" dirty="0">
                        <a:latin typeface="Calibri"/>
                        <a:ea typeface="Times New Roman"/>
                        <a:cs typeface="Times New Roman"/>
                      </a:endParaRP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en-US" sz="2000" u="sng" kern="1200" dirty="0"/>
                        <a:t>AY 2017-18</a:t>
                      </a:r>
                      <a:r>
                        <a:rPr kumimoji="0" lang="en-US" sz="2000" kern="1200" dirty="0"/>
                        <a:t> – Penalty of 60% is leviable (as Amended by Finance Act, 2016)</a:t>
                      </a:r>
                      <a:endParaRPr kumimoji="0" lang="en-US" sz="2000" kern="1200" dirty="0">
                        <a:solidFill>
                          <a:schemeClr val="tx1"/>
                        </a:solidFill>
                        <a:latin typeface="+mn-lt"/>
                        <a:ea typeface="+mn-ea"/>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29021617"/>
                  </a:ext>
                </a:extLst>
              </a:tr>
            </a:tbl>
          </a:graphicData>
        </a:graphic>
      </p:graphicFrame>
      <p:sp>
        <p:nvSpPr>
          <p:cNvPr id="4" name="Slide Number Placeholder 3">
            <a:extLst>
              <a:ext uri="{FF2B5EF4-FFF2-40B4-BE49-F238E27FC236}">
                <a16:creationId xmlns:a16="http://schemas.microsoft.com/office/drawing/2014/main" id="{1A4ED843-DFFB-46ED-8FFE-10178217EC9D}"/>
              </a:ext>
            </a:extLst>
          </p:cNvPr>
          <p:cNvSpPr>
            <a:spLocks noGrp="1"/>
          </p:cNvSpPr>
          <p:nvPr>
            <p:ph type="sldNum" sz="quarter" idx="12"/>
          </p:nvPr>
        </p:nvSpPr>
        <p:spPr/>
        <p:txBody>
          <a:bodyPr/>
          <a:lstStyle/>
          <a:p>
            <a:pPr>
              <a:defRPr/>
            </a:pPr>
            <a:fld id="{ACC2B083-4B80-4709-BCA6-AED58DFFDEC8}" type="slidenum">
              <a:rPr lang="en-US" smtClean="0"/>
              <a:pPr>
                <a:defRPr/>
              </a:pPr>
              <a:t>133</a:t>
            </a:fld>
            <a:endParaRPr lang="en-US"/>
          </a:p>
        </p:txBody>
      </p:sp>
    </p:spTree>
    <p:extLst>
      <p:ext uri="{BB962C8B-B14F-4D97-AF65-F5344CB8AC3E}">
        <p14:creationId xmlns:p14="http://schemas.microsoft.com/office/powerpoint/2010/main" val="3529402455"/>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066800"/>
          </a:xfrm>
        </p:spPr>
        <p:txBody>
          <a:bodyPr>
            <a:noAutofit/>
          </a:bodyPr>
          <a:lstStyle/>
          <a:p>
            <a:pPr lvl="0" algn="ctr" fontAlgn="auto">
              <a:spcAft>
                <a:spcPts val="0"/>
              </a:spcAft>
              <a:defRPr/>
            </a:pPr>
            <a:r>
              <a:rPr lang="en-US" sz="3300" b="1" u="sng" dirty="0">
                <a:latin typeface="High Tower Text" pitchFamily="18" charset="0"/>
              </a:rPr>
              <a:t>Section 271AAA – Search conducted on or after </a:t>
            </a:r>
            <a:br>
              <a:rPr lang="en-US" sz="3300" b="1" u="sng" dirty="0">
                <a:latin typeface="High Tower Text" pitchFamily="18" charset="0"/>
              </a:rPr>
            </a:br>
            <a:r>
              <a:rPr lang="en-US" sz="3300" b="1" u="sng" dirty="0">
                <a:latin typeface="High Tower Text" pitchFamily="18" charset="0"/>
              </a:rPr>
              <a:t>1</a:t>
            </a:r>
            <a:r>
              <a:rPr lang="en-US" sz="3300" b="1" u="sng" baseline="30000" dirty="0">
                <a:latin typeface="High Tower Text" pitchFamily="18" charset="0"/>
              </a:rPr>
              <a:t>st</a:t>
            </a:r>
            <a:r>
              <a:rPr lang="en-US" sz="3300" b="1" u="sng" dirty="0">
                <a:latin typeface="High Tower Text" pitchFamily="18" charset="0"/>
              </a:rPr>
              <a:t> July, 2007 </a:t>
            </a:r>
            <a:r>
              <a:rPr lang="en-US" sz="3300" b="1" u="sng" dirty="0" err="1">
                <a:latin typeface="High Tower Text" pitchFamily="18" charset="0"/>
              </a:rPr>
              <a:t>upto</a:t>
            </a:r>
            <a:r>
              <a:rPr lang="en-US" sz="3300" b="1" u="sng" dirty="0">
                <a:latin typeface="High Tower Text" pitchFamily="18" charset="0"/>
              </a:rPr>
              <a:t> 30</a:t>
            </a:r>
            <a:r>
              <a:rPr lang="en-US" sz="3300" b="1" u="sng" baseline="30000" dirty="0">
                <a:latin typeface="High Tower Text" pitchFamily="18" charset="0"/>
              </a:rPr>
              <a:t>th</a:t>
            </a:r>
            <a:r>
              <a:rPr lang="en-US" sz="3300" b="1" u="sng" dirty="0">
                <a:latin typeface="High Tower Text" pitchFamily="18" charset="0"/>
              </a:rPr>
              <a:t> June, 2012</a:t>
            </a:r>
            <a:endParaRPr lang="en-US" sz="3300" b="1" u="sng" dirty="0">
              <a:latin typeface="Calibri" pitchFamily="34" charset="0"/>
            </a:endParaRPr>
          </a:p>
        </p:txBody>
      </p:sp>
      <p:graphicFrame>
        <p:nvGraphicFramePr>
          <p:cNvPr id="5" name="Content Placeholder 4"/>
          <p:cNvGraphicFramePr>
            <a:graphicFrameLocks noGrp="1"/>
          </p:cNvGraphicFramePr>
          <p:nvPr>
            <p:ph sz="quarter" idx="1"/>
            <p:extLst>
              <p:ext uri="{D42A27DB-BD31-4B8C-83A1-F6EECF244321}">
                <p14:modId xmlns:p14="http://schemas.microsoft.com/office/powerpoint/2010/main" val="4008513225"/>
              </p:ext>
            </p:extLst>
          </p:nvPr>
        </p:nvGraphicFramePr>
        <p:xfrm>
          <a:off x="304800" y="1917968"/>
          <a:ext cx="8610600" cy="4267538"/>
        </p:xfrm>
        <a:graphic>
          <a:graphicData uri="http://schemas.openxmlformats.org/drawingml/2006/table">
            <a:tbl>
              <a:tblPr firstRow="1" bandRow="1">
                <a:tableStyleId>{69012ECD-51FC-41F1-AA8D-1B2483CD663E}</a:tableStyleId>
              </a:tblPr>
              <a:tblGrid>
                <a:gridCol w="631971">
                  <a:extLst>
                    <a:ext uri="{9D8B030D-6E8A-4147-A177-3AD203B41FA5}">
                      <a16:colId xmlns:a16="http://schemas.microsoft.com/office/drawing/2014/main" val="20000"/>
                    </a:ext>
                  </a:extLst>
                </a:gridCol>
                <a:gridCol w="4897772">
                  <a:extLst>
                    <a:ext uri="{9D8B030D-6E8A-4147-A177-3AD203B41FA5}">
                      <a16:colId xmlns:a16="http://schemas.microsoft.com/office/drawing/2014/main" val="20001"/>
                    </a:ext>
                  </a:extLst>
                </a:gridCol>
                <a:gridCol w="3080857">
                  <a:extLst>
                    <a:ext uri="{9D8B030D-6E8A-4147-A177-3AD203B41FA5}">
                      <a16:colId xmlns:a16="http://schemas.microsoft.com/office/drawing/2014/main" val="20002"/>
                    </a:ext>
                  </a:extLst>
                </a:gridCol>
              </a:tblGrid>
              <a:tr h="694200">
                <a:tc>
                  <a:txBody>
                    <a:bodyPr/>
                    <a:lstStyle/>
                    <a:p>
                      <a:pPr marL="0" marR="0" algn="ctr">
                        <a:lnSpc>
                          <a:spcPct val="115000"/>
                        </a:lnSpc>
                        <a:spcBef>
                          <a:spcPts val="0"/>
                        </a:spcBef>
                        <a:spcAft>
                          <a:spcPts val="0"/>
                        </a:spcAft>
                      </a:pPr>
                      <a:r>
                        <a:rPr lang="en-US" sz="2000" dirty="0"/>
                        <a:t>S. No.</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t>Particular</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dirty="0"/>
                        <a:t>Quantum of penalty</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14617">
                <a:tc>
                  <a:txBody>
                    <a:bodyPr/>
                    <a:lstStyle/>
                    <a:p>
                      <a:pPr marL="0" marR="0" algn="ctr">
                        <a:lnSpc>
                          <a:spcPct val="115000"/>
                        </a:lnSpc>
                        <a:spcBef>
                          <a:spcPts val="0"/>
                        </a:spcBef>
                        <a:spcAft>
                          <a:spcPts val="0"/>
                        </a:spcAft>
                      </a:pPr>
                      <a:r>
                        <a:rPr lang="en-US" sz="2000" dirty="0"/>
                        <a:t>1.</a:t>
                      </a:r>
                      <a:endParaRPr lang="en-US" sz="2000" dirty="0">
                        <a:latin typeface="Calibri"/>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marR="0" lvl="0" indent="-342900" algn="l">
                        <a:lnSpc>
                          <a:spcPct val="100000"/>
                        </a:lnSpc>
                        <a:spcBef>
                          <a:spcPts val="1200"/>
                        </a:spcBef>
                        <a:spcAft>
                          <a:spcPts val="0"/>
                        </a:spcAft>
                        <a:buFont typeface="Symbol"/>
                        <a:buChar char=""/>
                      </a:pPr>
                      <a:r>
                        <a:rPr lang="en-US" sz="2000" dirty="0"/>
                        <a:t>Where assessee in its statement recorded u/s 132(4) admits undisclosed income </a:t>
                      </a:r>
                    </a:p>
                    <a:p>
                      <a:pPr marL="342900" marR="0" lvl="0" indent="-342900" algn="l">
                        <a:lnSpc>
                          <a:spcPct val="100000"/>
                        </a:lnSpc>
                        <a:spcBef>
                          <a:spcPts val="1200"/>
                        </a:spcBef>
                        <a:spcAft>
                          <a:spcPts val="0"/>
                        </a:spcAft>
                        <a:buFont typeface="Symbol"/>
                        <a:buChar char=""/>
                      </a:pPr>
                      <a:r>
                        <a:rPr lang="en-US" sz="2000" dirty="0"/>
                        <a:t>Specifies and substantiates the manner in which such income has been derived</a:t>
                      </a:r>
                    </a:p>
                    <a:p>
                      <a:pPr marL="342900" marR="0" lvl="0" indent="-342900" algn="l">
                        <a:lnSpc>
                          <a:spcPct val="100000"/>
                        </a:lnSpc>
                        <a:spcBef>
                          <a:spcPts val="1200"/>
                        </a:spcBef>
                        <a:spcAft>
                          <a:spcPts val="0"/>
                        </a:spcAft>
                        <a:buFont typeface="Symbol"/>
                        <a:buChar char=""/>
                      </a:pPr>
                      <a:r>
                        <a:rPr lang="en-US" sz="2000" dirty="0"/>
                        <a:t>pays the tax, together with interest, if any, in respect of the undisclosed income.</a:t>
                      </a:r>
                      <a:endParaRPr lang="en-US" sz="2000" b="0" u="none" dirty="0">
                        <a:solidFill>
                          <a:schemeClr val="dk1"/>
                        </a:solidFill>
                        <a:latin typeface="Calibri" pitchFamily="34" charset="0"/>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tabLst>
                          <a:tab pos="4286250" algn="l"/>
                        </a:tabLst>
                      </a:pPr>
                      <a:r>
                        <a:rPr lang="en-US" sz="2000" dirty="0"/>
                        <a:t>No Penalty</a:t>
                      </a:r>
                      <a:endParaRPr lang="en-US" sz="2000" dirty="0">
                        <a:latin typeface="Calibri"/>
                        <a:ea typeface="Times New Roman"/>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39738">
                <a:tc>
                  <a:txBody>
                    <a:bodyPr/>
                    <a:lstStyle/>
                    <a:p>
                      <a:pPr marL="0" marR="0" algn="ctr">
                        <a:lnSpc>
                          <a:spcPct val="115000"/>
                        </a:lnSpc>
                        <a:spcBef>
                          <a:spcPts val="0"/>
                        </a:spcBef>
                        <a:spcAft>
                          <a:spcPts val="0"/>
                        </a:spcAft>
                      </a:pPr>
                      <a:r>
                        <a:rPr lang="en-US" sz="2000" dirty="0"/>
                        <a:t>2.</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u="none" dirty="0"/>
                        <a:t>Other cases</a:t>
                      </a:r>
                      <a:endParaRPr lang="en-US" sz="2000" b="0" u="none"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en-US" sz="2000" dirty="0"/>
                        <a:t>Penalty would be levied at 10% of undisclosed income.</a:t>
                      </a:r>
                      <a:endParaRPr lang="en-US" sz="2000" dirty="0">
                        <a:latin typeface="Calibri"/>
                        <a:ea typeface="Times New Roman"/>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4" name="Slide Number Placeholder 3">
            <a:extLst>
              <a:ext uri="{FF2B5EF4-FFF2-40B4-BE49-F238E27FC236}">
                <a16:creationId xmlns:a16="http://schemas.microsoft.com/office/drawing/2014/main" id="{A4283DC2-B3A0-4387-8324-DB68642A4ED5}"/>
              </a:ext>
            </a:extLst>
          </p:cNvPr>
          <p:cNvSpPr>
            <a:spLocks noGrp="1"/>
          </p:cNvSpPr>
          <p:nvPr>
            <p:ph type="sldNum" sz="quarter" idx="12"/>
          </p:nvPr>
        </p:nvSpPr>
        <p:spPr/>
        <p:txBody>
          <a:bodyPr/>
          <a:lstStyle/>
          <a:p>
            <a:pPr>
              <a:defRPr/>
            </a:pPr>
            <a:fld id="{ACC2B083-4B80-4709-BCA6-AED58DFFDEC8}" type="slidenum">
              <a:rPr lang="en-US" smtClean="0"/>
              <a:pPr>
                <a:defRPr/>
              </a:pPr>
              <a:t>134</a:t>
            </a:fld>
            <a:endParaRPr lang="en-US"/>
          </a:p>
        </p:txBody>
      </p:sp>
    </p:spTree>
    <p:extLst>
      <p:ext uri="{BB962C8B-B14F-4D97-AF65-F5344CB8AC3E}">
        <p14:creationId xmlns:p14="http://schemas.microsoft.com/office/powerpoint/2010/main" val="1042221966"/>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04800"/>
            <a:ext cx="9144000" cy="1066800"/>
          </a:xfrm>
        </p:spPr>
        <p:txBody>
          <a:bodyPr>
            <a:noAutofit/>
          </a:bodyPr>
          <a:lstStyle/>
          <a:p>
            <a:pPr lvl="0" algn="ctr" fontAlgn="auto">
              <a:spcAft>
                <a:spcPts val="0"/>
              </a:spcAft>
              <a:defRPr/>
            </a:pPr>
            <a:r>
              <a:rPr lang="en-US" sz="3300" b="1" u="sng" dirty="0">
                <a:latin typeface="High Tower Text" pitchFamily="18" charset="0"/>
              </a:rPr>
              <a:t>Section 271AAC</a:t>
            </a:r>
            <a:endParaRPr lang="en-US" sz="3300" b="1" u="sng" dirty="0">
              <a:latin typeface="Calibri" pitchFamily="34" charset="0"/>
            </a:endParaRPr>
          </a:p>
        </p:txBody>
      </p:sp>
      <p:sp>
        <p:nvSpPr>
          <p:cNvPr id="6" name="Content Placeholder 5">
            <a:extLst>
              <a:ext uri="{FF2B5EF4-FFF2-40B4-BE49-F238E27FC236}">
                <a16:creationId xmlns:a16="http://schemas.microsoft.com/office/drawing/2014/main" id="{D661FFE6-B529-488C-9F22-F032F87E1025}"/>
              </a:ext>
            </a:extLst>
          </p:cNvPr>
          <p:cNvSpPr>
            <a:spLocks noGrp="1"/>
          </p:cNvSpPr>
          <p:nvPr>
            <p:ph idx="1"/>
          </p:nvPr>
        </p:nvSpPr>
        <p:spPr>
          <a:xfrm>
            <a:off x="76200" y="1371600"/>
            <a:ext cx="8860536" cy="4800600"/>
          </a:xfrm>
        </p:spPr>
        <p:txBody>
          <a:bodyPr>
            <a:noAutofit/>
          </a:bodyPr>
          <a:lstStyle/>
          <a:p>
            <a:pPr algn="just">
              <a:spcBef>
                <a:spcPts val="600"/>
              </a:spcBef>
              <a:buClrTx/>
            </a:pPr>
            <a:r>
              <a:rPr lang="en-US" sz="2200" dirty="0"/>
              <a:t>Where income determined in an assessment includes any income referred to in section 68/69/69A/69B/69C/69D, </a:t>
            </a:r>
          </a:p>
          <a:p>
            <a:pPr marL="341313" indent="1206500" algn="just">
              <a:spcBef>
                <a:spcPts val="600"/>
              </a:spcBef>
              <a:buClrTx/>
              <a:buNone/>
            </a:pPr>
            <a:r>
              <a:rPr lang="en-US" sz="2200" dirty="0"/>
              <a:t>an additional penalty may be levied at the rate of 10% of the tax payable u/s 115BBE (i.e. 60% of income referred to in section 68/69/69A/69B/69C/69D), in addition to tax payable. </a:t>
            </a:r>
          </a:p>
          <a:p>
            <a:pPr algn="just">
              <a:spcBef>
                <a:spcPts val="600"/>
              </a:spcBef>
              <a:buClrTx/>
            </a:pPr>
            <a:r>
              <a:rPr lang="en-US" sz="2200" b="1" dirty="0"/>
              <a:t>However, </a:t>
            </a:r>
            <a:r>
              <a:rPr lang="en-US" sz="2200" dirty="0"/>
              <a:t>no penalty shall be levied in respect of such income to the extent such income has been included by the assessee in the return of income furnished u/s 139 and the tax in accordance with the provisions of section 115BBE(1)(</a:t>
            </a:r>
            <a:r>
              <a:rPr lang="en-US" sz="2200" dirty="0" err="1"/>
              <a:t>i</a:t>
            </a:r>
            <a:r>
              <a:rPr lang="en-US" sz="2200" dirty="0"/>
              <a:t>) has been paid on or before the end of the relevant previous year.</a:t>
            </a:r>
          </a:p>
          <a:p>
            <a:pPr algn="just">
              <a:spcBef>
                <a:spcPts val="600"/>
              </a:spcBef>
              <a:buClrTx/>
            </a:pPr>
            <a:r>
              <a:rPr lang="en-US" sz="2200" dirty="0"/>
              <a:t>Penalty u/s 270A shall not be imposed. Also, the provisions of sections 274 &amp; 275 shall, as far as may be, apply in relation to the penalty referred to in this section.</a:t>
            </a:r>
          </a:p>
        </p:txBody>
      </p:sp>
      <p:sp>
        <p:nvSpPr>
          <p:cNvPr id="4" name="Slide Number Placeholder 3">
            <a:extLst>
              <a:ext uri="{FF2B5EF4-FFF2-40B4-BE49-F238E27FC236}">
                <a16:creationId xmlns:a16="http://schemas.microsoft.com/office/drawing/2014/main" id="{2FFA9551-A9B5-4AF7-8C68-2638A57658C1}"/>
              </a:ext>
            </a:extLst>
          </p:cNvPr>
          <p:cNvSpPr>
            <a:spLocks noGrp="1"/>
          </p:cNvSpPr>
          <p:nvPr>
            <p:ph type="sldNum" sz="quarter" idx="12"/>
          </p:nvPr>
        </p:nvSpPr>
        <p:spPr/>
        <p:txBody>
          <a:bodyPr/>
          <a:lstStyle/>
          <a:p>
            <a:pPr>
              <a:defRPr/>
            </a:pPr>
            <a:fld id="{ACC2B083-4B80-4709-BCA6-AED58DFFDEC8}" type="slidenum">
              <a:rPr lang="en-US" smtClean="0"/>
              <a:pPr>
                <a:defRPr/>
              </a:pPr>
              <a:t>135</a:t>
            </a:fld>
            <a:endParaRPr lang="en-US"/>
          </a:p>
        </p:txBody>
      </p:sp>
    </p:spTree>
    <p:extLst>
      <p:ext uri="{BB962C8B-B14F-4D97-AF65-F5344CB8AC3E}">
        <p14:creationId xmlns:p14="http://schemas.microsoft.com/office/powerpoint/2010/main" val="149248394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1143000"/>
            <a:ext cx="8686800" cy="5486400"/>
          </a:xfrm>
        </p:spPr>
        <p:txBody>
          <a:bodyPr>
            <a:noAutofit/>
          </a:bodyPr>
          <a:lstStyle/>
          <a:p>
            <a:pPr marL="355600" lvl="1" indent="-355600" algn="just">
              <a:spcBef>
                <a:spcPts val="600"/>
              </a:spcBef>
              <a:buFont typeface="Wingdings" pitchFamily="2" charset="2"/>
              <a:buChar char="Ø"/>
            </a:pPr>
            <a:r>
              <a:rPr lang="en-US" sz="2300" dirty="0">
                <a:solidFill>
                  <a:schemeClr val="tx1"/>
                </a:solidFill>
              </a:rPr>
              <a:t>In terms of sec. 271AAA, AO has discretionary power to initiate penalty proceedings and, therefore, </a:t>
            </a:r>
            <a:r>
              <a:rPr lang="en-US" sz="2300" dirty="0" err="1">
                <a:solidFill>
                  <a:schemeClr val="tx1"/>
                </a:solidFill>
              </a:rPr>
              <a:t>revisional</a:t>
            </a:r>
            <a:r>
              <a:rPr lang="en-US" sz="2300" dirty="0">
                <a:solidFill>
                  <a:schemeClr val="tx1"/>
                </a:solidFill>
              </a:rPr>
              <a:t> order u/s 263 cannot be passed for directing the AO to initiate penalty proceedings. </a:t>
            </a:r>
            <a:r>
              <a:rPr lang="en-US" sz="2300" b="1" dirty="0" err="1"/>
              <a:t>Amarjeet</a:t>
            </a:r>
            <a:r>
              <a:rPr lang="en-US" sz="2300" b="1" dirty="0"/>
              <a:t> </a:t>
            </a:r>
            <a:r>
              <a:rPr lang="en-US" sz="2300" b="1" dirty="0" err="1"/>
              <a:t>Dhall</a:t>
            </a:r>
            <a:r>
              <a:rPr lang="en-US" sz="2300" b="1" dirty="0"/>
              <a:t> v. CIT [2014] 46 taxmann.com 168 (Chandigarh - Trib.) </a:t>
            </a:r>
          </a:p>
          <a:p>
            <a:pPr marL="355600" lvl="1" indent="-355600" algn="just">
              <a:spcBef>
                <a:spcPts val="600"/>
              </a:spcBef>
              <a:buFont typeface="Wingdings" pitchFamily="2" charset="2"/>
              <a:buChar char="Ø"/>
            </a:pPr>
            <a:r>
              <a:rPr lang="en-US" sz="2300" dirty="0">
                <a:solidFill>
                  <a:schemeClr val="tx1"/>
                </a:solidFill>
              </a:rPr>
              <a:t>Penalty u/s 271AAA could not be levied on surrendered amount, if at the time of statement recorded u/s 132(4) no question was asked for the manner of earning income and income was assessed at returned income after considering the surrendered amount. </a:t>
            </a:r>
            <a:r>
              <a:rPr lang="en-US" sz="2300" b="1" dirty="0">
                <a:solidFill>
                  <a:schemeClr val="accent2"/>
                </a:solidFill>
              </a:rPr>
              <a:t>Sunil Kumar </a:t>
            </a:r>
            <a:r>
              <a:rPr lang="en-US" sz="2300" b="1" dirty="0" err="1">
                <a:solidFill>
                  <a:schemeClr val="accent2"/>
                </a:solidFill>
              </a:rPr>
              <a:t>Bansal</a:t>
            </a:r>
            <a:r>
              <a:rPr lang="en-US" sz="2300" b="1" dirty="0">
                <a:solidFill>
                  <a:schemeClr val="accent2"/>
                </a:solidFill>
              </a:rPr>
              <a:t> Vs. DCIT [2015] 62 taxmann.com 78 (Chandigarh - Trib.)</a:t>
            </a:r>
          </a:p>
          <a:p>
            <a:pPr marL="355600" lvl="1" indent="-355600" algn="just">
              <a:spcBef>
                <a:spcPts val="600"/>
              </a:spcBef>
              <a:buFont typeface="Wingdings" pitchFamily="2" charset="2"/>
              <a:buChar char="Ø"/>
            </a:pPr>
            <a:r>
              <a:rPr lang="en-GB" sz="2300" dirty="0">
                <a:solidFill>
                  <a:schemeClr val="tx1"/>
                </a:solidFill>
              </a:rPr>
              <a:t>If the assessee admits the undisclosed income and specifies the manner in which such income has been derived, penalty u/s 271AAA cannot be imposed. </a:t>
            </a:r>
            <a:r>
              <a:rPr lang="en-GB" sz="2300" b="1" dirty="0"/>
              <a:t>DCIT vs </a:t>
            </a:r>
            <a:r>
              <a:rPr lang="en-GB" sz="2300" b="1" dirty="0" err="1"/>
              <a:t>Nirmal</a:t>
            </a:r>
            <a:r>
              <a:rPr lang="en-GB" sz="2300" b="1" dirty="0"/>
              <a:t> Kumar Agarwal - [2016] 75 taxmann.com 266 (Jaipur - Trib.)</a:t>
            </a:r>
            <a:endParaRPr lang="en-US" sz="2300" b="1" dirty="0"/>
          </a:p>
        </p:txBody>
      </p:sp>
      <p:sp>
        <p:nvSpPr>
          <p:cNvPr id="8" name="Rectangle 7"/>
          <p:cNvSpPr/>
          <p:nvPr/>
        </p:nvSpPr>
        <p:spPr>
          <a:xfrm>
            <a:off x="457200" y="304800"/>
            <a:ext cx="8153400" cy="1023357"/>
          </a:xfrm>
          <a:prstGeom prst="rect">
            <a:avLst/>
          </a:prstGeom>
        </p:spPr>
        <p:txBody>
          <a:bodyPr wrap="square">
            <a:spAutoFit/>
          </a:bodyPr>
          <a:lstStyle/>
          <a:p>
            <a:pPr algn="ctr"/>
            <a:endParaRPr lang="en-US" sz="1050" b="1" u="sng" dirty="0">
              <a:solidFill>
                <a:schemeClr val="accent2"/>
              </a:solidFill>
            </a:endParaRPr>
          </a:p>
          <a:p>
            <a:pPr algn="ctr"/>
            <a:r>
              <a:rPr lang="en-US" sz="4000" b="1" u="sng" dirty="0">
                <a:solidFill>
                  <a:schemeClr val="tx2"/>
                </a:solidFill>
                <a:latin typeface="+mj-lt"/>
                <a:ea typeface="+mj-ea"/>
                <a:cs typeface="+mj-cs"/>
              </a:rPr>
              <a:t>Issues…</a:t>
            </a:r>
          </a:p>
          <a:p>
            <a:pPr algn="ctr"/>
            <a:endParaRPr lang="en-US" sz="1050" dirty="0"/>
          </a:p>
        </p:txBody>
      </p:sp>
      <p:sp>
        <p:nvSpPr>
          <p:cNvPr id="3" name="Slide Number Placeholder 2">
            <a:extLst>
              <a:ext uri="{FF2B5EF4-FFF2-40B4-BE49-F238E27FC236}">
                <a16:creationId xmlns:a16="http://schemas.microsoft.com/office/drawing/2014/main" id="{594D4375-05EC-4CD6-BB9F-2B5BD381D1AF}"/>
              </a:ext>
            </a:extLst>
          </p:cNvPr>
          <p:cNvSpPr>
            <a:spLocks noGrp="1"/>
          </p:cNvSpPr>
          <p:nvPr>
            <p:ph type="sldNum" sz="quarter" idx="12"/>
          </p:nvPr>
        </p:nvSpPr>
        <p:spPr/>
        <p:txBody>
          <a:bodyPr/>
          <a:lstStyle/>
          <a:p>
            <a:pPr>
              <a:defRPr/>
            </a:pPr>
            <a:fld id="{ACC2B083-4B80-4709-BCA6-AED58DFFDEC8}" type="slidenum">
              <a:rPr lang="en-US" smtClean="0"/>
              <a:pPr>
                <a:defRPr/>
              </a:pPr>
              <a:t>136</a:t>
            </a:fld>
            <a:endParaRPr lang="en-US"/>
          </a:p>
        </p:txBody>
      </p:sp>
    </p:spTree>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1447800"/>
            <a:ext cx="8686800" cy="5181600"/>
          </a:xfrm>
          <a:noFill/>
        </p:spPr>
        <p:txBody>
          <a:bodyPr>
            <a:noAutofit/>
          </a:bodyPr>
          <a:lstStyle/>
          <a:p>
            <a:pPr marL="355600" lvl="1" indent="-355600" algn="just">
              <a:spcBef>
                <a:spcPts val="600"/>
              </a:spcBef>
              <a:buFont typeface="Wingdings" pitchFamily="2" charset="2"/>
              <a:buChar char="Ø"/>
            </a:pPr>
            <a:r>
              <a:rPr lang="en-US" sz="2300" dirty="0">
                <a:solidFill>
                  <a:schemeClr val="tx1"/>
                </a:solidFill>
              </a:rPr>
              <a:t>Where the assessee in the course of search in  a statement u/s 132(4) admitted the undisclosed income and specified the manner in which such income had been derived, the provisions of section 271AAB were automatically attracted. Section 271AAB was applicable as a search had been initiated u/s 132 and during the search proceedings the assessee admitted undisclosed income and the manner in which such income has been derived.. </a:t>
            </a:r>
            <a:r>
              <a:rPr lang="en-US" sz="2300" b="1" dirty="0"/>
              <a:t>PCIT v. Sandeep </a:t>
            </a:r>
            <a:r>
              <a:rPr lang="en-US" sz="2300" b="1" dirty="0" err="1"/>
              <a:t>Chandak</a:t>
            </a:r>
            <a:r>
              <a:rPr lang="en-US" sz="2300" b="1" dirty="0"/>
              <a:t> [2018] 405 ITR 648 (ALL). </a:t>
            </a:r>
          </a:p>
        </p:txBody>
      </p:sp>
      <p:sp>
        <p:nvSpPr>
          <p:cNvPr id="8" name="Rectangle 7"/>
          <p:cNvSpPr/>
          <p:nvPr/>
        </p:nvSpPr>
        <p:spPr>
          <a:xfrm>
            <a:off x="457200" y="304800"/>
            <a:ext cx="8153400" cy="1023357"/>
          </a:xfrm>
          <a:prstGeom prst="rect">
            <a:avLst/>
          </a:prstGeom>
        </p:spPr>
        <p:txBody>
          <a:bodyPr wrap="square">
            <a:spAutoFit/>
          </a:bodyPr>
          <a:lstStyle/>
          <a:p>
            <a:pPr algn="ctr"/>
            <a:endParaRPr lang="en-US" sz="1050" b="1" u="sng" dirty="0">
              <a:solidFill>
                <a:schemeClr val="accent2"/>
              </a:solidFill>
            </a:endParaRPr>
          </a:p>
          <a:p>
            <a:pPr algn="ctr"/>
            <a:r>
              <a:rPr lang="en-US" sz="4000" b="1" u="sng" dirty="0">
                <a:solidFill>
                  <a:schemeClr val="tx2"/>
                </a:solidFill>
                <a:latin typeface="+mj-lt"/>
                <a:ea typeface="+mj-ea"/>
                <a:cs typeface="+mj-cs"/>
              </a:rPr>
              <a:t>Issues…</a:t>
            </a:r>
          </a:p>
          <a:p>
            <a:pPr algn="ctr"/>
            <a:endParaRPr lang="en-US" sz="1050" dirty="0"/>
          </a:p>
        </p:txBody>
      </p:sp>
      <p:sp>
        <p:nvSpPr>
          <p:cNvPr id="3" name="Slide Number Placeholder 2">
            <a:extLst>
              <a:ext uri="{FF2B5EF4-FFF2-40B4-BE49-F238E27FC236}">
                <a16:creationId xmlns:a16="http://schemas.microsoft.com/office/drawing/2014/main" id="{594D4375-05EC-4CD6-BB9F-2B5BD381D1AF}"/>
              </a:ext>
            </a:extLst>
          </p:cNvPr>
          <p:cNvSpPr>
            <a:spLocks noGrp="1"/>
          </p:cNvSpPr>
          <p:nvPr>
            <p:ph type="sldNum" sz="quarter" idx="12"/>
          </p:nvPr>
        </p:nvSpPr>
        <p:spPr/>
        <p:txBody>
          <a:bodyPr/>
          <a:lstStyle/>
          <a:p>
            <a:pPr>
              <a:defRPr/>
            </a:pPr>
            <a:fld id="{ACC2B083-4B80-4709-BCA6-AED58DFFDEC8}" type="slidenum">
              <a:rPr lang="en-US" smtClean="0"/>
              <a:pPr>
                <a:defRPr/>
              </a:pPr>
              <a:t>137</a:t>
            </a:fld>
            <a:endParaRPr lang="en-US"/>
          </a:p>
        </p:txBody>
      </p:sp>
    </p:spTree>
    <p:extLst>
      <p:ext uri="{BB962C8B-B14F-4D97-AF65-F5344CB8AC3E}">
        <p14:creationId xmlns:p14="http://schemas.microsoft.com/office/powerpoint/2010/main" val="1909554411"/>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304800" y="1600200"/>
            <a:ext cx="8534400" cy="3962400"/>
          </a:xfrm>
          <a:prstGeom prst="rect">
            <a:avLst/>
          </a:prstGeom>
          <a:solidFill>
            <a:schemeClr val="tx2"/>
          </a:solidFill>
          <a:ln w="98425" cmpd="thinThick">
            <a:solidFill>
              <a:schemeClr val="accent2"/>
            </a:solidFill>
          </a:ln>
        </p:spPr>
        <p:txBody>
          <a:bodyPr vert="horz" anchor="ctr">
            <a:normAutofit/>
          </a:bodyPr>
          <a:lstStyle/>
          <a:p>
            <a:pPr marL="0" indent="0" algn="ctr">
              <a:lnSpc>
                <a:spcPct val="90000"/>
              </a:lnSpc>
              <a:buFont typeface="Wingdings" pitchFamily="2" charset="2"/>
              <a:buNone/>
            </a:pPr>
            <a:r>
              <a:rPr lang="en-US" sz="6100" b="1" i="1" u="sng" dirty="0">
                <a:solidFill>
                  <a:schemeClr val="bg1"/>
                </a:solidFill>
                <a:latin typeface="+mj-lt"/>
                <a:ea typeface="+mj-ea"/>
                <a:cs typeface="+mj-cs"/>
              </a:rPr>
              <a:t>Gems of Judiciary</a:t>
            </a:r>
          </a:p>
        </p:txBody>
      </p:sp>
      <p:sp>
        <p:nvSpPr>
          <p:cNvPr id="3" name="Slide Number Placeholder 2">
            <a:extLst>
              <a:ext uri="{FF2B5EF4-FFF2-40B4-BE49-F238E27FC236}">
                <a16:creationId xmlns:a16="http://schemas.microsoft.com/office/drawing/2014/main" id="{4262AE76-7DAA-4445-9AC2-D64D73FCB489}"/>
              </a:ext>
            </a:extLst>
          </p:cNvPr>
          <p:cNvSpPr>
            <a:spLocks noGrp="1"/>
          </p:cNvSpPr>
          <p:nvPr>
            <p:ph type="sldNum" sz="quarter" idx="12"/>
          </p:nvPr>
        </p:nvSpPr>
        <p:spPr/>
        <p:txBody>
          <a:bodyPr/>
          <a:lstStyle/>
          <a:p>
            <a:pPr>
              <a:defRPr/>
            </a:pPr>
            <a:fld id="{530A152B-CFDE-45FC-ACB8-FE7DAED0C3AA}" type="slidenum">
              <a:rPr lang="en-US" smtClean="0"/>
              <a:pPr>
                <a:defRPr/>
              </a:pPr>
              <a:t>138</a:t>
            </a:fld>
            <a:endParaRPr lang="en-US"/>
          </a:p>
        </p:txBody>
      </p:sp>
    </p:spTree>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 y="1143000"/>
            <a:ext cx="8915400" cy="4419600"/>
          </a:xfrm>
        </p:spPr>
        <p:txBody>
          <a:bodyPr>
            <a:noAutofit/>
          </a:bodyPr>
          <a:lstStyle/>
          <a:p>
            <a:pPr marL="355600" indent="-355600" algn="just">
              <a:spcBef>
                <a:spcPts val="1800"/>
              </a:spcBef>
              <a:buClr>
                <a:schemeClr val="accent2"/>
              </a:buClr>
              <a:buFont typeface="Wingdings" pitchFamily="2" charset="2"/>
              <a:buChar char="Ø"/>
            </a:pPr>
            <a:r>
              <a:rPr lang="en-US" sz="2200" dirty="0"/>
              <a:t>Sec. 132 speaks of reason to believe and not reason to suspect or reason to doubt. </a:t>
            </a:r>
            <a:r>
              <a:rPr lang="en-US" sz="2200" b="1" dirty="0">
                <a:solidFill>
                  <a:schemeClr val="accent2"/>
                </a:solidFill>
                <a:cs typeface="Times New Roman" pitchFamily="18" charset="0"/>
              </a:rPr>
              <a:t>VISA Comtrade Limited v. Union of India [2011] 338 ITR 343 (Ori)</a:t>
            </a:r>
          </a:p>
          <a:p>
            <a:pPr marL="355600" lvl="1" indent="-355600" algn="just">
              <a:spcBef>
                <a:spcPts val="1800"/>
              </a:spcBef>
              <a:buFont typeface="Wingdings" pitchFamily="2" charset="2"/>
              <a:buChar char="Ø"/>
            </a:pPr>
            <a:r>
              <a:rPr lang="en-US" sz="2200" dirty="0">
                <a:solidFill>
                  <a:schemeClr val="tx1"/>
                </a:solidFill>
              </a:rPr>
              <a:t>Reasons to believe need not be disclosed to the Assessee UNLESS the Validity of the Search has been </a:t>
            </a:r>
            <a:r>
              <a:rPr lang="en-US" sz="2200" dirty="0" err="1">
                <a:solidFill>
                  <a:schemeClr val="tx1"/>
                </a:solidFill>
              </a:rPr>
              <a:t>challanged</a:t>
            </a:r>
            <a:r>
              <a:rPr lang="en-US" sz="2200" dirty="0">
                <a:solidFill>
                  <a:schemeClr val="tx1"/>
                </a:solidFill>
              </a:rPr>
              <a:t>. </a:t>
            </a:r>
            <a:r>
              <a:rPr lang="en-US" sz="2200" b="1" dirty="0">
                <a:cs typeface="Times New Roman" pitchFamily="18" charset="0"/>
              </a:rPr>
              <a:t>Kalpana bazar v. CIT (1990) 186 ITR 617 (Ker) &amp;</a:t>
            </a:r>
            <a:endParaRPr lang="en-US" sz="2200" b="1" dirty="0">
              <a:solidFill>
                <a:schemeClr val="accent2"/>
              </a:solidFill>
              <a:cs typeface="Times New Roman" pitchFamily="18" charset="0"/>
            </a:endParaRPr>
          </a:p>
          <a:p>
            <a:pPr marL="355600" lvl="1" indent="-355600" algn="just">
              <a:spcBef>
                <a:spcPts val="1800"/>
              </a:spcBef>
              <a:buFont typeface="Wingdings" pitchFamily="2" charset="2"/>
              <a:buChar char="Ø"/>
            </a:pPr>
            <a:r>
              <a:rPr lang="en-US" sz="2200" dirty="0">
                <a:solidFill>
                  <a:schemeClr val="tx1"/>
                </a:solidFill>
              </a:rPr>
              <a:t>The assessee is not entitled to be informed about the information/ material/ reasons to believe for authorizing search before the question of their relevancy was decided by the Court.</a:t>
            </a:r>
            <a:r>
              <a:rPr lang="en-US" sz="2200" b="1" i="1" dirty="0">
                <a:solidFill>
                  <a:schemeClr val="tx1"/>
                </a:solidFill>
              </a:rPr>
              <a:t> </a:t>
            </a:r>
            <a:r>
              <a:rPr lang="en-US" sz="2200" b="1" i="1" dirty="0"/>
              <a:t>Southern Herbals Ltd. v DIT (Inv.) (1994) 207 ITR 55(</a:t>
            </a:r>
            <a:r>
              <a:rPr lang="en-US" sz="2200" b="1" i="1" dirty="0" err="1"/>
              <a:t>Karn</a:t>
            </a:r>
            <a:r>
              <a:rPr lang="en-US" sz="2200" b="1" i="1" dirty="0"/>
              <a:t>.) &amp; Dr. </a:t>
            </a:r>
            <a:r>
              <a:rPr lang="en-US" sz="2200" b="1" i="1" dirty="0" err="1"/>
              <a:t>Pratap</a:t>
            </a:r>
            <a:r>
              <a:rPr lang="en-US" sz="2200" b="1" i="1" dirty="0"/>
              <a:t> Singh v Dir. Of Enforcement (1985) 155 ITR 166 (SC)]</a:t>
            </a:r>
            <a:endParaRPr lang="en-US" sz="2200" b="1" dirty="0">
              <a:solidFill>
                <a:schemeClr val="accent2"/>
              </a:solidFill>
              <a:cs typeface="Times New Roman" pitchFamily="18" charset="0"/>
            </a:endParaRPr>
          </a:p>
        </p:txBody>
      </p:sp>
      <p:sp>
        <p:nvSpPr>
          <p:cNvPr id="8" name="Rectangle 7"/>
          <p:cNvSpPr/>
          <p:nvPr/>
        </p:nvSpPr>
        <p:spPr>
          <a:xfrm>
            <a:off x="457200" y="76200"/>
            <a:ext cx="8153400" cy="1492716"/>
          </a:xfrm>
          <a:prstGeom prst="rect">
            <a:avLst/>
          </a:prstGeom>
        </p:spPr>
        <p:txBody>
          <a:bodyPr wrap="square">
            <a:spAutoFit/>
          </a:bodyPr>
          <a:lstStyle/>
          <a:p>
            <a:pPr algn="ctr">
              <a:spcBef>
                <a:spcPts val="1800"/>
              </a:spcBef>
              <a:spcAft>
                <a:spcPts val="0"/>
              </a:spcAft>
            </a:pPr>
            <a:endParaRPr lang="en-US" sz="1050" b="1" u="sng" dirty="0">
              <a:solidFill>
                <a:schemeClr val="accent2"/>
              </a:solidFill>
            </a:endParaRPr>
          </a:p>
          <a:p>
            <a:pPr algn="ctr">
              <a:spcBef>
                <a:spcPts val="1800"/>
              </a:spcBef>
              <a:spcAft>
                <a:spcPts val="0"/>
              </a:spcAft>
            </a:pPr>
            <a:r>
              <a:rPr lang="en-US" sz="4000" b="1" u="sng" dirty="0">
                <a:solidFill>
                  <a:schemeClr val="tx2"/>
                </a:solidFill>
                <a:latin typeface="+mj-lt"/>
                <a:ea typeface="+mj-ea"/>
                <a:cs typeface="+mj-cs"/>
              </a:rPr>
              <a:t>Issues- Reasons to Believe</a:t>
            </a:r>
          </a:p>
          <a:p>
            <a:pPr algn="ctr">
              <a:spcBef>
                <a:spcPts val="1800"/>
              </a:spcBef>
              <a:spcAft>
                <a:spcPts val="0"/>
              </a:spcAft>
            </a:pPr>
            <a:endParaRPr lang="en-US" sz="1050" dirty="0"/>
          </a:p>
        </p:txBody>
      </p:sp>
      <p:sp>
        <p:nvSpPr>
          <p:cNvPr id="2" name="TextBox 1"/>
          <p:cNvSpPr txBox="1"/>
          <p:nvPr/>
        </p:nvSpPr>
        <p:spPr>
          <a:xfrm>
            <a:off x="0" y="5426997"/>
            <a:ext cx="9144000" cy="1015663"/>
          </a:xfrm>
          <a:prstGeom prst="rect">
            <a:avLst/>
          </a:prstGeom>
          <a:solidFill>
            <a:schemeClr val="accent2"/>
          </a:solidFill>
        </p:spPr>
        <p:txBody>
          <a:bodyPr wrap="square" rtlCol="0">
            <a:spAutoFit/>
          </a:bodyPr>
          <a:lstStyle/>
          <a:p>
            <a:pPr algn="just"/>
            <a:r>
              <a:rPr lang="en-US" sz="2000" b="1" dirty="0">
                <a:solidFill>
                  <a:schemeClr val="bg1"/>
                </a:solidFill>
                <a:latin typeface="+mn-lt"/>
              </a:rPr>
              <a:t>Note: The retrospective amendments proposed in Section 132 regarding non-disclosure of ‘reason to believe’ or ‘reason to suspect’ will nullify the judicial pronouncements.</a:t>
            </a:r>
            <a:endParaRPr lang="en-GB" sz="2000" b="1" dirty="0">
              <a:solidFill>
                <a:schemeClr val="bg1"/>
              </a:solidFill>
              <a:latin typeface="+mn-lt"/>
            </a:endParaRPr>
          </a:p>
        </p:txBody>
      </p:sp>
      <p:sp>
        <p:nvSpPr>
          <p:cNvPr id="5" name="Slide Number Placeholder 4">
            <a:extLst>
              <a:ext uri="{FF2B5EF4-FFF2-40B4-BE49-F238E27FC236}">
                <a16:creationId xmlns:a16="http://schemas.microsoft.com/office/drawing/2014/main" id="{F21363FF-7159-4158-9EFC-1CED01A11AE9}"/>
              </a:ext>
            </a:extLst>
          </p:cNvPr>
          <p:cNvSpPr>
            <a:spLocks noGrp="1"/>
          </p:cNvSpPr>
          <p:nvPr>
            <p:ph type="sldNum" sz="quarter" idx="12"/>
          </p:nvPr>
        </p:nvSpPr>
        <p:spPr/>
        <p:txBody>
          <a:bodyPr/>
          <a:lstStyle/>
          <a:p>
            <a:pPr>
              <a:defRPr/>
            </a:pPr>
            <a:fld id="{ACC2B083-4B80-4709-BCA6-AED58DFFDEC8}" type="slidenum">
              <a:rPr lang="en-US" smtClean="0"/>
              <a:pPr>
                <a:defRPr/>
              </a:pPr>
              <a:t>139</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914400"/>
            <a:ext cx="8991600" cy="4832092"/>
          </a:xfrm>
          <a:prstGeom prst="rect">
            <a:avLst/>
          </a:prstGeom>
        </p:spPr>
        <p:txBody>
          <a:bodyPr wrap="square">
            <a:spAutoFit/>
          </a:bodyPr>
          <a:lstStyle/>
          <a:p>
            <a:pPr algn="just"/>
            <a:r>
              <a:rPr lang="en-US" sz="2150" b="1" u="sng" dirty="0">
                <a:latin typeface="+mn-lt"/>
              </a:rPr>
              <a:t>Brief:</a:t>
            </a:r>
            <a:r>
              <a:rPr lang="en-US" sz="2150" dirty="0">
                <a:latin typeface="+mn-lt"/>
              </a:rPr>
              <a:t> To </a:t>
            </a:r>
            <a:r>
              <a:rPr lang="en-US" sz="2150" b="1" dirty="0">
                <a:latin typeface="+mn-lt"/>
              </a:rPr>
              <a:t>protect the interest of the revenue </a:t>
            </a:r>
            <a:r>
              <a:rPr lang="en-US" sz="2150" dirty="0">
                <a:latin typeface="+mn-lt"/>
              </a:rPr>
              <a:t>in cases where </a:t>
            </a:r>
            <a:r>
              <a:rPr lang="en-US" sz="2150" b="1" dirty="0">
                <a:latin typeface="+mn-lt"/>
              </a:rPr>
              <a:t>tangible evidence(s) </a:t>
            </a:r>
            <a:r>
              <a:rPr lang="en-US" sz="2150" dirty="0">
                <a:latin typeface="+mn-lt"/>
              </a:rPr>
              <a:t>are found during a </a:t>
            </a:r>
            <a:r>
              <a:rPr lang="en-US" sz="2150" b="1" dirty="0">
                <a:latin typeface="+mn-lt"/>
              </a:rPr>
              <a:t>search or seizure operation </a:t>
            </a:r>
            <a:r>
              <a:rPr lang="en-US" sz="2150" dirty="0">
                <a:latin typeface="+mn-lt"/>
              </a:rPr>
              <a:t>(including 132A cases) and the same is represented in the form of undisclosed investment in any asset, section 153A relating to search assessments is amended to provide that notice under the said section can be issued </a:t>
            </a:r>
            <a:r>
              <a:rPr lang="en-US" sz="2150" dirty="0" err="1">
                <a:latin typeface="+mn-lt"/>
              </a:rPr>
              <a:t>upto</a:t>
            </a:r>
            <a:r>
              <a:rPr lang="en-US" sz="2150" dirty="0">
                <a:latin typeface="+mn-lt"/>
              </a:rPr>
              <a:t> 10</a:t>
            </a:r>
            <a:r>
              <a:rPr lang="en-US" sz="2150" baseline="30000" dirty="0">
                <a:latin typeface="+mn-lt"/>
              </a:rPr>
              <a:t>th</a:t>
            </a:r>
            <a:r>
              <a:rPr lang="en-US" sz="2150" dirty="0">
                <a:latin typeface="+mn-lt"/>
              </a:rPr>
              <a:t> AY (beyond the 6</a:t>
            </a:r>
            <a:r>
              <a:rPr lang="en-US" sz="2150" baseline="30000" dirty="0">
                <a:latin typeface="+mn-lt"/>
              </a:rPr>
              <a:t>th</a:t>
            </a:r>
            <a:r>
              <a:rPr lang="en-US" sz="2150" dirty="0">
                <a:latin typeface="+mn-lt"/>
              </a:rPr>
              <a:t> AY already provided) if: </a:t>
            </a:r>
          </a:p>
          <a:p>
            <a:pPr marL="514350" indent="-514350" algn="just">
              <a:buAutoNum type="romanLcParenBoth"/>
            </a:pPr>
            <a:r>
              <a:rPr lang="en-US" sz="2150" dirty="0">
                <a:latin typeface="+mn-lt"/>
              </a:rPr>
              <a:t>the </a:t>
            </a:r>
            <a:r>
              <a:rPr lang="en-US" sz="2150" b="1" dirty="0">
                <a:latin typeface="+mn-lt"/>
              </a:rPr>
              <a:t>AO has in his possession </a:t>
            </a:r>
            <a:r>
              <a:rPr lang="en-US" sz="2150" dirty="0">
                <a:latin typeface="+mn-lt"/>
              </a:rPr>
              <a:t>books of accounts or other documents or </a:t>
            </a:r>
            <a:r>
              <a:rPr lang="en-US" sz="2150" b="1" dirty="0">
                <a:latin typeface="+mn-lt"/>
              </a:rPr>
              <a:t>evidence </a:t>
            </a:r>
            <a:r>
              <a:rPr lang="en-US" sz="2150" dirty="0">
                <a:latin typeface="+mn-lt"/>
              </a:rPr>
              <a:t>which reveal that the income which has </a:t>
            </a:r>
            <a:r>
              <a:rPr lang="en-US" sz="2150" b="1" dirty="0">
                <a:latin typeface="+mn-lt"/>
              </a:rPr>
              <a:t>escaped assessment amounts </a:t>
            </a:r>
            <a:r>
              <a:rPr lang="en-US" sz="2150" dirty="0">
                <a:latin typeface="+mn-lt"/>
              </a:rPr>
              <a:t>to or is likely to amount to </a:t>
            </a:r>
            <a:r>
              <a:rPr lang="en-US" sz="2150" b="1" u="sng" dirty="0">
                <a:latin typeface="+mn-lt"/>
              </a:rPr>
              <a:t>Rs.50 lakh or more</a:t>
            </a:r>
            <a:r>
              <a:rPr lang="en-US" sz="2150" b="1" dirty="0">
                <a:latin typeface="+mn-lt"/>
              </a:rPr>
              <a:t> </a:t>
            </a:r>
            <a:r>
              <a:rPr lang="en-US" sz="2150" dirty="0">
                <a:latin typeface="+mn-lt"/>
              </a:rPr>
              <a:t>in one year or in aggregate in the relevant 4 AYs (falling beyond the 6</a:t>
            </a:r>
            <a:r>
              <a:rPr lang="en-US" sz="2150" baseline="30000" dirty="0">
                <a:latin typeface="+mn-lt"/>
              </a:rPr>
              <a:t>th</a:t>
            </a:r>
            <a:r>
              <a:rPr lang="en-US" sz="2150" dirty="0">
                <a:latin typeface="+mn-lt"/>
              </a:rPr>
              <a:t> AY);</a:t>
            </a:r>
          </a:p>
          <a:p>
            <a:pPr marL="514350" indent="-514350" algn="just">
              <a:buAutoNum type="romanLcParenBoth"/>
            </a:pPr>
            <a:r>
              <a:rPr lang="en-US" sz="2150" b="1" dirty="0">
                <a:latin typeface="+mn-lt"/>
              </a:rPr>
              <a:t>such income escaping assessment is represented in the form of asset </a:t>
            </a:r>
            <a:r>
              <a:rPr lang="en-US" sz="2150" dirty="0">
                <a:latin typeface="+mn-lt"/>
              </a:rPr>
              <a:t>(including immovable property being land/building/both, shares &amp;  securities, loans &amp; advances, deposits in </a:t>
            </a:r>
            <a:r>
              <a:rPr lang="en-GB" sz="2150" dirty="0">
                <a:latin typeface="+mn-lt"/>
              </a:rPr>
              <a:t>bank account)</a:t>
            </a:r>
            <a:r>
              <a:rPr lang="en-US" sz="2150" b="1" dirty="0">
                <a:latin typeface="+mn-lt"/>
              </a:rPr>
              <a:t>;</a:t>
            </a:r>
          </a:p>
          <a:p>
            <a:pPr marL="514350" indent="-514350" algn="just">
              <a:buAutoNum type="romanLcParenBoth"/>
            </a:pPr>
            <a:r>
              <a:rPr lang="en-US" sz="2150" b="1" dirty="0">
                <a:latin typeface="+mn-lt"/>
              </a:rPr>
              <a:t>the income escaping assessment or part thereof relates to such year(s)</a:t>
            </a:r>
            <a:r>
              <a:rPr lang="en-US" sz="2150" dirty="0">
                <a:latin typeface="+mn-lt"/>
              </a:rPr>
              <a:t>.</a:t>
            </a: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153A…</a:t>
            </a:r>
            <a:endParaRPr lang="en-US" sz="3600" b="1" i="1" u="sng" baseline="0" dirty="0">
              <a:solidFill>
                <a:schemeClr val="bg1"/>
              </a:solidFill>
              <a:latin typeface="+mj-lt"/>
              <a:ea typeface="+mj-ea"/>
              <a:cs typeface="+mj-cs"/>
            </a:endParaRP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Rectangle: Rounded Corners 4">
            <a:extLst>
              <a:ext uri="{FF2B5EF4-FFF2-40B4-BE49-F238E27FC236}">
                <a16:creationId xmlns:a16="http://schemas.microsoft.com/office/drawing/2014/main" id="{DD94A7BE-2CCD-49F2-BE4B-DC1BEE9E8BC4}"/>
              </a:ext>
            </a:extLst>
          </p:cNvPr>
          <p:cNvSpPr/>
          <p:nvPr/>
        </p:nvSpPr>
        <p:spPr>
          <a:xfrm>
            <a:off x="76200" y="5704814"/>
            <a:ext cx="8860536" cy="8513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100" b="1" dirty="0">
                <a:solidFill>
                  <a:schemeClr val="bg1"/>
                </a:solidFill>
              </a:rPr>
              <a:t>Amended provisions of section 153A shall apply where search u/s 132 is initiated or requisition u/s 132A is made on or after the 1st day of April, 2017</a:t>
            </a:r>
          </a:p>
        </p:txBody>
      </p:sp>
      <p:sp>
        <p:nvSpPr>
          <p:cNvPr id="7" name="Slide Number Placeholder 6">
            <a:extLst>
              <a:ext uri="{FF2B5EF4-FFF2-40B4-BE49-F238E27FC236}">
                <a16:creationId xmlns:a16="http://schemas.microsoft.com/office/drawing/2014/main" id="{D845B769-D7F3-48EB-BD62-0E4B60BE79D7}"/>
              </a:ext>
            </a:extLst>
          </p:cNvPr>
          <p:cNvSpPr>
            <a:spLocks noGrp="1"/>
          </p:cNvSpPr>
          <p:nvPr>
            <p:ph type="sldNum" sz="quarter" idx="12"/>
          </p:nvPr>
        </p:nvSpPr>
        <p:spPr/>
        <p:txBody>
          <a:bodyPr/>
          <a:lstStyle/>
          <a:p>
            <a:pPr>
              <a:defRPr/>
            </a:pPr>
            <a:fld id="{530A152B-CFDE-45FC-ACB8-FE7DAED0C3AA}" type="slidenum">
              <a:rPr lang="en-US" smtClean="0"/>
              <a:pPr>
                <a:defRPr/>
              </a:pPr>
              <a:t>14</a:t>
            </a:fld>
            <a:endParaRPr lang="en-US"/>
          </a:p>
        </p:txBody>
      </p:sp>
    </p:spTree>
    <p:extLst>
      <p:ext uri="{BB962C8B-B14F-4D97-AF65-F5344CB8AC3E}">
        <p14:creationId xmlns:p14="http://schemas.microsoft.com/office/powerpoint/2010/main" val="328800859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Rectangle 3"/>
          <p:cNvSpPr>
            <a:spLocks noGrp="1" noChangeArrowheads="1"/>
          </p:cNvSpPr>
          <p:nvPr>
            <p:ph idx="1"/>
          </p:nvPr>
        </p:nvSpPr>
        <p:spPr>
          <a:xfrm>
            <a:off x="152400" y="1752600"/>
            <a:ext cx="8915400" cy="4419600"/>
          </a:xfrm>
        </p:spPr>
        <p:txBody>
          <a:bodyPr>
            <a:noAutofit/>
          </a:bodyPr>
          <a:lstStyle/>
          <a:p>
            <a:pPr marL="355600" indent="-355600" algn="just">
              <a:spcBef>
                <a:spcPts val="0"/>
              </a:spcBef>
              <a:buClr>
                <a:schemeClr val="accent2"/>
              </a:buClr>
              <a:buFont typeface="Wingdings" pitchFamily="2" charset="2"/>
              <a:buChar char="Ø"/>
            </a:pPr>
            <a:r>
              <a:rPr lang="en-US" sz="2100" dirty="0"/>
              <a:t>Authorities to have sufficient material to reasonably believe that action is required to be taken under provisions of Sec. 132(1). </a:t>
            </a:r>
            <a:r>
              <a:rPr lang="en-US" sz="2100" b="1" dirty="0">
                <a:solidFill>
                  <a:schemeClr val="accent2"/>
                </a:solidFill>
              </a:rPr>
              <a:t>Doctors </a:t>
            </a:r>
            <a:r>
              <a:rPr lang="en-US" sz="2100" b="1" dirty="0" err="1">
                <a:solidFill>
                  <a:schemeClr val="accent2"/>
                </a:solidFill>
              </a:rPr>
              <a:t>X’Ray</a:t>
            </a:r>
            <a:r>
              <a:rPr lang="en-US" sz="2100" b="1" dirty="0">
                <a:solidFill>
                  <a:schemeClr val="accent2"/>
                </a:solidFill>
              </a:rPr>
              <a:t> &amp; Pathology Institute (P.) Ltd. VS. Director of Investigation, Kanpur [2010] 186 Taxman 480 (All.) </a:t>
            </a:r>
          </a:p>
          <a:p>
            <a:pPr marL="355600" indent="-355600" algn="just">
              <a:spcBef>
                <a:spcPts val="0"/>
              </a:spcBef>
              <a:buClr>
                <a:schemeClr val="accent2"/>
              </a:buClr>
              <a:buFont typeface="Wingdings" pitchFamily="2" charset="2"/>
              <a:buChar char="Ø"/>
            </a:pPr>
            <a:endParaRPr lang="en-US" sz="2100" b="1" dirty="0">
              <a:solidFill>
                <a:schemeClr val="accent2"/>
              </a:solidFill>
            </a:endParaRPr>
          </a:p>
          <a:p>
            <a:pPr marL="355600" indent="-355600" algn="just">
              <a:spcBef>
                <a:spcPts val="0"/>
              </a:spcBef>
              <a:buClr>
                <a:schemeClr val="accent2"/>
              </a:buClr>
              <a:buFont typeface="Wingdings" pitchFamily="2" charset="2"/>
              <a:buChar char="Ø"/>
            </a:pPr>
            <a:r>
              <a:rPr lang="en-US" sz="2100" dirty="0"/>
              <a:t>Information received regarding evasion of tax by making fake or exaggerated bills or that undisclosed income is received – Valid Reasons to Believe. </a:t>
            </a:r>
            <a:r>
              <a:rPr lang="en-US" sz="2100" b="1" dirty="0" err="1">
                <a:solidFill>
                  <a:schemeClr val="accent2"/>
                </a:solidFill>
              </a:rPr>
              <a:t>Genom</a:t>
            </a:r>
            <a:r>
              <a:rPr lang="en-US" sz="2100" b="1" dirty="0">
                <a:solidFill>
                  <a:schemeClr val="accent2"/>
                </a:solidFill>
              </a:rPr>
              <a:t> Biotech.) Ltd vs. DIT (</a:t>
            </a:r>
            <a:r>
              <a:rPr lang="en-US" sz="2100" b="1" dirty="0" err="1">
                <a:solidFill>
                  <a:schemeClr val="accent2"/>
                </a:solidFill>
              </a:rPr>
              <a:t>Invs</a:t>
            </a:r>
            <a:r>
              <a:rPr lang="en-US" sz="2100" b="1" dirty="0">
                <a:solidFill>
                  <a:schemeClr val="accent2"/>
                </a:solidFill>
              </a:rPr>
              <a:t>.) [2009]180Taxman 395(</a:t>
            </a:r>
            <a:r>
              <a:rPr lang="en-US" sz="2100" b="1" dirty="0" err="1">
                <a:solidFill>
                  <a:schemeClr val="accent2"/>
                </a:solidFill>
              </a:rPr>
              <a:t>Bom</a:t>
            </a:r>
            <a:r>
              <a:rPr lang="en-US" sz="2100" b="1" dirty="0">
                <a:solidFill>
                  <a:schemeClr val="accent2"/>
                </a:solidFill>
              </a:rPr>
              <a:t>.)</a:t>
            </a:r>
          </a:p>
          <a:p>
            <a:pPr marL="355600" indent="-355600" algn="just">
              <a:spcBef>
                <a:spcPts val="0"/>
              </a:spcBef>
              <a:buClr>
                <a:schemeClr val="accent2"/>
              </a:buClr>
              <a:buFont typeface="Wingdings" pitchFamily="2" charset="2"/>
              <a:buChar char="Ø"/>
            </a:pPr>
            <a:endParaRPr lang="en-US" sz="2100" b="1" dirty="0">
              <a:solidFill>
                <a:schemeClr val="accent2"/>
              </a:solidFill>
            </a:endParaRPr>
          </a:p>
          <a:p>
            <a:pPr marL="355600" indent="-355600" algn="just">
              <a:spcBef>
                <a:spcPts val="0"/>
              </a:spcBef>
              <a:buClr>
                <a:schemeClr val="accent2"/>
              </a:buClr>
              <a:buFont typeface="Wingdings" pitchFamily="2" charset="2"/>
              <a:buChar char="Ø"/>
            </a:pPr>
            <a:r>
              <a:rPr lang="en-US" sz="2100" dirty="0"/>
              <a:t>High Court cannot go into question as to whether material available before authority concerned was adequate to prompt him to believe that a search was necessary. </a:t>
            </a:r>
            <a:r>
              <a:rPr lang="en-US" sz="2100" b="1" dirty="0">
                <a:solidFill>
                  <a:schemeClr val="accent2"/>
                </a:solidFill>
              </a:rPr>
              <a:t>Dr. P.G. </a:t>
            </a:r>
            <a:r>
              <a:rPr lang="en-US" sz="2100" b="1" dirty="0" err="1">
                <a:solidFill>
                  <a:schemeClr val="accent2"/>
                </a:solidFill>
              </a:rPr>
              <a:t>Viswanathan</a:t>
            </a:r>
            <a:r>
              <a:rPr lang="en-US" sz="2100" b="1" dirty="0">
                <a:solidFill>
                  <a:schemeClr val="accent2"/>
                </a:solidFill>
              </a:rPr>
              <a:t> </a:t>
            </a:r>
            <a:r>
              <a:rPr lang="en-US" sz="2100" b="1" i="1" dirty="0">
                <a:solidFill>
                  <a:schemeClr val="accent2"/>
                </a:solidFill>
              </a:rPr>
              <a:t>v</a:t>
            </a:r>
            <a:r>
              <a:rPr lang="en-US" sz="2100" b="1" dirty="0">
                <a:solidFill>
                  <a:schemeClr val="accent2"/>
                </a:solidFill>
              </a:rPr>
              <a:t> Director of Income-tax (Investigation) [2013] 30 taxmann.com 33 (Madras) </a:t>
            </a:r>
          </a:p>
          <a:p>
            <a:pPr marL="355600" indent="-355600" algn="just">
              <a:spcBef>
                <a:spcPts val="0"/>
              </a:spcBef>
              <a:buClr>
                <a:schemeClr val="accent2"/>
              </a:buClr>
              <a:buFont typeface="Wingdings" pitchFamily="2" charset="2"/>
              <a:buChar char="Ø"/>
            </a:pPr>
            <a:endParaRPr lang="en-US" sz="2100" b="1" dirty="0">
              <a:solidFill>
                <a:schemeClr val="accent2"/>
              </a:solidFill>
            </a:endParaRPr>
          </a:p>
          <a:p>
            <a:pPr marL="355600" indent="-355600" algn="just">
              <a:spcBef>
                <a:spcPts val="0"/>
              </a:spcBef>
              <a:buClr>
                <a:schemeClr val="accent2"/>
              </a:buClr>
              <a:buFont typeface="Wingdings" pitchFamily="2" charset="2"/>
              <a:buChar char="Ø"/>
            </a:pPr>
            <a:endParaRPr lang="en-US" sz="2100" b="1" dirty="0">
              <a:solidFill>
                <a:schemeClr val="accent2"/>
              </a:solidFill>
            </a:endParaRPr>
          </a:p>
        </p:txBody>
      </p:sp>
      <p:sp>
        <p:nvSpPr>
          <p:cNvPr id="6" name="Rectangle 5"/>
          <p:cNvSpPr/>
          <p:nvPr/>
        </p:nvSpPr>
        <p:spPr>
          <a:xfrm>
            <a:off x="457200" y="381000"/>
            <a:ext cx="8153400" cy="1023357"/>
          </a:xfrm>
          <a:prstGeom prst="rect">
            <a:avLst/>
          </a:prstGeom>
        </p:spPr>
        <p:txBody>
          <a:bodyPr wrap="square">
            <a:spAutoFit/>
          </a:bodyPr>
          <a:lstStyle/>
          <a:p>
            <a:pPr algn="ctr"/>
            <a:endParaRPr lang="en-US" sz="1050" b="1" u="sng" dirty="0">
              <a:solidFill>
                <a:schemeClr val="accent2"/>
              </a:solidFill>
            </a:endParaRPr>
          </a:p>
          <a:p>
            <a:pPr algn="ctr"/>
            <a:r>
              <a:rPr lang="en-US" sz="4000" b="1" u="sng" dirty="0">
                <a:solidFill>
                  <a:schemeClr val="tx2"/>
                </a:solidFill>
                <a:latin typeface="+mj-lt"/>
                <a:ea typeface="+mj-ea"/>
                <a:cs typeface="+mj-cs"/>
              </a:rPr>
              <a:t>Issues- Reasons to Believe…..</a:t>
            </a:r>
          </a:p>
          <a:p>
            <a:pPr algn="ctr"/>
            <a:endParaRPr lang="en-US" sz="1050" dirty="0"/>
          </a:p>
        </p:txBody>
      </p:sp>
      <p:sp>
        <p:nvSpPr>
          <p:cNvPr id="3" name="Slide Number Placeholder 2">
            <a:extLst>
              <a:ext uri="{FF2B5EF4-FFF2-40B4-BE49-F238E27FC236}">
                <a16:creationId xmlns:a16="http://schemas.microsoft.com/office/drawing/2014/main" id="{BDB18638-E5DA-459D-A491-1C6491095C29}"/>
              </a:ext>
            </a:extLst>
          </p:cNvPr>
          <p:cNvSpPr>
            <a:spLocks noGrp="1"/>
          </p:cNvSpPr>
          <p:nvPr>
            <p:ph type="sldNum" sz="quarter" idx="12"/>
          </p:nvPr>
        </p:nvSpPr>
        <p:spPr/>
        <p:txBody>
          <a:bodyPr/>
          <a:lstStyle/>
          <a:p>
            <a:pPr>
              <a:defRPr/>
            </a:pPr>
            <a:fld id="{ACC2B083-4B80-4709-BCA6-AED58DFFDEC8}" type="slidenum">
              <a:rPr lang="en-US" smtClean="0"/>
              <a:pPr>
                <a:defRPr/>
              </a:pPr>
              <a:t>140</a:t>
            </a:fld>
            <a:endParaRPr lang="en-US"/>
          </a:p>
        </p:txBody>
      </p:sp>
      <p:sp>
        <p:nvSpPr>
          <p:cNvPr id="8" name="TextBox 7">
            <a:extLst>
              <a:ext uri="{FF2B5EF4-FFF2-40B4-BE49-F238E27FC236}">
                <a16:creationId xmlns:a16="http://schemas.microsoft.com/office/drawing/2014/main" id="{5E6BEED0-7E82-48C3-8056-4DEC28054088}"/>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143000"/>
            <a:ext cx="8839200" cy="4114800"/>
          </a:xfrm>
        </p:spPr>
        <p:txBody>
          <a:bodyPr>
            <a:normAutofit/>
          </a:bodyPr>
          <a:lstStyle/>
          <a:p>
            <a:pPr marL="355600" indent="-355600" algn="just">
              <a:buClr>
                <a:schemeClr val="accent2"/>
              </a:buClr>
              <a:buFont typeface="Wingdings" pitchFamily="2" charset="2"/>
              <a:buChar char="Ø"/>
            </a:pPr>
            <a:r>
              <a:rPr lang="en-US" sz="2200" dirty="0"/>
              <a:t>Satisfaction note in search matters plays vital role in establishing that the search was in accordance with the provisions of Income Tax. </a:t>
            </a:r>
            <a:r>
              <a:rPr lang="en-US" sz="2200" b="1" dirty="0" err="1">
                <a:solidFill>
                  <a:schemeClr val="accent2"/>
                </a:solidFill>
              </a:rPr>
              <a:t>Spacewood</a:t>
            </a:r>
            <a:r>
              <a:rPr lang="en-US" sz="2200" b="1" dirty="0">
                <a:solidFill>
                  <a:schemeClr val="accent2"/>
                </a:solidFill>
              </a:rPr>
              <a:t> Furnishers  Pvt. Ltd. Director General of Income Tax (Inv.) [2012] 340 ITR 0393 (</a:t>
            </a:r>
            <a:r>
              <a:rPr lang="en-US" sz="2200" b="1" dirty="0" err="1">
                <a:solidFill>
                  <a:schemeClr val="accent2"/>
                </a:solidFill>
              </a:rPr>
              <a:t>Bom</a:t>
            </a:r>
            <a:r>
              <a:rPr lang="en-US" sz="2200" b="1" dirty="0">
                <a:solidFill>
                  <a:schemeClr val="accent2"/>
                </a:solidFill>
              </a:rPr>
              <a:t>.) </a:t>
            </a:r>
            <a:r>
              <a:rPr lang="en-US" sz="2200" dirty="0"/>
              <a:t>and reasons recorded before issuing warrant of </a:t>
            </a:r>
            <a:r>
              <a:rPr lang="en-US" sz="2200" dirty="0" err="1"/>
              <a:t>authorisation</a:t>
            </a:r>
            <a:r>
              <a:rPr lang="en-US" sz="2200" dirty="0"/>
              <a:t> need not be communicated to person against whom warrant is issued at that stage. </a:t>
            </a:r>
            <a:r>
              <a:rPr lang="en-US" sz="2200" b="1" dirty="0">
                <a:solidFill>
                  <a:schemeClr val="accent2"/>
                </a:solidFill>
              </a:rPr>
              <a:t>DGIT (I) v. </a:t>
            </a:r>
            <a:r>
              <a:rPr lang="en-US" sz="2200" b="1" dirty="0" err="1">
                <a:solidFill>
                  <a:schemeClr val="accent2"/>
                </a:solidFill>
              </a:rPr>
              <a:t>Spacewood</a:t>
            </a:r>
            <a:r>
              <a:rPr lang="en-US" sz="2200" b="1" dirty="0">
                <a:solidFill>
                  <a:schemeClr val="accent2"/>
                </a:solidFill>
              </a:rPr>
              <a:t> Furnishers (P.) Ltd [2015] 57 taxmann.com 292 (SC)</a:t>
            </a:r>
          </a:p>
          <a:p>
            <a:pPr marL="355600" indent="-355600" algn="just">
              <a:buClr>
                <a:schemeClr val="accent2"/>
              </a:buClr>
              <a:buFont typeface="Wingdings" pitchFamily="2" charset="2"/>
              <a:buChar char="Ø"/>
            </a:pPr>
            <a:endParaRPr lang="en-US" sz="1200" b="1" dirty="0">
              <a:solidFill>
                <a:schemeClr val="accent2"/>
              </a:solidFill>
            </a:endParaRPr>
          </a:p>
          <a:p>
            <a:pPr marL="355600" indent="-355600" algn="just">
              <a:buClr>
                <a:schemeClr val="accent2"/>
              </a:buClr>
              <a:buFont typeface="Wingdings" pitchFamily="2" charset="2"/>
              <a:buChar char="Ø"/>
            </a:pPr>
            <a:r>
              <a:rPr lang="en-US" sz="2200" dirty="0"/>
              <a:t>Combined satisfaction recorded can be said to be legally valid for initiating Search where several persons are searched. </a:t>
            </a:r>
            <a:r>
              <a:rPr lang="en-US" sz="2200" b="1" dirty="0">
                <a:solidFill>
                  <a:schemeClr val="accent2"/>
                </a:solidFill>
              </a:rPr>
              <a:t>M/s </a:t>
            </a:r>
            <a:r>
              <a:rPr lang="en-US" sz="2200" b="1" dirty="0" err="1">
                <a:solidFill>
                  <a:schemeClr val="accent2"/>
                </a:solidFill>
              </a:rPr>
              <a:t>Jeet</a:t>
            </a:r>
            <a:r>
              <a:rPr lang="en-US" sz="2200" b="1" dirty="0">
                <a:solidFill>
                  <a:schemeClr val="accent2"/>
                </a:solidFill>
              </a:rPr>
              <a:t> Construction Company </a:t>
            </a:r>
            <a:r>
              <a:rPr lang="en-US" sz="2200" b="1" dirty="0" err="1">
                <a:solidFill>
                  <a:schemeClr val="accent2"/>
                </a:solidFill>
              </a:rPr>
              <a:t>vs</a:t>
            </a:r>
            <a:r>
              <a:rPr lang="en-US" sz="2200" b="1" dirty="0">
                <a:solidFill>
                  <a:schemeClr val="accent2"/>
                </a:solidFill>
              </a:rPr>
              <a:t> ACIT IT[SS] Appeal No.26 (Del.) of 2011 [2012-TIOL-11-ITAT-Del]</a:t>
            </a:r>
            <a:endParaRPr lang="en-US" sz="2200" dirty="0"/>
          </a:p>
          <a:p>
            <a:pPr marL="355600" indent="-355600" algn="just">
              <a:buClr>
                <a:schemeClr val="accent2"/>
              </a:buClr>
              <a:buFont typeface="Wingdings" pitchFamily="2" charset="2"/>
              <a:buChar char="Ø"/>
            </a:pPr>
            <a:endParaRPr lang="en-US" sz="2200" b="1" dirty="0">
              <a:solidFill>
                <a:schemeClr val="accent2"/>
              </a:solidFill>
            </a:endParaRPr>
          </a:p>
        </p:txBody>
      </p:sp>
      <p:sp>
        <p:nvSpPr>
          <p:cNvPr id="5" name="Rectangle 4"/>
          <p:cNvSpPr/>
          <p:nvPr/>
        </p:nvSpPr>
        <p:spPr>
          <a:xfrm>
            <a:off x="457200" y="511314"/>
            <a:ext cx="8153400" cy="707886"/>
          </a:xfrm>
          <a:prstGeom prst="rect">
            <a:avLst/>
          </a:prstGeom>
        </p:spPr>
        <p:txBody>
          <a:bodyPr wrap="square">
            <a:spAutoFit/>
          </a:bodyPr>
          <a:lstStyle/>
          <a:p>
            <a:pPr algn="ctr"/>
            <a:r>
              <a:rPr lang="en-US" sz="4000" b="1" u="sng" dirty="0">
                <a:solidFill>
                  <a:schemeClr val="tx2"/>
                </a:solidFill>
                <a:latin typeface="+mj-lt"/>
                <a:ea typeface="+mj-ea"/>
                <a:cs typeface="+mj-cs"/>
              </a:rPr>
              <a:t>Issues- Satisfaction Note</a:t>
            </a:r>
          </a:p>
        </p:txBody>
      </p:sp>
      <p:sp>
        <p:nvSpPr>
          <p:cNvPr id="6" name="Rectangle: Rounded Corners 5">
            <a:extLst>
              <a:ext uri="{FF2B5EF4-FFF2-40B4-BE49-F238E27FC236}">
                <a16:creationId xmlns:a16="http://schemas.microsoft.com/office/drawing/2014/main" id="{DF59D437-B8FB-499C-BAD5-45C89A6C8FEF}"/>
              </a:ext>
            </a:extLst>
          </p:cNvPr>
          <p:cNvSpPr/>
          <p:nvPr/>
        </p:nvSpPr>
        <p:spPr>
          <a:xfrm>
            <a:off x="228600" y="5257800"/>
            <a:ext cx="8839200" cy="1295400"/>
          </a:xfrm>
          <a:prstGeom prst="roundRect">
            <a:avLst/>
          </a:prstGeom>
          <a:solidFill>
            <a:schemeClr val="accent2">
              <a:lumMod val="20000"/>
              <a:lumOff val="80000"/>
            </a:schemeClr>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000" dirty="0">
                <a:solidFill>
                  <a:schemeClr val="tx1"/>
                </a:solidFill>
              </a:rPr>
              <a:t>Note: The Satisfaction note cannot be shown to any person or any authority or the Appellate Tribunal </a:t>
            </a:r>
            <a:r>
              <a:rPr lang="en-US" sz="2000" dirty="0" err="1">
                <a:solidFill>
                  <a:schemeClr val="tx1"/>
                </a:solidFill>
              </a:rPr>
              <a:t>w.e.f</a:t>
            </a:r>
            <a:r>
              <a:rPr lang="en-US" sz="2000" dirty="0">
                <a:solidFill>
                  <a:schemeClr val="tx1"/>
                </a:solidFill>
              </a:rPr>
              <a:t>. 01.04.1962 as amended by Finance Act, 2017, however, it is to be tested that High Court or the Supreme Court is not covered by this amendment.</a:t>
            </a:r>
          </a:p>
        </p:txBody>
      </p:sp>
      <p:sp>
        <p:nvSpPr>
          <p:cNvPr id="4" name="Slide Number Placeholder 3">
            <a:extLst>
              <a:ext uri="{FF2B5EF4-FFF2-40B4-BE49-F238E27FC236}">
                <a16:creationId xmlns:a16="http://schemas.microsoft.com/office/drawing/2014/main" id="{118149CF-6A02-4BED-A447-B2969A1AA493}"/>
              </a:ext>
            </a:extLst>
          </p:cNvPr>
          <p:cNvSpPr>
            <a:spLocks noGrp="1"/>
          </p:cNvSpPr>
          <p:nvPr>
            <p:ph type="sldNum" sz="quarter" idx="12"/>
          </p:nvPr>
        </p:nvSpPr>
        <p:spPr/>
        <p:txBody>
          <a:bodyPr/>
          <a:lstStyle/>
          <a:p>
            <a:pPr>
              <a:defRPr/>
            </a:pPr>
            <a:fld id="{ACC2B083-4B80-4709-BCA6-AED58DFFDEC8}" type="slidenum">
              <a:rPr lang="en-US" smtClean="0"/>
              <a:pPr>
                <a:defRPr/>
              </a:pPr>
              <a:t>141</a:t>
            </a:fld>
            <a:endParaRPr lang="en-US"/>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3"/>
          <p:cNvSpPr>
            <a:spLocks noGrp="1" noChangeArrowheads="1"/>
          </p:cNvSpPr>
          <p:nvPr>
            <p:ph idx="1"/>
          </p:nvPr>
        </p:nvSpPr>
        <p:spPr>
          <a:xfrm>
            <a:off x="131064" y="1447800"/>
            <a:ext cx="8860536" cy="5181600"/>
          </a:xfrm>
        </p:spPr>
        <p:txBody>
          <a:bodyPr>
            <a:noAutofit/>
          </a:bodyPr>
          <a:lstStyle/>
          <a:p>
            <a:pPr marL="365125" indent="-365125" algn="just">
              <a:buClr>
                <a:schemeClr val="accent2"/>
              </a:buClr>
              <a:buFont typeface="Wingdings" panose="05000000000000000000" pitchFamily="2" charset="2"/>
              <a:buChar char="Ø"/>
            </a:pPr>
            <a:r>
              <a:rPr lang="en-US" sz="2200" dirty="0"/>
              <a:t>In view of the amendment made in Section 132A by Finance Act of 2017, the 'reason to believe' or 'reason to suspect', as the case may be, shall not be disclosed to any person or any authority or the Appellate Tribunal as recorded by Income Tax Authority u/s 132/ 132A. We, therefore, cannot go into that question at all. </a:t>
            </a:r>
            <a:r>
              <a:rPr lang="en-US" sz="2200" b="1" dirty="0">
                <a:solidFill>
                  <a:schemeClr val="accent2"/>
                </a:solidFill>
              </a:rPr>
              <a:t>N.K. </a:t>
            </a:r>
            <a:r>
              <a:rPr lang="en-US" sz="2200" b="1" dirty="0" err="1">
                <a:solidFill>
                  <a:schemeClr val="accent2"/>
                </a:solidFill>
              </a:rPr>
              <a:t>Jewellers</a:t>
            </a:r>
            <a:r>
              <a:rPr lang="en-US" sz="2200" b="1" dirty="0">
                <a:solidFill>
                  <a:schemeClr val="accent2"/>
                </a:solidFill>
              </a:rPr>
              <a:t> &amp; </a:t>
            </a:r>
            <a:r>
              <a:rPr lang="en-US" sz="2200" b="1" dirty="0" err="1">
                <a:solidFill>
                  <a:schemeClr val="accent2"/>
                </a:solidFill>
              </a:rPr>
              <a:t>Anr</a:t>
            </a:r>
            <a:r>
              <a:rPr lang="en-US" sz="2200" b="1" dirty="0">
                <a:solidFill>
                  <a:schemeClr val="accent2"/>
                </a:solidFill>
              </a:rPr>
              <a:t>. Vs. CIT [2017] 398 ITR 116 (SC)</a:t>
            </a:r>
          </a:p>
          <a:p>
            <a:pPr marL="360363" lvl="1" indent="-360363" algn="just">
              <a:spcBef>
                <a:spcPts val="600"/>
              </a:spcBef>
              <a:buFont typeface="Wingdings" pitchFamily="2" charset="2"/>
              <a:buChar char="Ø"/>
            </a:pPr>
            <a:r>
              <a:rPr lang="en-US" sz="2200" dirty="0">
                <a:solidFill>
                  <a:schemeClr val="tx1"/>
                </a:solidFill>
              </a:rPr>
              <a:t>Clerical or Technical mistakes in the </a:t>
            </a:r>
            <a:r>
              <a:rPr lang="en-US" sz="2200" dirty="0" err="1">
                <a:solidFill>
                  <a:schemeClr val="tx1"/>
                </a:solidFill>
              </a:rPr>
              <a:t>Panchnama</a:t>
            </a:r>
            <a:r>
              <a:rPr lang="en-US" sz="2200" dirty="0">
                <a:solidFill>
                  <a:schemeClr val="tx1"/>
                </a:solidFill>
              </a:rPr>
              <a:t> cannot make the search invalid under law. </a:t>
            </a:r>
            <a:r>
              <a:rPr lang="en-US" sz="2200" b="1" dirty="0"/>
              <a:t>P.P. </a:t>
            </a:r>
            <a:r>
              <a:rPr lang="en-US" sz="2200" b="1" dirty="0" err="1"/>
              <a:t>Jewellers</a:t>
            </a:r>
            <a:r>
              <a:rPr lang="en-US" sz="2200" b="1" dirty="0"/>
              <a:t> (P) Ltd. and </a:t>
            </a:r>
            <a:r>
              <a:rPr lang="en-US" sz="2200" b="1" dirty="0" err="1"/>
              <a:t>Ors</a:t>
            </a:r>
            <a:r>
              <a:rPr lang="en-US" sz="2200" b="1" dirty="0"/>
              <a:t>. vs ACIT – [2006] 111 TTJ 187 [ITAT – Delhi] &amp; MDLR Resorts (P.) Ltd. vs CIT </a:t>
            </a:r>
            <a:r>
              <a:rPr lang="nl-NL" sz="2200" b="1" dirty="0"/>
              <a:t>[2014] 221 Taxman 83 (Delhi)(MAG.)</a:t>
            </a:r>
          </a:p>
          <a:p>
            <a:pPr marL="360363" indent="-360363" algn="just">
              <a:spcBef>
                <a:spcPts val="600"/>
              </a:spcBef>
              <a:buClr>
                <a:schemeClr val="accent2"/>
              </a:buClr>
              <a:buFont typeface="Wingdings" pitchFamily="2" charset="2"/>
              <a:buChar char="Ø"/>
            </a:pPr>
            <a:r>
              <a:rPr lang="en-US" sz="2200" dirty="0"/>
              <a:t>Allegation of Acceptance of Bribe by Income Tax Official would not invalidate search. </a:t>
            </a:r>
            <a:r>
              <a:rPr lang="en-US" sz="2200" b="1" dirty="0">
                <a:solidFill>
                  <a:schemeClr val="accent2"/>
                </a:solidFill>
              </a:rPr>
              <a:t>Kamal </a:t>
            </a:r>
            <a:r>
              <a:rPr lang="en-US" sz="2200" b="1" dirty="0" err="1">
                <a:solidFill>
                  <a:schemeClr val="accent2"/>
                </a:solidFill>
              </a:rPr>
              <a:t>Khosla</a:t>
            </a:r>
            <a:r>
              <a:rPr lang="en-US" sz="2200" b="1" dirty="0">
                <a:solidFill>
                  <a:schemeClr val="accent2"/>
                </a:solidFill>
              </a:rPr>
              <a:t> vs. Director of Income Tax: SLP (c.) Nos. 12242-43: [2003] 264 ITR 140 (St.) SLP rejected, (2003) 264 ITR 140 (St.)</a:t>
            </a:r>
          </a:p>
        </p:txBody>
      </p:sp>
      <p:sp>
        <p:nvSpPr>
          <p:cNvPr id="5" name="Rectangle 4"/>
          <p:cNvSpPr/>
          <p:nvPr/>
        </p:nvSpPr>
        <p:spPr>
          <a:xfrm>
            <a:off x="266700" y="572869"/>
            <a:ext cx="8610600" cy="646331"/>
          </a:xfrm>
          <a:prstGeom prst="rect">
            <a:avLst/>
          </a:prstGeom>
        </p:spPr>
        <p:txBody>
          <a:bodyPr wrap="square">
            <a:spAutoFit/>
          </a:bodyPr>
          <a:lstStyle/>
          <a:p>
            <a:pPr algn="ctr"/>
            <a:r>
              <a:rPr lang="en-US" sz="3600" b="1" u="sng" dirty="0">
                <a:solidFill>
                  <a:schemeClr val="tx2"/>
                </a:solidFill>
                <a:latin typeface="+mj-lt"/>
                <a:ea typeface="+mj-ea"/>
                <a:cs typeface="+mj-cs"/>
              </a:rPr>
              <a:t>Issues- Validity of Search</a:t>
            </a:r>
          </a:p>
        </p:txBody>
      </p:sp>
      <p:sp>
        <p:nvSpPr>
          <p:cNvPr id="3" name="Slide Number Placeholder 2">
            <a:extLst>
              <a:ext uri="{FF2B5EF4-FFF2-40B4-BE49-F238E27FC236}">
                <a16:creationId xmlns:a16="http://schemas.microsoft.com/office/drawing/2014/main" id="{6C3D313B-5CD0-4B12-A2A0-B2F1E75EA2FE}"/>
              </a:ext>
            </a:extLst>
          </p:cNvPr>
          <p:cNvSpPr>
            <a:spLocks noGrp="1"/>
          </p:cNvSpPr>
          <p:nvPr>
            <p:ph type="sldNum" sz="quarter" idx="12"/>
          </p:nvPr>
        </p:nvSpPr>
        <p:spPr/>
        <p:txBody>
          <a:bodyPr/>
          <a:lstStyle/>
          <a:p>
            <a:pPr>
              <a:defRPr/>
            </a:pPr>
            <a:fld id="{ACC2B083-4B80-4709-BCA6-AED58DFFDEC8}" type="slidenum">
              <a:rPr lang="en-US" smtClean="0"/>
              <a:pPr>
                <a:defRPr/>
              </a:pPr>
              <a:t>142</a:t>
            </a:fld>
            <a:endParaRPr lang="en-US"/>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3"/>
          <p:cNvSpPr>
            <a:spLocks noGrp="1" noChangeArrowheads="1"/>
          </p:cNvSpPr>
          <p:nvPr>
            <p:ph idx="1"/>
          </p:nvPr>
        </p:nvSpPr>
        <p:spPr>
          <a:xfrm>
            <a:off x="131064" y="1447800"/>
            <a:ext cx="8860536" cy="5181600"/>
          </a:xfrm>
          <a:noFill/>
        </p:spPr>
        <p:txBody>
          <a:bodyPr>
            <a:noAutofit/>
          </a:bodyPr>
          <a:lstStyle/>
          <a:p>
            <a:pPr algn="just">
              <a:buClr>
                <a:schemeClr val="accent2"/>
              </a:buClr>
              <a:buFont typeface="Wingdings" panose="05000000000000000000" pitchFamily="2" charset="2"/>
              <a:buChar char="Ø"/>
            </a:pPr>
            <a:r>
              <a:rPr lang="en-GB" sz="2200" dirty="0"/>
              <a:t>Invalid search warrant under section 132 issued in name of deceased person cannot invalidate consequential block assessment under section 158BD on legal heir of deceased, as legal heir had participated in proceedings of assessment initiated under section 158BC </a:t>
            </a:r>
            <a:r>
              <a:rPr lang="en-GB" sz="2200" b="1" dirty="0">
                <a:solidFill>
                  <a:schemeClr val="accent2"/>
                </a:solidFill>
              </a:rPr>
              <a:t>Gunjan </a:t>
            </a:r>
            <a:r>
              <a:rPr lang="en-GB" sz="2200" b="1" dirty="0" err="1">
                <a:solidFill>
                  <a:schemeClr val="accent2"/>
                </a:solidFill>
              </a:rPr>
              <a:t>Girishbhai</a:t>
            </a:r>
            <a:r>
              <a:rPr lang="en-GB" sz="2200" b="1" dirty="0">
                <a:solidFill>
                  <a:schemeClr val="accent2"/>
                </a:solidFill>
              </a:rPr>
              <a:t> Mehta v. Director of Investigation, </a:t>
            </a:r>
            <a:r>
              <a:rPr lang="en-IN" sz="2200" b="1" dirty="0">
                <a:solidFill>
                  <a:schemeClr val="accent2"/>
                </a:solidFill>
              </a:rPr>
              <a:t>[2017] 80 taxmann.com 23 (SC)</a:t>
            </a:r>
          </a:p>
          <a:p>
            <a:pPr algn="just">
              <a:buClr>
                <a:schemeClr val="accent2"/>
              </a:buClr>
              <a:buFont typeface="Wingdings" panose="05000000000000000000" pitchFamily="2" charset="2"/>
              <a:buChar char="Ø"/>
            </a:pPr>
            <a:r>
              <a:rPr lang="en-GB" sz="2200" dirty="0"/>
              <a:t>An assessee can challenge validity of search on ground that a particular officer of department brought pressure and used his official position in an unfair manner, yet same has to be established by credible evidence. Where assessee challenged the validity of search on aforesaid ground and fails to bring any evidence on record either direct or in form of letters or circumstantial evidence, plea raised by him is rejected. </a:t>
            </a:r>
            <a:r>
              <a:rPr lang="en-GB" sz="2200" b="1" dirty="0">
                <a:solidFill>
                  <a:schemeClr val="accent2"/>
                </a:solidFill>
              </a:rPr>
              <a:t>Anuj </a:t>
            </a:r>
            <a:r>
              <a:rPr lang="en-GB" sz="2200" b="1" dirty="0" err="1">
                <a:solidFill>
                  <a:schemeClr val="accent2"/>
                </a:solidFill>
              </a:rPr>
              <a:t>chawla</a:t>
            </a:r>
            <a:r>
              <a:rPr lang="en-GB" sz="2200" b="1" dirty="0">
                <a:solidFill>
                  <a:schemeClr val="accent2"/>
                </a:solidFill>
              </a:rPr>
              <a:t> v. CIT. </a:t>
            </a:r>
            <a:r>
              <a:rPr lang="pt-BR" sz="2200" b="1" dirty="0">
                <a:solidFill>
                  <a:schemeClr val="accent2"/>
                </a:solidFill>
              </a:rPr>
              <a:t>[2017] 80 taxmann.com 257 (Delhi)</a:t>
            </a:r>
            <a:r>
              <a:rPr lang="en-GB" sz="2200" b="1" dirty="0">
                <a:solidFill>
                  <a:schemeClr val="accent2"/>
                </a:solidFill>
              </a:rPr>
              <a:t> </a:t>
            </a:r>
          </a:p>
          <a:p>
            <a:pPr marL="365125" indent="-365125" algn="just">
              <a:buClr>
                <a:schemeClr val="accent2"/>
              </a:buClr>
              <a:buFont typeface="Wingdings" panose="05000000000000000000" pitchFamily="2" charset="2"/>
              <a:buChar char="Ø"/>
            </a:pPr>
            <a:endParaRPr lang="en-US" sz="2200" b="1" dirty="0">
              <a:solidFill>
                <a:schemeClr val="accent2"/>
              </a:solidFill>
            </a:endParaRPr>
          </a:p>
          <a:p>
            <a:pPr marL="365125" indent="-365125" algn="just">
              <a:buClr>
                <a:schemeClr val="accent2"/>
              </a:buClr>
              <a:buFont typeface="Wingdings" panose="05000000000000000000" pitchFamily="2" charset="2"/>
              <a:buChar char="Ø"/>
            </a:pPr>
            <a:endParaRPr lang="en-US" sz="2200" b="1" dirty="0">
              <a:solidFill>
                <a:schemeClr val="accent2"/>
              </a:solidFill>
            </a:endParaRPr>
          </a:p>
        </p:txBody>
      </p:sp>
      <p:sp>
        <p:nvSpPr>
          <p:cNvPr id="5" name="Rectangle 4"/>
          <p:cNvSpPr/>
          <p:nvPr/>
        </p:nvSpPr>
        <p:spPr>
          <a:xfrm>
            <a:off x="266700" y="572869"/>
            <a:ext cx="8610600" cy="646331"/>
          </a:xfrm>
          <a:prstGeom prst="rect">
            <a:avLst/>
          </a:prstGeom>
        </p:spPr>
        <p:txBody>
          <a:bodyPr wrap="square">
            <a:spAutoFit/>
          </a:bodyPr>
          <a:lstStyle/>
          <a:p>
            <a:pPr algn="ctr"/>
            <a:r>
              <a:rPr lang="en-US" sz="3600" b="1" u="sng" dirty="0">
                <a:solidFill>
                  <a:schemeClr val="tx2"/>
                </a:solidFill>
                <a:latin typeface="+mj-lt"/>
                <a:ea typeface="+mj-ea"/>
                <a:cs typeface="+mj-cs"/>
              </a:rPr>
              <a:t>Issues- Validity of Search</a:t>
            </a:r>
          </a:p>
        </p:txBody>
      </p:sp>
      <p:sp>
        <p:nvSpPr>
          <p:cNvPr id="3" name="Slide Number Placeholder 2">
            <a:extLst>
              <a:ext uri="{FF2B5EF4-FFF2-40B4-BE49-F238E27FC236}">
                <a16:creationId xmlns:a16="http://schemas.microsoft.com/office/drawing/2014/main" id="{6C3D313B-5CD0-4B12-A2A0-B2F1E75EA2FE}"/>
              </a:ext>
            </a:extLst>
          </p:cNvPr>
          <p:cNvSpPr>
            <a:spLocks noGrp="1"/>
          </p:cNvSpPr>
          <p:nvPr>
            <p:ph type="sldNum" sz="quarter" idx="12"/>
          </p:nvPr>
        </p:nvSpPr>
        <p:spPr/>
        <p:txBody>
          <a:bodyPr/>
          <a:lstStyle/>
          <a:p>
            <a:pPr>
              <a:defRPr/>
            </a:pPr>
            <a:fld id="{ACC2B083-4B80-4709-BCA6-AED58DFFDEC8}" type="slidenum">
              <a:rPr lang="en-US" smtClean="0"/>
              <a:pPr>
                <a:defRPr/>
              </a:pPr>
              <a:t>143</a:t>
            </a:fld>
            <a:endParaRPr lang="en-US"/>
          </a:p>
        </p:txBody>
      </p:sp>
    </p:spTree>
    <p:extLst>
      <p:ext uri="{BB962C8B-B14F-4D97-AF65-F5344CB8AC3E}">
        <p14:creationId xmlns:p14="http://schemas.microsoft.com/office/powerpoint/2010/main" val="981648177"/>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40" name="Rectangle 3"/>
          <p:cNvSpPr>
            <a:spLocks noGrp="1" noChangeArrowheads="1"/>
          </p:cNvSpPr>
          <p:nvPr>
            <p:ph idx="1"/>
          </p:nvPr>
        </p:nvSpPr>
        <p:spPr>
          <a:xfrm>
            <a:off x="131064" y="1447800"/>
            <a:ext cx="8860536" cy="5181600"/>
          </a:xfrm>
        </p:spPr>
        <p:txBody>
          <a:bodyPr>
            <a:noAutofit/>
          </a:bodyPr>
          <a:lstStyle/>
          <a:p>
            <a:pPr algn="just">
              <a:buClr>
                <a:schemeClr val="accent2"/>
              </a:buClr>
              <a:buFont typeface="Wingdings" panose="05000000000000000000" pitchFamily="2" charset="2"/>
              <a:buChar char="Ø"/>
            </a:pPr>
            <a:r>
              <a:rPr lang="en-GB" sz="2200" dirty="0"/>
              <a:t>For purpose of assumption and exercise of powers under section 153A in case of a person, initiation of search in terms of section 132 or 132A on said person is mandatory. Where search and seizure under section 132(1) was carried out at business premises of holding company and also on residential premises of directors of said company, since name of assessee </a:t>
            </a:r>
            <a:r>
              <a:rPr lang="en-GB" sz="2200" dirty="0" err="1"/>
              <a:t>i.e</a:t>
            </a:r>
            <a:r>
              <a:rPr lang="en-GB" sz="2200" dirty="0"/>
              <a:t> subsidiary company was not mentioned in search warrant, issue of notice under section 153A and consequent assessment framed against assessee under section 143(3) read with section 153A was void ab initio. </a:t>
            </a:r>
            <a:r>
              <a:rPr lang="en-IN" sz="2200" b="1" dirty="0">
                <a:solidFill>
                  <a:schemeClr val="accent2"/>
                </a:solidFill>
              </a:rPr>
              <a:t>Dorf Ketal Chemicals LLC v. </a:t>
            </a:r>
            <a:r>
              <a:rPr lang="en-GB" sz="2200" b="1" dirty="0">
                <a:solidFill>
                  <a:schemeClr val="accent2"/>
                </a:solidFill>
              </a:rPr>
              <a:t>Deputy Commissioner of Income-tax, Central Circle-45, </a:t>
            </a:r>
            <a:r>
              <a:rPr lang="pt-BR" sz="2200" b="1" dirty="0">
                <a:solidFill>
                  <a:schemeClr val="accent2"/>
                </a:solidFill>
              </a:rPr>
              <a:t>[2017] 85 taxmann.com 281 (Mumbai - Trib.)</a:t>
            </a:r>
            <a:endParaRPr lang="en-GB" sz="2200" b="1" dirty="0">
              <a:solidFill>
                <a:schemeClr val="accent2"/>
              </a:solidFill>
            </a:endParaRPr>
          </a:p>
          <a:p>
            <a:pPr>
              <a:buFont typeface="Wingdings" panose="05000000000000000000" pitchFamily="2" charset="2"/>
              <a:buChar char="Ø"/>
            </a:pPr>
            <a:endParaRPr lang="en-IN" sz="2200" b="1" dirty="0">
              <a:solidFill>
                <a:schemeClr val="accent2"/>
              </a:solidFill>
            </a:endParaRPr>
          </a:p>
          <a:p>
            <a:pPr marL="109728" indent="0">
              <a:buNone/>
            </a:pPr>
            <a:endParaRPr lang="en-GB" sz="2200" b="1" dirty="0">
              <a:solidFill>
                <a:schemeClr val="accent2"/>
              </a:solidFill>
            </a:endParaRPr>
          </a:p>
          <a:p>
            <a:pPr marL="365125" indent="-365125" algn="just">
              <a:buClr>
                <a:schemeClr val="accent2"/>
              </a:buClr>
              <a:buFont typeface="Wingdings" panose="05000000000000000000" pitchFamily="2" charset="2"/>
              <a:buChar char="Ø"/>
            </a:pPr>
            <a:endParaRPr lang="en-US" sz="2200" b="1" dirty="0">
              <a:solidFill>
                <a:schemeClr val="accent2"/>
              </a:solidFill>
            </a:endParaRPr>
          </a:p>
          <a:p>
            <a:pPr marL="365125" indent="-365125" algn="just">
              <a:buClr>
                <a:schemeClr val="accent2"/>
              </a:buClr>
              <a:buFont typeface="Wingdings" panose="05000000000000000000" pitchFamily="2" charset="2"/>
              <a:buChar char="Ø"/>
            </a:pPr>
            <a:endParaRPr lang="en-US" sz="2200" b="1" dirty="0">
              <a:solidFill>
                <a:schemeClr val="accent2"/>
              </a:solidFill>
            </a:endParaRPr>
          </a:p>
        </p:txBody>
      </p:sp>
      <p:sp>
        <p:nvSpPr>
          <p:cNvPr id="5" name="Rectangle 4"/>
          <p:cNvSpPr/>
          <p:nvPr/>
        </p:nvSpPr>
        <p:spPr>
          <a:xfrm>
            <a:off x="266700" y="572869"/>
            <a:ext cx="8610600" cy="646331"/>
          </a:xfrm>
          <a:prstGeom prst="rect">
            <a:avLst/>
          </a:prstGeom>
        </p:spPr>
        <p:txBody>
          <a:bodyPr wrap="square">
            <a:spAutoFit/>
          </a:bodyPr>
          <a:lstStyle/>
          <a:p>
            <a:pPr algn="ctr"/>
            <a:r>
              <a:rPr lang="en-US" sz="3600" b="1" u="sng" dirty="0">
                <a:solidFill>
                  <a:schemeClr val="tx2"/>
                </a:solidFill>
                <a:latin typeface="+mj-lt"/>
                <a:ea typeface="+mj-ea"/>
                <a:cs typeface="+mj-cs"/>
              </a:rPr>
              <a:t>Issues- Validity of Search</a:t>
            </a:r>
          </a:p>
        </p:txBody>
      </p:sp>
      <p:sp>
        <p:nvSpPr>
          <p:cNvPr id="3" name="Slide Number Placeholder 2">
            <a:extLst>
              <a:ext uri="{FF2B5EF4-FFF2-40B4-BE49-F238E27FC236}">
                <a16:creationId xmlns:a16="http://schemas.microsoft.com/office/drawing/2014/main" id="{6C3D313B-5CD0-4B12-A2A0-B2F1E75EA2FE}"/>
              </a:ext>
            </a:extLst>
          </p:cNvPr>
          <p:cNvSpPr>
            <a:spLocks noGrp="1"/>
          </p:cNvSpPr>
          <p:nvPr>
            <p:ph type="sldNum" sz="quarter" idx="12"/>
          </p:nvPr>
        </p:nvSpPr>
        <p:spPr/>
        <p:txBody>
          <a:bodyPr/>
          <a:lstStyle/>
          <a:p>
            <a:pPr>
              <a:defRPr/>
            </a:pPr>
            <a:fld id="{ACC2B083-4B80-4709-BCA6-AED58DFFDEC8}" type="slidenum">
              <a:rPr lang="en-US" smtClean="0"/>
              <a:pPr>
                <a:defRPr/>
              </a:pPr>
              <a:t>144</a:t>
            </a:fld>
            <a:endParaRPr lang="en-US"/>
          </a:p>
        </p:txBody>
      </p:sp>
    </p:spTree>
    <p:extLst>
      <p:ext uri="{BB962C8B-B14F-4D97-AF65-F5344CB8AC3E}">
        <p14:creationId xmlns:p14="http://schemas.microsoft.com/office/powerpoint/2010/main" val="1062803859"/>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idx="1"/>
          </p:nvPr>
        </p:nvSpPr>
        <p:spPr>
          <a:xfrm>
            <a:off x="152400" y="1400888"/>
            <a:ext cx="8763000" cy="5463445"/>
          </a:xfrm>
        </p:spPr>
        <p:txBody>
          <a:bodyPr>
            <a:noAutofit/>
          </a:bodyPr>
          <a:lstStyle/>
          <a:p>
            <a:pPr marL="360363" indent="-360363" algn="just">
              <a:spcBef>
                <a:spcPts val="1200"/>
              </a:spcBef>
              <a:buClr>
                <a:schemeClr val="accent2"/>
              </a:buClr>
              <a:buFont typeface="Wingdings" pitchFamily="2" charset="2"/>
              <a:buChar char="Ø"/>
            </a:pPr>
            <a:r>
              <a:rPr lang="en-US" sz="2200" dirty="0"/>
              <a:t>Initiation of search on the basis of 'likelihood' of documents being found in respect of assessee is not justified. </a:t>
            </a:r>
            <a:r>
              <a:rPr lang="en-US" sz="2200" b="1" dirty="0">
                <a:solidFill>
                  <a:schemeClr val="accent2"/>
                </a:solidFill>
              </a:rPr>
              <a:t>Madhu Gupta v Director of Income-tax (Investigation) [2013] 30 taxmann.com 92 (Delhi)</a:t>
            </a:r>
          </a:p>
          <a:p>
            <a:pPr marL="360363" indent="-360363" algn="just">
              <a:spcBef>
                <a:spcPts val="1200"/>
              </a:spcBef>
              <a:buClr>
                <a:schemeClr val="accent2"/>
              </a:buClr>
              <a:buFont typeface="Wingdings" pitchFamily="2" charset="2"/>
              <a:buChar char="Ø"/>
            </a:pPr>
            <a:r>
              <a:rPr lang="en-US" sz="2200" dirty="0"/>
              <a:t>If the assessment order which is based on the search operations is under challenge, the validity of the search proceedings can also be gone into by the Commissioner of Income Tax (Appeals). </a:t>
            </a:r>
            <a:r>
              <a:rPr lang="en-US" sz="2200" b="1" dirty="0" err="1">
                <a:solidFill>
                  <a:schemeClr val="accent2"/>
                </a:solidFill>
              </a:rPr>
              <a:t>Ess</a:t>
            </a:r>
            <a:r>
              <a:rPr lang="en-US" sz="2200" b="1" dirty="0">
                <a:solidFill>
                  <a:schemeClr val="accent2"/>
                </a:solidFill>
              </a:rPr>
              <a:t> Dee </a:t>
            </a:r>
            <a:r>
              <a:rPr lang="en-US" sz="2200" b="1" dirty="0" err="1">
                <a:solidFill>
                  <a:schemeClr val="accent2"/>
                </a:solidFill>
              </a:rPr>
              <a:t>Aluminium</a:t>
            </a:r>
            <a:r>
              <a:rPr lang="en-US" sz="2200" b="1" dirty="0">
                <a:solidFill>
                  <a:schemeClr val="accent2"/>
                </a:solidFill>
              </a:rPr>
              <a:t> Ltd.&amp; ETC Vs. </a:t>
            </a:r>
            <a:r>
              <a:rPr lang="en-US" sz="2200" b="1" dirty="0" err="1">
                <a:solidFill>
                  <a:schemeClr val="accent2"/>
                </a:solidFill>
              </a:rPr>
              <a:t>Dy.DIT</a:t>
            </a:r>
            <a:r>
              <a:rPr lang="en-US" sz="2200" b="1" dirty="0">
                <a:solidFill>
                  <a:schemeClr val="accent2"/>
                </a:solidFill>
              </a:rPr>
              <a:t> (Inv.) &amp; </a:t>
            </a:r>
            <a:r>
              <a:rPr lang="en-US" sz="2200" b="1" dirty="0" err="1">
                <a:solidFill>
                  <a:schemeClr val="accent2"/>
                </a:solidFill>
              </a:rPr>
              <a:t>Ors</a:t>
            </a:r>
            <a:r>
              <a:rPr lang="en-US" sz="2200" b="1" dirty="0">
                <a:solidFill>
                  <a:schemeClr val="accent2"/>
                </a:solidFill>
              </a:rPr>
              <a:t>, Special Leave to Appeal (C) 15734-15735/2016, Date of judgement: 17-11-2016</a:t>
            </a:r>
          </a:p>
          <a:p>
            <a:pPr marL="360363" indent="-360363" algn="just">
              <a:spcBef>
                <a:spcPts val="1200"/>
              </a:spcBef>
              <a:buClr>
                <a:schemeClr val="accent2"/>
              </a:buClr>
              <a:buFont typeface="Wingdings" pitchFamily="2" charset="2"/>
              <a:buChar char="Ø"/>
            </a:pPr>
            <a:r>
              <a:rPr lang="en-US" sz="2200" dirty="0"/>
              <a:t>Search warrant issued in name of a dead person is invalid. </a:t>
            </a:r>
            <a:r>
              <a:rPr lang="en-US" sz="2200" b="1" dirty="0">
                <a:solidFill>
                  <a:schemeClr val="accent2"/>
                </a:solidFill>
              </a:rPr>
              <a:t>CIT vs. Rakesh Kumar, </a:t>
            </a:r>
            <a:r>
              <a:rPr lang="en-US" sz="2200" b="1" dirty="0" err="1">
                <a:solidFill>
                  <a:schemeClr val="accent2"/>
                </a:solidFill>
              </a:rPr>
              <a:t>Mukesh</a:t>
            </a:r>
            <a:r>
              <a:rPr lang="en-US" sz="2200" b="1" dirty="0">
                <a:solidFill>
                  <a:schemeClr val="accent2"/>
                </a:solidFill>
              </a:rPr>
              <a:t> Kumar [2009] 178 Taxman 224 (</a:t>
            </a:r>
            <a:r>
              <a:rPr lang="en-US" sz="2200" b="1" dirty="0" err="1">
                <a:solidFill>
                  <a:schemeClr val="accent2"/>
                </a:solidFill>
              </a:rPr>
              <a:t>Punj</a:t>
            </a:r>
            <a:r>
              <a:rPr lang="en-US" sz="2200" b="1" dirty="0">
                <a:solidFill>
                  <a:schemeClr val="accent2"/>
                </a:solidFill>
              </a:rPr>
              <a:t>. &amp; </a:t>
            </a:r>
            <a:r>
              <a:rPr lang="en-US" sz="2200" b="1" dirty="0" err="1">
                <a:solidFill>
                  <a:schemeClr val="accent2"/>
                </a:solidFill>
              </a:rPr>
              <a:t>Har</a:t>
            </a:r>
            <a:r>
              <a:rPr lang="en-US" sz="2200" b="1" dirty="0">
                <a:solidFill>
                  <a:schemeClr val="accent2"/>
                </a:solidFill>
              </a:rPr>
              <a:t>)/ [2009] 313 ITR 305(P &amp; H) &amp; </a:t>
            </a:r>
            <a:r>
              <a:rPr lang="en-US" sz="2200" b="1" dirty="0" err="1">
                <a:solidFill>
                  <a:schemeClr val="accent2"/>
                </a:solidFill>
              </a:rPr>
              <a:t>Hemendra</a:t>
            </a:r>
            <a:r>
              <a:rPr lang="en-US" sz="2200" b="1" dirty="0">
                <a:solidFill>
                  <a:schemeClr val="accent2"/>
                </a:solidFill>
              </a:rPr>
              <a:t> </a:t>
            </a:r>
            <a:r>
              <a:rPr lang="en-US" sz="2200" b="1" dirty="0" err="1">
                <a:solidFill>
                  <a:schemeClr val="accent2"/>
                </a:solidFill>
              </a:rPr>
              <a:t>Ranchhoddas</a:t>
            </a:r>
            <a:r>
              <a:rPr lang="en-US" sz="2200" b="1" dirty="0">
                <a:solidFill>
                  <a:schemeClr val="accent2"/>
                </a:solidFill>
              </a:rPr>
              <a:t> Merchant v Director of Income-tax (Investigation [2012] 20 taxmann.com 219 (</a:t>
            </a:r>
            <a:r>
              <a:rPr lang="en-US" sz="2200" b="1" dirty="0" err="1">
                <a:solidFill>
                  <a:schemeClr val="accent2"/>
                </a:solidFill>
              </a:rPr>
              <a:t>Bom</a:t>
            </a:r>
            <a:r>
              <a:rPr lang="en-US" sz="2200" b="1" dirty="0">
                <a:solidFill>
                  <a:schemeClr val="accent2"/>
                </a:solidFill>
              </a:rPr>
              <a:t>.)</a:t>
            </a:r>
          </a:p>
        </p:txBody>
      </p:sp>
      <p:sp>
        <p:nvSpPr>
          <p:cNvPr id="6" name="Rectangle 5"/>
          <p:cNvSpPr/>
          <p:nvPr/>
        </p:nvSpPr>
        <p:spPr>
          <a:xfrm>
            <a:off x="152400" y="572869"/>
            <a:ext cx="8610600" cy="646331"/>
          </a:xfrm>
          <a:prstGeom prst="rect">
            <a:avLst/>
          </a:prstGeom>
        </p:spPr>
        <p:txBody>
          <a:bodyPr wrap="square">
            <a:spAutoFit/>
          </a:bodyPr>
          <a:lstStyle/>
          <a:p>
            <a:pPr algn="ctr"/>
            <a:r>
              <a:rPr lang="en-US" sz="3600" b="1" u="sng" dirty="0">
                <a:solidFill>
                  <a:schemeClr val="tx2"/>
                </a:solidFill>
                <a:latin typeface="+mj-lt"/>
                <a:ea typeface="+mj-ea"/>
                <a:cs typeface="+mj-cs"/>
              </a:rPr>
              <a:t>Issues- Validity of Search…..</a:t>
            </a:r>
          </a:p>
        </p:txBody>
      </p:sp>
      <p:sp>
        <p:nvSpPr>
          <p:cNvPr id="3" name="Slide Number Placeholder 2">
            <a:extLst>
              <a:ext uri="{FF2B5EF4-FFF2-40B4-BE49-F238E27FC236}">
                <a16:creationId xmlns:a16="http://schemas.microsoft.com/office/drawing/2014/main" id="{1A1FC76C-111D-452B-B2BC-74196ECB168C}"/>
              </a:ext>
            </a:extLst>
          </p:cNvPr>
          <p:cNvSpPr>
            <a:spLocks noGrp="1"/>
          </p:cNvSpPr>
          <p:nvPr>
            <p:ph type="sldNum" sz="quarter" idx="12"/>
          </p:nvPr>
        </p:nvSpPr>
        <p:spPr/>
        <p:txBody>
          <a:bodyPr/>
          <a:lstStyle/>
          <a:p>
            <a:pPr>
              <a:defRPr/>
            </a:pPr>
            <a:fld id="{ACC2B083-4B80-4709-BCA6-AED58DFFDEC8}" type="slidenum">
              <a:rPr lang="en-US" smtClean="0"/>
              <a:pPr>
                <a:defRPr/>
              </a:pPr>
              <a:t>145</a:t>
            </a:fld>
            <a:endParaRPr lang="en-US"/>
          </a:p>
        </p:txBody>
      </p:sp>
      <p:sp>
        <p:nvSpPr>
          <p:cNvPr id="8" name="TextBox 7">
            <a:extLst>
              <a:ext uri="{FF2B5EF4-FFF2-40B4-BE49-F238E27FC236}">
                <a16:creationId xmlns:a16="http://schemas.microsoft.com/office/drawing/2014/main" id="{1EC8D937-5CA9-4192-8FDA-576663172488}"/>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p:cNvSpPr>
            <a:spLocks noGrp="1" noChangeArrowheads="1"/>
          </p:cNvSpPr>
          <p:nvPr>
            <p:ph idx="1"/>
          </p:nvPr>
        </p:nvSpPr>
        <p:spPr>
          <a:xfrm>
            <a:off x="152400" y="1517666"/>
            <a:ext cx="8763000" cy="4654534"/>
          </a:xfrm>
        </p:spPr>
        <p:txBody>
          <a:bodyPr>
            <a:noAutofit/>
          </a:bodyPr>
          <a:lstStyle/>
          <a:p>
            <a:pPr marL="360363" indent="-360363" algn="just">
              <a:spcBef>
                <a:spcPts val="1200"/>
              </a:spcBef>
              <a:buClr>
                <a:schemeClr val="accent2"/>
              </a:buClr>
              <a:buFont typeface="Wingdings" pitchFamily="2" charset="2"/>
              <a:buChar char="Ø"/>
            </a:pPr>
            <a:r>
              <a:rPr lang="en-US" sz="2200" dirty="0"/>
              <a:t>ITAT not competent to decide the validity of Search. </a:t>
            </a:r>
            <a:r>
              <a:rPr lang="en-US" sz="2200" b="1" dirty="0" err="1">
                <a:solidFill>
                  <a:schemeClr val="accent2"/>
                </a:solidFill>
              </a:rPr>
              <a:t>Promain</a:t>
            </a:r>
            <a:r>
              <a:rPr lang="en-US" sz="2200" b="1" dirty="0">
                <a:solidFill>
                  <a:schemeClr val="accent2"/>
                </a:solidFill>
              </a:rPr>
              <a:t> Ltd. V. DCIT (2006) 281 ITR (AT) 107 (Del.) SB]</a:t>
            </a:r>
          </a:p>
          <a:p>
            <a:pPr marL="360363" indent="-360363" algn="just">
              <a:spcBef>
                <a:spcPts val="1200"/>
              </a:spcBef>
              <a:buClr>
                <a:schemeClr val="accent2"/>
              </a:buClr>
              <a:buFont typeface="Wingdings" pitchFamily="2" charset="2"/>
              <a:buChar char="Ø"/>
            </a:pPr>
            <a:r>
              <a:rPr lang="en-US" sz="2200" dirty="0"/>
              <a:t>Notice issued u/s 131(1A) &amp; 133(6) subsequent to search would not invalidate search. </a:t>
            </a:r>
            <a:r>
              <a:rPr lang="en-US" sz="2200" b="1" dirty="0">
                <a:solidFill>
                  <a:schemeClr val="accent2"/>
                </a:solidFill>
              </a:rPr>
              <a:t>Dr. </a:t>
            </a:r>
            <a:r>
              <a:rPr lang="en-US" sz="2200" b="1" dirty="0" err="1">
                <a:solidFill>
                  <a:schemeClr val="accent2"/>
                </a:solidFill>
              </a:rPr>
              <a:t>Roop</a:t>
            </a:r>
            <a:r>
              <a:rPr lang="en-US" sz="2200" b="1" dirty="0">
                <a:solidFill>
                  <a:schemeClr val="accent2"/>
                </a:solidFill>
              </a:rPr>
              <a:t> </a:t>
            </a:r>
            <a:r>
              <a:rPr lang="en-US" sz="2200" b="1" dirty="0" err="1">
                <a:solidFill>
                  <a:schemeClr val="accent2"/>
                </a:solidFill>
              </a:rPr>
              <a:t>vs</a:t>
            </a:r>
            <a:r>
              <a:rPr lang="en-US" sz="2200" b="1" dirty="0">
                <a:solidFill>
                  <a:schemeClr val="accent2"/>
                </a:solidFill>
              </a:rPr>
              <a:t> CIT, Meerut [2012] 20 taxmann.com 205 (All.) &amp; </a:t>
            </a:r>
            <a:r>
              <a:rPr lang="en-US" sz="2200" b="1" dirty="0" err="1">
                <a:solidFill>
                  <a:schemeClr val="accent2"/>
                </a:solidFill>
              </a:rPr>
              <a:t>Neesa</a:t>
            </a:r>
            <a:r>
              <a:rPr lang="en-US" sz="2200" b="1" dirty="0">
                <a:solidFill>
                  <a:schemeClr val="accent2"/>
                </a:solidFill>
              </a:rPr>
              <a:t> Leisure Ltd. V Union of India through Secretary.  [2011] 338 ITR 0460 (</a:t>
            </a:r>
            <a:r>
              <a:rPr lang="en-US" sz="2200" b="1" dirty="0" err="1">
                <a:solidFill>
                  <a:schemeClr val="accent2"/>
                </a:solidFill>
              </a:rPr>
              <a:t>Guj</a:t>
            </a:r>
            <a:r>
              <a:rPr lang="en-US" sz="2200" b="1" dirty="0">
                <a:solidFill>
                  <a:schemeClr val="accent2"/>
                </a:solidFill>
              </a:rPr>
              <a:t>.)</a:t>
            </a:r>
          </a:p>
          <a:p>
            <a:pPr marL="360363" indent="-360363" algn="just">
              <a:spcBef>
                <a:spcPts val="1200"/>
              </a:spcBef>
              <a:buClr>
                <a:schemeClr val="accent2"/>
              </a:buClr>
              <a:buFont typeface="Wingdings" pitchFamily="2" charset="2"/>
              <a:buChar char="Ø"/>
            </a:pPr>
            <a:r>
              <a:rPr lang="en-US" sz="2200" dirty="0"/>
              <a:t>Mere mentioning of name in </a:t>
            </a:r>
            <a:r>
              <a:rPr lang="en-US" sz="2200" dirty="0" err="1"/>
              <a:t>panchnama</a:t>
            </a:r>
            <a:r>
              <a:rPr lang="en-US" sz="2200" dirty="0"/>
              <a:t> does not lead to a valid search. </a:t>
            </a:r>
            <a:r>
              <a:rPr lang="en-US" sz="2200" b="1" dirty="0">
                <a:solidFill>
                  <a:schemeClr val="accent2"/>
                </a:solidFill>
              </a:rPr>
              <a:t>J.M. Trading Corp. V. ACIT, [2008] 20 SOT 489 (Mum.)</a:t>
            </a:r>
          </a:p>
          <a:p>
            <a:pPr marL="360363" indent="-360363" algn="just">
              <a:spcBef>
                <a:spcPts val="1200"/>
              </a:spcBef>
              <a:buClr>
                <a:schemeClr val="accent2"/>
              </a:buClr>
              <a:buFont typeface="Wingdings" pitchFamily="2" charset="2"/>
              <a:buChar char="Ø"/>
            </a:pPr>
            <a:r>
              <a:rPr lang="en-GB" sz="2200" dirty="0"/>
              <a:t>Section 131(1A) do not require that before carrying out search proceedings u/s 132, a notice is required to be given to assessee. </a:t>
            </a:r>
            <a:r>
              <a:rPr lang="en-GB" sz="2200" b="1" dirty="0">
                <a:solidFill>
                  <a:schemeClr val="accent2"/>
                </a:solidFill>
              </a:rPr>
              <a:t>Liberty Marine Syndicate (P.) Ltd. vs PCIT-  HC OF ORISSA [2017] 77 taxmann.com 52 (Orissa)</a:t>
            </a:r>
            <a:endParaRPr lang="en-US" sz="2200" b="1" dirty="0">
              <a:solidFill>
                <a:schemeClr val="accent2"/>
              </a:solidFill>
            </a:endParaRPr>
          </a:p>
        </p:txBody>
      </p:sp>
      <p:sp>
        <p:nvSpPr>
          <p:cNvPr id="6" name="Rectangle 5"/>
          <p:cNvSpPr/>
          <p:nvPr/>
        </p:nvSpPr>
        <p:spPr>
          <a:xfrm>
            <a:off x="152400" y="572869"/>
            <a:ext cx="8610600" cy="646331"/>
          </a:xfrm>
          <a:prstGeom prst="rect">
            <a:avLst/>
          </a:prstGeom>
        </p:spPr>
        <p:txBody>
          <a:bodyPr wrap="square">
            <a:spAutoFit/>
          </a:bodyPr>
          <a:lstStyle/>
          <a:p>
            <a:pPr algn="ctr"/>
            <a:r>
              <a:rPr lang="en-US" sz="3600" b="1" u="sng" dirty="0">
                <a:solidFill>
                  <a:schemeClr val="tx2"/>
                </a:solidFill>
                <a:latin typeface="+mj-lt"/>
                <a:ea typeface="+mj-ea"/>
                <a:cs typeface="+mj-cs"/>
              </a:rPr>
              <a:t>Issues- Validity of Search…..</a:t>
            </a:r>
          </a:p>
        </p:txBody>
      </p:sp>
      <p:sp>
        <p:nvSpPr>
          <p:cNvPr id="3" name="Slide Number Placeholder 2">
            <a:extLst>
              <a:ext uri="{FF2B5EF4-FFF2-40B4-BE49-F238E27FC236}">
                <a16:creationId xmlns:a16="http://schemas.microsoft.com/office/drawing/2014/main" id="{80159F82-5221-45F1-BC25-34E12F27E63D}"/>
              </a:ext>
            </a:extLst>
          </p:cNvPr>
          <p:cNvSpPr>
            <a:spLocks noGrp="1"/>
          </p:cNvSpPr>
          <p:nvPr>
            <p:ph type="sldNum" sz="quarter" idx="12"/>
          </p:nvPr>
        </p:nvSpPr>
        <p:spPr/>
        <p:txBody>
          <a:bodyPr/>
          <a:lstStyle/>
          <a:p>
            <a:pPr>
              <a:defRPr/>
            </a:pPr>
            <a:fld id="{ACC2B083-4B80-4709-BCA6-AED58DFFDEC8}" type="slidenum">
              <a:rPr lang="en-US" smtClean="0"/>
              <a:pPr>
                <a:defRPr/>
              </a:pPr>
              <a:t>146</a:t>
            </a:fld>
            <a:endParaRPr lang="en-US"/>
          </a:p>
        </p:txBody>
      </p:sp>
      <p:sp>
        <p:nvSpPr>
          <p:cNvPr id="8" name="TextBox 7">
            <a:extLst>
              <a:ext uri="{FF2B5EF4-FFF2-40B4-BE49-F238E27FC236}">
                <a16:creationId xmlns:a16="http://schemas.microsoft.com/office/drawing/2014/main" id="{0FBF93B8-02EC-4D23-A08C-7F02832B0FB5}"/>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3226474281"/>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a:xfrm>
            <a:off x="76200" y="1447800"/>
            <a:ext cx="8839200" cy="5943600"/>
          </a:xfrm>
        </p:spPr>
        <p:txBody>
          <a:bodyPr>
            <a:noAutofit/>
          </a:bodyPr>
          <a:lstStyle/>
          <a:p>
            <a:pPr marL="171450" indent="-171450" algn="just">
              <a:spcBef>
                <a:spcPts val="600"/>
              </a:spcBef>
              <a:buClr>
                <a:schemeClr val="accent2"/>
              </a:buClr>
              <a:buFont typeface="Wingdings" pitchFamily="2" charset="2"/>
              <a:buChar char="Ø"/>
            </a:pPr>
            <a:r>
              <a:rPr lang="en-US" sz="2000" dirty="0"/>
              <a:t>Search must be continuous &amp; the second or resumed search would be illegal in the absence of any credible reason. </a:t>
            </a:r>
            <a:r>
              <a:rPr lang="en-US" sz="2000" b="1" dirty="0">
                <a:solidFill>
                  <a:schemeClr val="accent2"/>
                </a:solidFill>
              </a:rPr>
              <a:t>CIT Vs. S. K. </a:t>
            </a:r>
            <a:r>
              <a:rPr lang="en-US" sz="2000" b="1" dirty="0" err="1">
                <a:solidFill>
                  <a:schemeClr val="accent2"/>
                </a:solidFill>
              </a:rPr>
              <a:t>Katyal</a:t>
            </a:r>
            <a:r>
              <a:rPr lang="en-US" sz="2000" b="1" dirty="0">
                <a:solidFill>
                  <a:schemeClr val="accent2"/>
                </a:solidFill>
              </a:rPr>
              <a:t> [2009] 308 ITR 0168 (Del).</a:t>
            </a:r>
          </a:p>
          <a:p>
            <a:pPr marL="171450" indent="-171450" algn="just">
              <a:spcBef>
                <a:spcPts val="600"/>
              </a:spcBef>
              <a:buClr>
                <a:schemeClr val="accent2"/>
              </a:buClr>
              <a:buFont typeface="Wingdings" pitchFamily="2" charset="2"/>
              <a:buChar char="Ø"/>
            </a:pPr>
            <a:endParaRPr lang="en-US" sz="300" b="1" i="1" u="sng" dirty="0">
              <a:solidFill>
                <a:schemeClr val="accent2"/>
              </a:solidFill>
            </a:endParaRPr>
          </a:p>
          <a:p>
            <a:pPr marL="171450" indent="-171450" algn="just">
              <a:spcBef>
                <a:spcPts val="600"/>
              </a:spcBef>
              <a:buClr>
                <a:schemeClr val="accent2"/>
              </a:buClr>
              <a:buFont typeface="Wingdings" pitchFamily="2" charset="2"/>
              <a:buChar char="Ø"/>
            </a:pPr>
            <a:endParaRPr lang="en-US" sz="300" b="1" i="1" u="sng" dirty="0">
              <a:solidFill>
                <a:schemeClr val="accent2"/>
              </a:solidFill>
            </a:endParaRPr>
          </a:p>
          <a:p>
            <a:pPr marL="171450" lvl="1" indent="-171450" algn="just">
              <a:spcBef>
                <a:spcPts val="600"/>
              </a:spcBef>
              <a:buFont typeface="Wingdings" pitchFamily="2" charset="2"/>
              <a:buChar char="Ø"/>
            </a:pPr>
            <a:r>
              <a:rPr lang="en-US" sz="2000" dirty="0">
                <a:solidFill>
                  <a:schemeClr val="tx1"/>
                </a:solidFill>
              </a:rPr>
              <a:t>A search u/s 132 should be continuous and if it is discontinued and thereafter resumed, then there must be a valid explanation for the gap. </a:t>
            </a:r>
            <a:r>
              <a:rPr lang="en-US" sz="2000" b="1" dirty="0"/>
              <a:t>CIT </a:t>
            </a:r>
            <a:r>
              <a:rPr lang="en-US" sz="2000" b="1" dirty="0" err="1"/>
              <a:t>vs</a:t>
            </a:r>
            <a:r>
              <a:rPr lang="en-US" sz="2000" b="1" dirty="0"/>
              <a:t> </a:t>
            </a:r>
            <a:r>
              <a:rPr lang="en-US" sz="2000" b="1" dirty="0" err="1"/>
              <a:t>Sarb</a:t>
            </a:r>
            <a:r>
              <a:rPr lang="en-US" sz="2000" b="1" dirty="0"/>
              <a:t> Consulate Marine Products P. Ltd. [ 2007] 294 ITR 0444 (Del.) </a:t>
            </a:r>
            <a:r>
              <a:rPr lang="en-US" sz="2000" b="1" i="1" dirty="0"/>
              <a:t>[SLP dismissed/ rejected]</a:t>
            </a:r>
          </a:p>
          <a:p>
            <a:pPr marL="171450" lvl="1" indent="-171450" algn="just">
              <a:spcBef>
                <a:spcPts val="600"/>
              </a:spcBef>
              <a:buFont typeface="Wingdings" pitchFamily="2" charset="2"/>
              <a:buChar char="Ø"/>
            </a:pPr>
            <a:endParaRPr lang="en-US" sz="100" i="1" u="sng" dirty="0">
              <a:solidFill>
                <a:schemeClr val="tx1"/>
              </a:solidFill>
            </a:endParaRPr>
          </a:p>
          <a:p>
            <a:pPr marL="171450" lvl="1" indent="-171450" algn="just">
              <a:spcBef>
                <a:spcPts val="600"/>
              </a:spcBef>
              <a:buFont typeface="Wingdings" pitchFamily="2" charset="2"/>
              <a:buChar char="Ø"/>
            </a:pPr>
            <a:endParaRPr lang="en-US" sz="100" i="1" u="sng" dirty="0">
              <a:solidFill>
                <a:schemeClr val="tx1"/>
              </a:solidFill>
            </a:endParaRPr>
          </a:p>
          <a:p>
            <a:pPr marL="171450" lvl="1" indent="-171450" algn="just">
              <a:spcBef>
                <a:spcPts val="600"/>
              </a:spcBef>
              <a:buFont typeface="Wingdings" pitchFamily="2" charset="2"/>
              <a:buChar char="Ø"/>
            </a:pPr>
            <a:r>
              <a:rPr lang="en-US" sz="2000" dirty="0">
                <a:solidFill>
                  <a:schemeClr val="tx1"/>
                </a:solidFill>
              </a:rPr>
              <a:t>If required, search and seizure can continue for days but at same time due regard to human dignity and value cannot be ignored. </a:t>
            </a:r>
            <a:r>
              <a:rPr lang="en-US" sz="2000" b="1" dirty="0"/>
              <a:t>Chief CIT v. State of Bihar Through The Chief Secretary [2012] 18 taxmann.com 70 (Pat.)</a:t>
            </a:r>
          </a:p>
          <a:p>
            <a:pPr marL="171450" lvl="1" indent="-171450" algn="just">
              <a:spcBef>
                <a:spcPts val="600"/>
              </a:spcBef>
              <a:buFont typeface="Wingdings" pitchFamily="2" charset="2"/>
              <a:buChar char="Ø"/>
            </a:pPr>
            <a:endParaRPr lang="en-US" sz="100" dirty="0">
              <a:solidFill>
                <a:schemeClr val="tx1"/>
              </a:solidFill>
            </a:endParaRPr>
          </a:p>
          <a:p>
            <a:pPr marL="171450" lvl="1" indent="-171450" algn="just">
              <a:spcBef>
                <a:spcPts val="600"/>
              </a:spcBef>
              <a:buFont typeface="Wingdings" pitchFamily="2" charset="2"/>
              <a:buChar char="Ø"/>
            </a:pPr>
            <a:endParaRPr lang="en-US" sz="100" dirty="0">
              <a:solidFill>
                <a:schemeClr val="tx1"/>
              </a:solidFill>
            </a:endParaRPr>
          </a:p>
          <a:p>
            <a:pPr marL="171450" lvl="1" indent="-171450" algn="just">
              <a:spcBef>
                <a:spcPts val="600"/>
              </a:spcBef>
              <a:buFont typeface="Wingdings" pitchFamily="2" charset="2"/>
              <a:buChar char="Ø"/>
            </a:pPr>
            <a:r>
              <a:rPr lang="en-US" sz="2000" dirty="0">
                <a:solidFill>
                  <a:schemeClr val="tx1"/>
                </a:solidFill>
              </a:rPr>
              <a:t>Very foundational facts and materials, not sustained in case of searched person, cannot be permitted to be used in case of person other than searched person for alleged undisclosed income and thereby allowing continuation of such proceedings.</a:t>
            </a:r>
            <a:r>
              <a:rPr lang="en-US" sz="2000" b="1" dirty="0"/>
              <a:t> </a:t>
            </a:r>
            <a:r>
              <a:rPr lang="en-US" sz="2000" b="1" dirty="0" err="1"/>
              <a:t>Narvirsinh</a:t>
            </a:r>
            <a:r>
              <a:rPr lang="en-US" sz="2000" b="1" dirty="0"/>
              <a:t> </a:t>
            </a:r>
            <a:r>
              <a:rPr lang="en-US" sz="2000" b="1" dirty="0" err="1"/>
              <a:t>Parmar</a:t>
            </a:r>
            <a:r>
              <a:rPr lang="en-US" sz="2000" b="1" dirty="0"/>
              <a:t>  v. Asst. CIT</a:t>
            </a:r>
            <a:r>
              <a:rPr lang="en-US" sz="2000" dirty="0">
                <a:solidFill>
                  <a:schemeClr val="tx1"/>
                </a:solidFill>
              </a:rPr>
              <a:t> </a:t>
            </a:r>
            <a:r>
              <a:rPr lang="en-US" sz="2000" b="1" dirty="0">
                <a:solidFill>
                  <a:schemeClr val="accent2"/>
                </a:solidFill>
              </a:rPr>
              <a:t>[2014] 45 taxmann.com 466 (Gujarat)</a:t>
            </a:r>
            <a:endParaRPr lang="en-US" sz="2000" b="1" dirty="0"/>
          </a:p>
        </p:txBody>
      </p:sp>
      <p:sp>
        <p:nvSpPr>
          <p:cNvPr id="6" name="Rectangle 5"/>
          <p:cNvSpPr/>
          <p:nvPr/>
        </p:nvSpPr>
        <p:spPr>
          <a:xfrm>
            <a:off x="152400" y="457200"/>
            <a:ext cx="8610600" cy="646331"/>
          </a:xfrm>
          <a:prstGeom prst="rect">
            <a:avLst/>
          </a:prstGeom>
        </p:spPr>
        <p:txBody>
          <a:bodyPr wrap="square">
            <a:spAutoFit/>
          </a:bodyPr>
          <a:lstStyle/>
          <a:p>
            <a:pPr algn="ctr"/>
            <a:r>
              <a:rPr lang="en-US" sz="3600" b="1" u="sng" dirty="0">
                <a:solidFill>
                  <a:schemeClr val="tx2"/>
                </a:solidFill>
                <a:latin typeface="+mj-lt"/>
                <a:ea typeface="+mj-ea"/>
                <a:cs typeface="+mj-cs"/>
              </a:rPr>
              <a:t>Issues- Continuity &amp; Duration of Search</a:t>
            </a:r>
          </a:p>
        </p:txBody>
      </p:sp>
      <p:sp>
        <p:nvSpPr>
          <p:cNvPr id="3" name="Slide Number Placeholder 2">
            <a:extLst>
              <a:ext uri="{FF2B5EF4-FFF2-40B4-BE49-F238E27FC236}">
                <a16:creationId xmlns:a16="http://schemas.microsoft.com/office/drawing/2014/main" id="{4E406A31-2CF3-4AB3-99AC-4523E0F10DEC}"/>
              </a:ext>
            </a:extLst>
          </p:cNvPr>
          <p:cNvSpPr>
            <a:spLocks noGrp="1"/>
          </p:cNvSpPr>
          <p:nvPr>
            <p:ph type="sldNum" sz="quarter" idx="12"/>
          </p:nvPr>
        </p:nvSpPr>
        <p:spPr/>
        <p:txBody>
          <a:bodyPr/>
          <a:lstStyle/>
          <a:p>
            <a:pPr>
              <a:defRPr/>
            </a:pPr>
            <a:fld id="{ACC2B083-4B80-4709-BCA6-AED58DFFDEC8}" type="slidenum">
              <a:rPr lang="en-US" smtClean="0"/>
              <a:pPr>
                <a:defRPr/>
              </a:pPr>
              <a:t>147</a:t>
            </a:fld>
            <a:endParaRPr lang="en-US"/>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a:xfrm>
            <a:off x="0" y="1295400"/>
            <a:ext cx="9067800" cy="5334000"/>
          </a:xfrm>
        </p:spPr>
        <p:txBody>
          <a:bodyPr>
            <a:noAutofit/>
          </a:bodyPr>
          <a:lstStyle/>
          <a:p>
            <a:pPr marL="269875" indent="-269875" algn="just">
              <a:spcBef>
                <a:spcPts val="600"/>
              </a:spcBef>
              <a:buClr>
                <a:schemeClr val="accent2"/>
              </a:buClr>
              <a:buFont typeface="Wingdings" pitchFamily="2" charset="2"/>
              <a:buChar char="Ø"/>
            </a:pPr>
            <a:r>
              <a:rPr lang="en-IN" sz="1900" dirty="0"/>
              <a:t>If assessee made an application under first proviso to section 132B(1)(</a:t>
            </a:r>
            <a:r>
              <a:rPr lang="en-IN" sz="1900" dirty="0" err="1"/>
              <a:t>i</a:t>
            </a:r>
            <a:r>
              <a:rPr lang="en-IN" sz="1900" dirty="0"/>
              <a:t>) for release of seized assets, then AO is directed to release the assets seized in search u/s 132 of an assessee within stipulated period of 120 days </a:t>
            </a:r>
            <a:r>
              <a:rPr lang="en-US" sz="1900" dirty="0"/>
              <a:t>from the date on which the last of the </a:t>
            </a:r>
            <a:r>
              <a:rPr lang="en-US" sz="1900" dirty="0" err="1"/>
              <a:t>authorisations</a:t>
            </a:r>
            <a:r>
              <a:rPr lang="en-US" sz="1900" dirty="0"/>
              <a:t> for search u/s 132 or for requisition u/s 132A, as the case may be, was executed.</a:t>
            </a:r>
            <a:r>
              <a:rPr lang="en-IN" sz="1900" dirty="0"/>
              <a:t> </a:t>
            </a:r>
            <a:r>
              <a:rPr lang="en-IN" sz="1900" b="1" dirty="0" err="1">
                <a:solidFill>
                  <a:schemeClr val="accent2"/>
                </a:solidFill>
              </a:rPr>
              <a:t>Mul</a:t>
            </a:r>
            <a:r>
              <a:rPr lang="en-IN" sz="1900" b="1" dirty="0">
                <a:solidFill>
                  <a:schemeClr val="accent2"/>
                </a:solidFill>
              </a:rPr>
              <a:t> </a:t>
            </a:r>
            <a:r>
              <a:rPr lang="en-IN" sz="1900" b="1" dirty="0" err="1">
                <a:solidFill>
                  <a:schemeClr val="accent2"/>
                </a:solidFill>
              </a:rPr>
              <a:t>Chand</a:t>
            </a:r>
            <a:r>
              <a:rPr lang="en-IN" sz="1900" b="1" dirty="0">
                <a:solidFill>
                  <a:schemeClr val="accent2"/>
                </a:solidFill>
              </a:rPr>
              <a:t> </a:t>
            </a:r>
            <a:r>
              <a:rPr lang="en-IN" sz="1900" b="1" dirty="0" err="1">
                <a:solidFill>
                  <a:schemeClr val="accent2"/>
                </a:solidFill>
              </a:rPr>
              <a:t>Malu</a:t>
            </a:r>
            <a:r>
              <a:rPr lang="en-IN" sz="1900" b="1" dirty="0">
                <a:solidFill>
                  <a:schemeClr val="accent2"/>
                </a:solidFill>
              </a:rPr>
              <a:t> (HUF)  V. </a:t>
            </a:r>
            <a:r>
              <a:rPr lang="en-IN" sz="1900" b="1" dirty="0" err="1">
                <a:solidFill>
                  <a:schemeClr val="accent2"/>
                </a:solidFill>
              </a:rPr>
              <a:t>Asstt</a:t>
            </a:r>
            <a:r>
              <a:rPr lang="en-IN" sz="1900" b="1" dirty="0">
                <a:solidFill>
                  <a:schemeClr val="accent2"/>
                </a:solidFill>
              </a:rPr>
              <a:t>./ Dy. CIT  [2016] 69 taxmann.com 437 (</a:t>
            </a:r>
            <a:r>
              <a:rPr lang="en-IN" sz="1900" b="1" dirty="0" err="1">
                <a:solidFill>
                  <a:schemeClr val="accent2"/>
                </a:solidFill>
              </a:rPr>
              <a:t>Gauhati</a:t>
            </a:r>
            <a:r>
              <a:rPr lang="en-IN" sz="1900" b="1" dirty="0">
                <a:solidFill>
                  <a:schemeClr val="accent2"/>
                </a:solidFill>
              </a:rPr>
              <a:t>) [Also refer </a:t>
            </a:r>
            <a:r>
              <a:rPr lang="en-IN" sz="1900" b="1" dirty="0" err="1">
                <a:solidFill>
                  <a:schemeClr val="accent2"/>
                </a:solidFill>
              </a:rPr>
              <a:t>Nadim</a:t>
            </a:r>
            <a:r>
              <a:rPr lang="en-IN" sz="1900" b="1" dirty="0">
                <a:solidFill>
                  <a:schemeClr val="accent2"/>
                </a:solidFill>
              </a:rPr>
              <a:t> </a:t>
            </a:r>
            <a:r>
              <a:rPr lang="en-IN" sz="1900" b="1" dirty="0" err="1">
                <a:solidFill>
                  <a:schemeClr val="accent2"/>
                </a:solidFill>
              </a:rPr>
              <a:t>Dilip</a:t>
            </a:r>
            <a:r>
              <a:rPr lang="en-IN" sz="1900" b="1" dirty="0">
                <a:solidFill>
                  <a:schemeClr val="accent2"/>
                </a:solidFill>
              </a:rPr>
              <a:t> </a:t>
            </a:r>
            <a:r>
              <a:rPr lang="en-IN" sz="1900" b="1" dirty="0" err="1">
                <a:solidFill>
                  <a:schemeClr val="accent2"/>
                </a:solidFill>
              </a:rPr>
              <a:t>Bhai</a:t>
            </a:r>
            <a:r>
              <a:rPr lang="en-IN" sz="1900" b="1" dirty="0">
                <a:solidFill>
                  <a:schemeClr val="accent2"/>
                </a:solidFill>
              </a:rPr>
              <a:t> </a:t>
            </a:r>
            <a:r>
              <a:rPr lang="en-IN" sz="1900" b="1" dirty="0" err="1">
                <a:solidFill>
                  <a:schemeClr val="accent2"/>
                </a:solidFill>
              </a:rPr>
              <a:t>Panjvani</a:t>
            </a:r>
            <a:r>
              <a:rPr lang="en-IN" sz="1900" b="1" dirty="0">
                <a:solidFill>
                  <a:schemeClr val="accent2"/>
                </a:solidFill>
              </a:rPr>
              <a:t> Vs. ITO [2016] 66 taxmann.com 124 (</a:t>
            </a:r>
            <a:r>
              <a:rPr lang="en-IN" sz="1900" b="1" dirty="0" err="1">
                <a:solidFill>
                  <a:schemeClr val="accent2"/>
                </a:solidFill>
              </a:rPr>
              <a:t>Guj</a:t>
            </a:r>
            <a:r>
              <a:rPr lang="en-IN" sz="1900" b="1" dirty="0">
                <a:solidFill>
                  <a:schemeClr val="accent2"/>
                </a:solidFill>
              </a:rPr>
              <a:t>.)]</a:t>
            </a:r>
          </a:p>
          <a:p>
            <a:pPr marL="269875" indent="-269875" algn="just">
              <a:spcBef>
                <a:spcPts val="600"/>
              </a:spcBef>
              <a:buClr>
                <a:schemeClr val="accent2"/>
              </a:buClr>
              <a:buFont typeface="Wingdings" pitchFamily="2" charset="2"/>
              <a:buChar char="Ø"/>
            </a:pPr>
            <a:r>
              <a:rPr lang="en-US" sz="1900" dirty="0"/>
              <a:t>S. 132B(4)(b)/ 240/ 244A entitles assessee to receive interest on cash appropriated during search even if refund is directed in appeal proceedings.</a:t>
            </a:r>
            <a:r>
              <a:rPr lang="en-US" sz="1900" b="1" dirty="0"/>
              <a:t> </a:t>
            </a:r>
            <a:r>
              <a:rPr lang="en-US" sz="1900" b="1" dirty="0" err="1">
                <a:solidFill>
                  <a:schemeClr val="accent2"/>
                </a:solidFill>
              </a:rPr>
              <a:t>Chironjilal</a:t>
            </a:r>
            <a:r>
              <a:rPr lang="en-US" sz="1900" b="1" dirty="0">
                <a:solidFill>
                  <a:schemeClr val="accent2"/>
                </a:solidFill>
              </a:rPr>
              <a:t> Sharma HUF Vs. Union of India &amp; others, [2014] 360 ITR 237 (SC)</a:t>
            </a:r>
          </a:p>
          <a:p>
            <a:pPr marL="269875" lvl="1" indent="-269875" algn="just">
              <a:spcBef>
                <a:spcPts val="600"/>
              </a:spcBef>
              <a:buFont typeface="Wingdings" pitchFamily="2" charset="2"/>
              <a:buChar char="Ø"/>
            </a:pPr>
            <a:r>
              <a:rPr lang="en-US" sz="1900" dirty="0">
                <a:solidFill>
                  <a:schemeClr val="tx1"/>
                </a:solidFill>
              </a:rPr>
              <a:t>Assessee is entitled to Interest on refund of excess cash seized. </a:t>
            </a:r>
            <a:r>
              <a:rPr lang="en-US" sz="1900" b="1" dirty="0" err="1"/>
              <a:t>Sitaram</a:t>
            </a:r>
            <a:r>
              <a:rPr lang="en-US" sz="1900" b="1" dirty="0"/>
              <a:t> </a:t>
            </a:r>
            <a:r>
              <a:rPr lang="en-US" sz="1900" b="1" dirty="0" err="1"/>
              <a:t>vs</a:t>
            </a:r>
            <a:r>
              <a:rPr lang="en-US" sz="1900" b="1" dirty="0"/>
              <a:t> CIT </a:t>
            </a:r>
            <a:r>
              <a:rPr lang="pt-BR" sz="1900" b="1" dirty="0"/>
              <a:t>[2012] 341 ITR 549 (Bom.) Also see </a:t>
            </a:r>
            <a:r>
              <a:rPr lang="en-US" sz="1900" b="1" dirty="0"/>
              <a:t>Anil </a:t>
            </a:r>
            <a:r>
              <a:rPr lang="en-US" sz="1900" b="1" dirty="0" err="1"/>
              <a:t>Kedia</a:t>
            </a:r>
            <a:r>
              <a:rPr lang="en-US" sz="1900" b="1" dirty="0"/>
              <a:t> v Settlement Commission of Income Tax &amp; Wealth Tax [2012] 341 ITR 0613 (Mad.) </a:t>
            </a:r>
          </a:p>
          <a:p>
            <a:pPr marL="269875" indent="-269875" algn="just">
              <a:spcBef>
                <a:spcPts val="600"/>
              </a:spcBef>
              <a:buClr>
                <a:schemeClr val="accent2"/>
              </a:buClr>
              <a:buFont typeface="Wingdings" pitchFamily="2" charset="2"/>
              <a:buChar char="Ø"/>
            </a:pPr>
            <a:r>
              <a:rPr lang="en-US" sz="1900" dirty="0"/>
              <a:t>Since there is no outstanding demand of tax and penalty against the petitioner due to be recovered from her, there is no justification for detention of seized assets particularly </a:t>
            </a:r>
            <a:r>
              <a:rPr lang="en-US" sz="1900" dirty="0" err="1"/>
              <a:t>jewellery</a:t>
            </a:r>
            <a:r>
              <a:rPr lang="en-US" sz="1900" dirty="0"/>
              <a:t>, which includes her personal '</a:t>
            </a:r>
            <a:r>
              <a:rPr lang="en-US" sz="1900" dirty="0" err="1"/>
              <a:t>Stridhan</a:t>
            </a:r>
            <a:r>
              <a:rPr lang="en-US" sz="1900" dirty="0"/>
              <a:t>' for which more than five years have lapsed by now. </a:t>
            </a:r>
            <a:r>
              <a:rPr lang="en-US" sz="1900" b="1" dirty="0">
                <a:solidFill>
                  <a:schemeClr val="accent2"/>
                </a:solidFill>
              </a:rPr>
              <a:t>Smt. </a:t>
            </a:r>
            <a:r>
              <a:rPr lang="en-US" sz="1900" b="1" dirty="0" err="1">
                <a:solidFill>
                  <a:schemeClr val="accent2"/>
                </a:solidFill>
              </a:rPr>
              <a:t>Bhawna</a:t>
            </a:r>
            <a:r>
              <a:rPr lang="en-US" sz="1900" b="1" dirty="0">
                <a:solidFill>
                  <a:schemeClr val="accent2"/>
                </a:solidFill>
              </a:rPr>
              <a:t> </a:t>
            </a:r>
            <a:r>
              <a:rPr lang="en-US" sz="1900" b="1" dirty="0" err="1">
                <a:solidFill>
                  <a:schemeClr val="accent2"/>
                </a:solidFill>
              </a:rPr>
              <a:t>Lodha</a:t>
            </a:r>
            <a:r>
              <a:rPr lang="en-US" sz="1900" b="1" dirty="0">
                <a:solidFill>
                  <a:schemeClr val="accent2"/>
                </a:solidFill>
              </a:rPr>
              <a:t> </a:t>
            </a:r>
            <a:r>
              <a:rPr lang="en-US" sz="1900" b="1" dirty="0" err="1">
                <a:solidFill>
                  <a:schemeClr val="accent2"/>
                </a:solidFill>
              </a:rPr>
              <a:t>vs</a:t>
            </a:r>
            <a:r>
              <a:rPr lang="en-US" sz="1900" b="1" dirty="0">
                <a:solidFill>
                  <a:schemeClr val="accent2"/>
                </a:solidFill>
              </a:rPr>
              <a:t> DGIT [2013] 31 taxmann.com 116 (Raj.)</a:t>
            </a:r>
            <a:endParaRPr lang="en-US" sz="1900" b="1" dirty="0"/>
          </a:p>
        </p:txBody>
      </p:sp>
      <p:sp>
        <p:nvSpPr>
          <p:cNvPr id="6" name="Rectangle 5"/>
          <p:cNvSpPr/>
          <p:nvPr/>
        </p:nvSpPr>
        <p:spPr>
          <a:xfrm>
            <a:off x="0" y="533400"/>
            <a:ext cx="9144000" cy="646331"/>
          </a:xfrm>
          <a:prstGeom prst="rect">
            <a:avLst/>
          </a:prstGeom>
        </p:spPr>
        <p:txBody>
          <a:bodyPr wrap="square">
            <a:spAutoFit/>
          </a:bodyPr>
          <a:lstStyle/>
          <a:p>
            <a:pPr algn="ctr"/>
            <a:r>
              <a:rPr lang="en-US" sz="3600" b="1" u="sng" dirty="0">
                <a:solidFill>
                  <a:schemeClr val="tx2"/>
                </a:solidFill>
                <a:latin typeface="+mj-lt"/>
                <a:ea typeface="+mj-ea"/>
                <a:cs typeface="+mj-cs"/>
              </a:rPr>
              <a:t>Issues on assets seized during course of search</a:t>
            </a:r>
          </a:p>
        </p:txBody>
      </p:sp>
      <p:sp>
        <p:nvSpPr>
          <p:cNvPr id="3" name="Slide Number Placeholder 2">
            <a:extLst>
              <a:ext uri="{FF2B5EF4-FFF2-40B4-BE49-F238E27FC236}">
                <a16:creationId xmlns:a16="http://schemas.microsoft.com/office/drawing/2014/main" id="{073AF93A-3E3E-4B76-AC82-304CCE68CA92}"/>
              </a:ext>
            </a:extLst>
          </p:cNvPr>
          <p:cNvSpPr>
            <a:spLocks noGrp="1"/>
          </p:cNvSpPr>
          <p:nvPr>
            <p:ph type="sldNum" sz="quarter" idx="12"/>
          </p:nvPr>
        </p:nvSpPr>
        <p:spPr/>
        <p:txBody>
          <a:bodyPr/>
          <a:lstStyle/>
          <a:p>
            <a:pPr>
              <a:defRPr/>
            </a:pPr>
            <a:fld id="{ACC2B083-4B80-4709-BCA6-AED58DFFDEC8}" type="slidenum">
              <a:rPr lang="en-US" smtClean="0"/>
              <a:pPr>
                <a:defRPr/>
              </a:pPr>
              <a:t>148</a:t>
            </a:fld>
            <a:endParaRPr lang="en-US"/>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3"/>
          <p:cNvSpPr>
            <a:spLocks noGrp="1" noChangeArrowheads="1"/>
          </p:cNvSpPr>
          <p:nvPr>
            <p:ph idx="1"/>
          </p:nvPr>
        </p:nvSpPr>
        <p:spPr>
          <a:xfrm>
            <a:off x="0" y="1295400"/>
            <a:ext cx="9067800" cy="5334000"/>
          </a:xfrm>
        </p:spPr>
        <p:txBody>
          <a:bodyPr>
            <a:noAutofit/>
          </a:bodyPr>
          <a:lstStyle/>
          <a:p>
            <a:pPr>
              <a:buClr>
                <a:schemeClr val="accent2">
                  <a:lumMod val="75000"/>
                </a:schemeClr>
              </a:buClr>
              <a:buFont typeface="Wingdings" panose="05000000000000000000" pitchFamily="2" charset="2"/>
              <a:buChar char="Ø"/>
            </a:pPr>
            <a:r>
              <a:rPr lang="en-GB" sz="1900" dirty="0"/>
              <a:t>Where the ornaments seized during the search proceeding had been valued by department and assessee had deposited an equivalent amount with department for release of ornaments, department was duty bound to release seized ornaments</a:t>
            </a:r>
            <a:r>
              <a:rPr lang="en-IN" sz="1900" dirty="0"/>
              <a:t> </a:t>
            </a:r>
            <a:r>
              <a:rPr lang="en-GB" sz="1900" b="1" dirty="0">
                <a:solidFill>
                  <a:schemeClr val="accent2"/>
                </a:solidFill>
              </a:rPr>
              <a:t>Kalpesh </a:t>
            </a:r>
            <a:r>
              <a:rPr lang="en-GB" sz="1900" b="1" dirty="0" err="1">
                <a:solidFill>
                  <a:schemeClr val="accent2"/>
                </a:solidFill>
              </a:rPr>
              <a:t>Laxminarayan</a:t>
            </a:r>
            <a:r>
              <a:rPr lang="en-GB" sz="1900" b="1" dirty="0">
                <a:solidFill>
                  <a:schemeClr val="accent2"/>
                </a:solidFill>
              </a:rPr>
              <a:t> Thakkar v. DCIT</a:t>
            </a:r>
            <a:r>
              <a:rPr lang="en-IN" sz="1900" b="1" dirty="0">
                <a:solidFill>
                  <a:schemeClr val="accent2"/>
                </a:solidFill>
              </a:rPr>
              <a:t>[2017] 81 taxmann.com 130 (Gujarat)</a:t>
            </a:r>
          </a:p>
          <a:p>
            <a:pPr>
              <a:buClr>
                <a:schemeClr val="accent2">
                  <a:lumMod val="75000"/>
                </a:schemeClr>
              </a:buClr>
              <a:buFont typeface="Wingdings" panose="05000000000000000000" pitchFamily="2" charset="2"/>
              <a:buChar char="Ø"/>
            </a:pPr>
            <a:r>
              <a:rPr lang="en-GB" sz="1900" dirty="0"/>
              <a:t>The assessee would be entitled to interest at rate of 12 per cent on cash seized from date next following date of completion of assessment u/s 153A till date of release of such cash to assessee.</a:t>
            </a:r>
            <a:r>
              <a:rPr lang="en-GB" b="1" dirty="0"/>
              <a:t> </a:t>
            </a:r>
            <a:r>
              <a:rPr lang="en-GB" sz="1900" b="1" dirty="0">
                <a:solidFill>
                  <a:schemeClr val="accent2"/>
                </a:solidFill>
              </a:rPr>
              <a:t>S.K. Jain v. CIT </a:t>
            </a:r>
            <a:r>
              <a:rPr lang="pt-BR" sz="1900" b="1" dirty="0">
                <a:solidFill>
                  <a:schemeClr val="accent2"/>
                </a:solidFill>
              </a:rPr>
              <a:t>[2013] 33 taxmann.com 36 (Delhi)</a:t>
            </a:r>
          </a:p>
          <a:p>
            <a:pPr>
              <a:buClr>
                <a:schemeClr val="accent2">
                  <a:lumMod val="75000"/>
                </a:schemeClr>
              </a:buClr>
              <a:buFont typeface="Wingdings" panose="05000000000000000000" pitchFamily="2" charset="2"/>
              <a:buChar char="Ø"/>
            </a:pPr>
            <a:r>
              <a:rPr lang="pt-BR" sz="1900" dirty="0"/>
              <a:t>Where the assessee has filed an application for release of cash within stipulated period of time and </a:t>
            </a:r>
            <a:r>
              <a:rPr lang="en-GB" sz="1900" dirty="0"/>
              <a:t> despite reminders, Assessing Officer decided above application after one year and rejected same, inter alia, on ground that cash could be released only when source was explained to satisfaction of Assessing Officer. In view of provisions of section 132B(1), action of Assessing Officer in deciding application on 20-7-2015, i.e., over one year later, could not be countenanced, impugned order was liable to be set aside and seized cash deserved to be released in favour of assessee along with interest. </a:t>
            </a:r>
            <a:r>
              <a:rPr lang="en-IN" sz="1900" b="1" dirty="0">
                <a:solidFill>
                  <a:schemeClr val="accent2"/>
                </a:solidFill>
              </a:rPr>
              <a:t>Nadim </a:t>
            </a:r>
            <a:r>
              <a:rPr lang="en-IN" sz="1900" b="1" dirty="0" err="1">
                <a:solidFill>
                  <a:schemeClr val="accent2"/>
                </a:solidFill>
              </a:rPr>
              <a:t>Dilip</a:t>
            </a:r>
            <a:r>
              <a:rPr lang="en-IN" sz="1900" b="1" dirty="0">
                <a:solidFill>
                  <a:schemeClr val="accent2"/>
                </a:solidFill>
              </a:rPr>
              <a:t> Bhai </a:t>
            </a:r>
            <a:r>
              <a:rPr lang="en-IN" sz="1900" b="1" dirty="0" err="1">
                <a:solidFill>
                  <a:schemeClr val="accent2"/>
                </a:solidFill>
              </a:rPr>
              <a:t>Panjvani</a:t>
            </a:r>
            <a:r>
              <a:rPr lang="en-IN" sz="1900" b="1" dirty="0">
                <a:solidFill>
                  <a:schemeClr val="accent2"/>
                </a:solidFill>
              </a:rPr>
              <a:t> v. ITO [2016] 66 taxmann.com 124 (Gujarat)</a:t>
            </a:r>
            <a:endParaRPr lang="en-GB" sz="1900" b="1" dirty="0">
              <a:solidFill>
                <a:schemeClr val="accent2"/>
              </a:solidFill>
            </a:endParaRPr>
          </a:p>
          <a:p>
            <a:endParaRPr lang="en-IN" sz="1900" b="1" dirty="0">
              <a:solidFill>
                <a:schemeClr val="accent2"/>
              </a:solidFill>
            </a:endParaRPr>
          </a:p>
          <a:p>
            <a:pPr marL="109728" indent="0">
              <a:buClr>
                <a:schemeClr val="accent2">
                  <a:lumMod val="75000"/>
                </a:schemeClr>
              </a:buClr>
              <a:buNone/>
            </a:pPr>
            <a:br>
              <a:rPr lang="en-GB" b="1" u="sng" dirty="0"/>
            </a:br>
            <a:endParaRPr lang="en-IN" sz="1900" b="1" dirty="0">
              <a:solidFill>
                <a:schemeClr val="accent2"/>
              </a:solidFill>
            </a:endParaRPr>
          </a:p>
        </p:txBody>
      </p:sp>
      <p:sp>
        <p:nvSpPr>
          <p:cNvPr id="6" name="Rectangle 5"/>
          <p:cNvSpPr/>
          <p:nvPr/>
        </p:nvSpPr>
        <p:spPr>
          <a:xfrm>
            <a:off x="0" y="533400"/>
            <a:ext cx="9144000" cy="646331"/>
          </a:xfrm>
          <a:prstGeom prst="rect">
            <a:avLst/>
          </a:prstGeom>
        </p:spPr>
        <p:txBody>
          <a:bodyPr wrap="square">
            <a:spAutoFit/>
          </a:bodyPr>
          <a:lstStyle/>
          <a:p>
            <a:pPr algn="ctr"/>
            <a:r>
              <a:rPr lang="en-US" sz="3600" b="1" u="sng" dirty="0">
                <a:solidFill>
                  <a:schemeClr val="tx2"/>
                </a:solidFill>
                <a:latin typeface="+mj-lt"/>
                <a:ea typeface="+mj-ea"/>
                <a:cs typeface="+mj-cs"/>
              </a:rPr>
              <a:t>Issues on assets seized during course of search</a:t>
            </a:r>
          </a:p>
        </p:txBody>
      </p:sp>
      <p:sp>
        <p:nvSpPr>
          <p:cNvPr id="3" name="Slide Number Placeholder 2">
            <a:extLst>
              <a:ext uri="{FF2B5EF4-FFF2-40B4-BE49-F238E27FC236}">
                <a16:creationId xmlns:a16="http://schemas.microsoft.com/office/drawing/2014/main" id="{073AF93A-3E3E-4B76-AC82-304CCE68CA92}"/>
              </a:ext>
            </a:extLst>
          </p:cNvPr>
          <p:cNvSpPr>
            <a:spLocks noGrp="1"/>
          </p:cNvSpPr>
          <p:nvPr>
            <p:ph type="sldNum" sz="quarter" idx="12"/>
          </p:nvPr>
        </p:nvSpPr>
        <p:spPr/>
        <p:txBody>
          <a:bodyPr/>
          <a:lstStyle/>
          <a:p>
            <a:pPr>
              <a:defRPr/>
            </a:pPr>
            <a:fld id="{ACC2B083-4B80-4709-BCA6-AED58DFFDEC8}" type="slidenum">
              <a:rPr lang="en-US" smtClean="0"/>
              <a:pPr>
                <a:defRPr/>
              </a:pPr>
              <a:t>149</a:t>
            </a:fld>
            <a:endParaRPr lang="en-US"/>
          </a:p>
        </p:txBody>
      </p:sp>
    </p:spTree>
    <p:extLst>
      <p:ext uri="{BB962C8B-B14F-4D97-AF65-F5344CB8AC3E}">
        <p14:creationId xmlns:p14="http://schemas.microsoft.com/office/powerpoint/2010/main" val="1794669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4864" y="914400"/>
            <a:ext cx="9089136" cy="5816977"/>
          </a:xfrm>
          <a:prstGeom prst="rect">
            <a:avLst/>
          </a:prstGeom>
        </p:spPr>
        <p:txBody>
          <a:bodyPr wrap="square">
            <a:spAutoFit/>
          </a:bodyPr>
          <a:lstStyle/>
          <a:p>
            <a:pPr algn="just"/>
            <a:r>
              <a:rPr lang="en-US" sz="1900" i="1" dirty="0">
                <a:latin typeface="+mn-lt"/>
              </a:rPr>
              <a:t>(1) Notwithstanding anything contained in section 153, the Assessing Officer shall make an order of assessment or reassessment,—</a:t>
            </a:r>
          </a:p>
          <a:p>
            <a:pPr marL="457200" indent="-457200" algn="just">
              <a:buAutoNum type="alphaLcParenBoth"/>
            </a:pPr>
            <a:r>
              <a:rPr lang="en-US" sz="1900" i="1" dirty="0">
                <a:latin typeface="+mn-lt"/>
              </a:rPr>
              <a:t>in respect of each assessment year falling within six assessment years </a:t>
            </a:r>
            <a:r>
              <a:rPr lang="en-GB" sz="1900" b="1" i="1" u="sng" dirty="0">
                <a:solidFill>
                  <a:schemeClr val="accent2"/>
                </a:solidFill>
                <a:latin typeface="+mn-lt"/>
              </a:rPr>
              <a:t>and for the relevant assessment year or years*</a:t>
            </a:r>
            <a:r>
              <a:rPr lang="en-US" sz="1900" i="1" dirty="0">
                <a:latin typeface="+mn-lt"/>
              </a:rPr>
              <a:t> referred to in clause (</a:t>
            </a:r>
            <a:r>
              <a:rPr lang="en-US" sz="1900" dirty="0">
                <a:latin typeface="+mn-lt"/>
              </a:rPr>
              <a:t>b</a:t>
            </a:r>
            <a:r>
              <a:rPr lang="en-US" sz="1900" i="1" dirty="0">
                <a:latin typeface="+mn-lt"/>
              </a:rPr>
              <a:t>) of sub-section (1) of section 153A, within a period of twenty-one months from the end of the financial year in which the last of the </a:t>
            </a:r>
            <a:r>
              <a:rPr lang="en-US" sz="1900" i="1" dirty="0" err="1">
                <a:latin typeface="+mn-lt"/>
              </a:rPr>
              <a:t>authorisations</a:t>
            </a:r>
            <a:r>
              <a:rPr lang="en-US" sz="1900" i="1" dirty="0">
                <a:latin typeface="+mn-lt"/>
              </a:rPr>
              <a:t> for search under section 132 or for requisition under section 132A was executed;</a:t>
            </a:r>
          </a:p>
          <a:p>
            <a:pPr marL="457200" indent="-457200" algn="just">
              <a:buAutoNum type="alphaLcParenBoth"/>
            </a:pPr>
            <a:r>
              <a:rPr lang="en-US" sz="1900" i="1" dirty="0">
                <a:latin typeface="+mn-lt"/>
              </a:rPr>
              <a:t>in respect of the assessment year relevant to the previous year in which search is conducted under section 132 or requisition is made under section 132A, within a period of twenty-one months from the end of the financial year in which the last of the </a:t>
            </a:r>
            <a:r>
              <a:rPr lang="en-US" sz="1900" i="1" dirty="0" err="1">
                <a:latin typeface="+mn-lt"/>
              </a:rPr>
              <a:t>authorisations</a:t>
            </a:r>
            <a:r>
              <a:rPr lang="en-US" sz="1900" i="1" dirty="0">
                <a:latin typeface="+mn-lt"/>
              </a:rPr>
              <a:t> for search under section 132 or for requisition under section 132A was executed:</a:t>
            </a:r>
          </a:p>
          <a:p>
            <a:pPr marL="457200" indent="-457200" algn="just">
              <a:buAutoNum type="alphaLcParenBoth"/>
            </a:pPr>
            <a:endParaRPr lang="en-US" sz="1100" i="1" dirty="0">
              <a:latin typeface="+mn-lt"/>
            </a:endParaRPr>
          </a:p>
          <a:p>
            <a:pPr algn="just"/>
            <a:r>
              <a:rPr lang="en-US" sz="1900" b="1" dirty="0">
                <a:latin typeface="+mn-lt"/>
              </a:rPr>
              <a:t>Provided </a:t>
            </a:r>
            <a:r>
              <a:rPr lang="en-US" sz="1900" b="1" i="1" dirty="0">
                <a:latin typeface="+mn-lt"/>
              </a:rPr>
              <a:t>that </a:t>
            </a:r>
            <a:r>
              <a:rPr lang="en-US" sz="1900" i="1" dirty="0">
                <a:latin typeface="+mn-lt"/>
              </a:rPr>
              <a:t>in case of other person referred to in section 153C, the period of limitation for making the assessment or reassessment shall be the period as referred to in clause (</a:t>
            </a:r>
            <a:r>
              <a:rPr lang="en-US" sz="1900" dirty="0">
                <a:latin typeface="+mn-lt"/>
              </a:rPr>
              <a:t>a</a:t>
            </a:r>
            <a:r>
              <a:rPr lang="en-US" sz="1900" i="1" dirty="0">
                <a:latin typeface="+mn-lt"/>
              </a:rPr>
              <a:t>) or clause (</a:t>
            </a:r>
            <a:r>
              <a:rPr lang="en-US" sz="1900" dirty="0">
                <a:latin typeface="+mn-lt"/>
              </a:rPr>
              <a:t>b</a:t>
            </a:r>
            <a:r>
              <a:rPr lang="en-US" sz="1900" i="1" dirty="0">
                <a:latin typeface="+mn-lt"/>
              </a:rPr>
              <a:t>) of this sub-section or nine months from the end of the financial year in which books of account or documents or assets seized or requisitioned are handed over under section 153C to the Assessing Officer having jurisdiction over such other person, whichever is later:</a:t>
            </a:r>
          </a:p>
          <a:p>
            <a:pPr algn="just"/>
            <a:r>
              <a:rPr lang="en-US" sz="1900" b="1" i="1" dirty="0">
                <a:solidFill>
                  <a:schemeClr val="accent2"/>
                </a:solidFill>
                <a:latin typeface="+mn-lt"/>
              </a:rPr>
              <a:t>							       *[</a:t>
            </a:r>
            <a:r>
              <a:rPr lang="en-US" sz="1900" b="1" i="1" dirty="0" err="1">
                <a:solidFill>
                  <a:schemeClr val="accent2"/>
                </a:solidFill>
                <a:latin typeface="+mn-lt"/>
              </a:rPr>
              <a:t>w.e.f</a:t>
            </a:r>
            <a:r>
              <a:rPr lang="en-US" sz="1900" b="1" i="1" dirty="0">
                <a:solidFill>
                  <a:schemeClr val="accent2"/>
                </a:solidFill>
                <a:latin typeface="+mn-lt"/>
              </a:rPr>
              <a:t>. 01-04-2017]</a:t>
            </a:r>
            <a:endParaRPr lang="en-US" sz="1900" i="1" dirty="0">
              <a:latin typeface="+mn-lt"/>
            </a:endParaRP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Amendments in Section 153B</a:t>
            </a:r>
          </a:p>
        </p:txBody>
      </p:sp>
      <p:sp>
        <p:nvSpPr>
          <p:cNvPr id="5" name="Slide Number Placeholder 4">
            <a:extLst>
              <a:ext uri="{FF2B5EF4-FFF2-40B4-BE49-F238E27FC236}">
                <a16:creationId xmlns:a16="http://schemas.microsoft.com/office/drawing/2014/main" id="{4A22ECB6-EEFE-438A-BA85-0365EC1FA203}"/>
              </a:ext>
            </a:extLst>
          </p:cNvPr>
          <p:cNvSpPr>
            <a:spLocks noGrp="1"/>
          </p:cNvSpPr>
          <p:nvPr>
            <p:ph type="sldNum" sz="quarter" idx="12"/>
          </p:nvPr>
        </p:nvSpPr>
        <p:spPr/>
        <p:txBody>
          <a:bodyPr/>
          <a:lstStyle/>
          <a:p>
            <a:pPr>
              <a:defRPr/>
            </a:pPr>
            <a:fld id="{530A152B-CFDE-45FC-ACB8-FE7DAED0C3AA}" type="slidenum">
              <a:rPr lang="en-US" smtClean="0"/>
              <a:pPr>
                <a:defRPr/>
              </a:pPr>
              <a:t>15</a:t>
            </a:fld>
            <a:endParaRPr lang="en-US"/>
          </a:p>
        </p:txBody>
      </p:sp>
    </p:spTree>
    <p:extLst>
      <p:ext uri="{BB962C8B-B14F-4D97-AF65-F5344CB8AC3E}">
        <p14:creationId xmlns:p14="http://schemas.microsoft.com/office/powerpoint/2010/main" val="3341629290"/>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457200" y="2209800"/>
            <a:ext cx="8229600" cy="1615827"/>
          </a:xfrm>
          <a:prstGeom prst="rect">
            <a:avLst/>
          </a:prstGeom>
          <a:noFill/>
          <a:ln w="95250" cmpd="thinThick">
            <a:solidFill>
              <a:schemeClr val="tx2"/>
            </a:solidFill>
          </a:ln>
        </p:spPr>
        <p:txBody>
          <a:bodyPr vert="horz" wrap="square" rtlCol="0" anchor="t">
            <a:spAutoFit/>
          </a:bodyPr>
          <a:lstStyle/>
          <a:p>
            <a:pPr marL="365760" lvl="0" indent="-256032" algn="ctr" fontAlgn="auto">
              <a:spcBef>
                <a:spcPts val="300"/>
              </a:spcBef>
              <a:spcAft>
                <a:spcPts val="0"/>
              </a:spcAft>
              <a:buClr>
                <a:schemeClr val="accent3"/>
              </a:buClr>
              <a:defRPr/>
            </a:pPr>
            <a:endParaRPr lang="en-US" sz="2000" b="1" i="1" u="sng" dirty="0">
              <a:solidFill>
                <a:schemeClr val="accent2"/>
              </a:solidFill>
              <a:latin typeface="+mj-lt"/>
            </a:endParaRPr>
          </a:p>
          <a:p>
            <a:pPr marL="365760" lvl="0" indent="-256032" algn="ctr" fontAlgn="auto">
              <a:spcBef>
                <a:spcPts val="300"/>
              </a:spcBef>
              <a:spcAft>
                <a:spcPts val="0"/>
              </a:spcAft>
              <a:buClr>
                <a:schemeClr val="accent3"/>
              </a:buClr>
              <a:defRPr/>
            </a:pPr>
            <a:r>
              <a:rPr lang="en-US" sz="5400" b="1" i="1" u="sng" dirty="0">
                <a:solidFill>
                  <a:schemeClr val="accent2"/>
                </a:solidFill>
                <a:latin typeface="+mj-lt"/>
              </a:rPr>
              <a:t>Other Issues</a:t>
            </a:r>
          </a:p>
          <a:p>
            <a:pPr marL="365760" lvl="0" indent="-256032" algn="ctr" fontAlgn="auto">
              <a:spcBef>
                <a:spcPts val="300"/>
              </a:spcBef>
              <a:spcAft>
                <a:spcPts val="0"/>
              </a:spcAft>
              <a:buClr>
                <a:schemeClr val="accent3"/>
              </a:buClr>
              <a:defRPr/>
            </a:pPr>
            <a:endParaRPr lang="en-US" sz="2000" b="1" i="1" u="sng" dirty="0">
              <a:solidFill>
                <a:schemeClr val="accent2"/>
              </a:solidFill>
              <a:latin typeface="+mj-lt"/>
            </a:endParaRPr>
          </a:p>
        </p:txBody>
      </p:sp>
      <p:sp>
        <p:nvSpPr>
          <p:cNvPr id="3" name="Slide Number Placeholder 2">
            <a:extLst>
              <a:ext uri="{FF2B5EF4-FFF2-40B4-BE49-F238E27FC236}">
                <a16:creationId xmlns:a16="http://schemas.microsoft.com/office/drawing/2014/main" id="{DB441BAD-4450-476B-8EC1-05849075ECB8}"/>
              </a:ext>
            </a:extLst>
          </p:cNvPr>
          <p:cNvSpPr>
            <a:spLocks noGrp="1"/>
          </p:cNvSpPr>
          <p:nvPr>
            <p:ph type="sldNum" sz="quarter" idx="12"/>
          </p:nvPr>
        </p:nvSpPr>
        <p:spPr/>
        <p:txBody>
          <a:bodyPr/>
          <a:lstStyle/>
          <a:p>
            <a:pPr>
              <a:defRPr/>
            </a:pPr>
            <a:fld id="{530A152B-CFDE-45FC-ACB8-FE7DAED0C3AA}" type="slidenum">
              <a:rPr lang="en-US" smtClean="0"/>
              <a:pPr>
                <a:defRPr/>
              </a:pPr>
              <a:t>150</a:t>
            </a:fld>
            <a:endParaRPr lang="en-US"/>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6" name="Rectangle 3"/>
          <p:cNvSpPr>
            <a:spLocks noGrp="1" noChangeArrowheads="1"/>
          </p:cNvSpPr>
          <p:nvPr>
            <p:ph idx="1"/>
          </p:nvPr>
        </p:nvSpPr>
        <p:spPr>
          <a:xfrm>
            <a:off x="131064" y="1143000"/>
            <a:ext cx="8860536" cy="5265241"/>
          </a:xfrm>
        </p:spPr>
        <p:txBody>
          <a:bodyPr>
            <a:noAutofit/>
          </a:bodyPr>
          <a:lstStyle/>
          <a:p>
            <a:pPr marL="450850" lvl="1" indent="-450850" algn="just">
              <a:spcBef>
                <a:spcPts val="900"/>
              </a:spcBef>
              <a:buFont typeface="Wingdings" pitchFamily="2" charset="2"/>
              <a:buChar char="Ø"/>
            </a:pPr>
            <a:r>
              <a:rPr lang="en-US" sz="2200" dirty="0">
                <a:solidFill>
                  <a:schemeClr val="tx1"/>
                </a:solidFill>
              </a:rPr>
              <a:t>There should be nexus between information and person searched. </a:t>
            </a:r>
            <a:r>
              <a:rPr lang="en-US" sz="2200" b="1" dirty="0" err="1"/>
              <a:t>Harilal</a:t>
            </a:r>
            <a:r>
              <a:rPr lang="en-US" sz="2200" b="1" dirty="0"/>
              <a:t> Shah V. CIT (2006) 281 ITR 199 (</a:t>
            </a:r>
            <a:r>
              <a:rPr lang="en-US" sz="2200" b="1" dirty="0" err="1"/>
              <a:t>Gau</a:t>
            </a:r>
            <a:r>
              <a:rPr lang="en-US" sz="2200" b="1" dirty="0"/>
              <a:t>.)</a:t>
            </a:r>
          </a:p>
          <a:p>
            <a:pPr marL="450850" lvl="1" indent="-450850" algn="just">
              <a:spcBef>
                <a:spcPts val="900"/>
              </a:spcBef>
              <a:buFont typeface="Wingdings" pitchFamily="2" charset="2"/>
              <a:buChar char="Ø"/>
            </a:pPr>
            <a:r>
              <a:rPr lang="en-US" sz="2200" dirty="0">
                <a:solidFill>
                  <a:schemeClr val="tx1"/>
                </a:solidFill>
              </a:rPr>
              <a:t>Assets in the possession of assessee engaged in money lending business, belonging to third person cannot be seized. </a:t>
            </a:r>
            <a:r>
              <a:rPr lang="en-US" sz="2200" b="1" dirty="0" err="1"/>
              <a:t>Alleppey</a:t>
            </a:r>
            <a:r>
              <a:rPr lang="en-US" sz="2200" b="1" dirty="0"/>
              <a:t> Financial Enterprises vs ADIT (Inv.) &amp; </a:t>
            </a:r>
            <a:r>
              <a:rPr lang="en-US" sz="2200" b="1" dirty="0" err="1"/>
              <a:t>Anr</a:t>
            </a:r>
            <a:r>
              <a:rPr lang="en-US" sz="2200" b="1" dirty="0"/>
              <a:t>., (1999) 236 ITR 562 (Ker.)</a:t>
            </a:r>
          </a:p>
          <a:p>
            <a:pPr marL="450850" lvl="1" indent="-450850" algn="just">
              <a:spcBef>
                <a:spcPts val="900"/>
              </a:spcBef>
              <a:buFont typeface="Wingdings" pitchFamily="2" charset="2"/>
              <a:buChar char="Ø"/>
            </a:pPr>
            <a:r>
              <a:rPr lang="en-US" sz="2200" dirty="0">
                <a:solidFill>
                  <a:schemeClr val="tx1"/>
                </a:solidFill>
              </a:rPr>
              <a:t>Disclosure subsequent to seizure of incriminating material is not voluntary. </a:t>
            </a:r>
            <a:r>
              <a:rPr lang="en-US" sz="2200" b="1" dirty="0" err="1"/>
              <a:t>Shardadevi</a:t>
            </a:r>
            <a:r>
              <a:rPr lang="en-US" sz="2200" b="1" dirty="0"/>
              <a:t> P. </a:t>
            </a:r>
            <a:r>
              <a:rPr lang="en-US" sz="2200" b="1" dirty="0" err="1"/>
              <a:t>Jhunjhunwala</a:t>
            </a:r>
            <a:r>
              <a:rPr lang="en-US" sz="2200" b="1" dirty="0"/>
              <a:t>  v CIT [2010] 1 taxmann.com 92 (</a:t>
            </a:r>
            <a:r>
              <a:rPr lang="en-US" sz="2200" b="1" dirty="0" err="1"/>
              <a:t>Bom</a:t>
            </a:r>
            <a:r>
              <a:rPr lang="en-US" sz="2200" b="1" dirty="0"/>
              <a:t>.) </a:t>
            </a:r>
          </a:p>
          <a:p>
            <a:pPr marL="450850" indent="-450850" algn="just">
              <a:spcBef>
                <a:spcPts val="900"/>
              </a:spcBef>
              <a:buClr>
                <a:schemeClr val="accent2"/>
              </a:buClr>
              <a:buFont typeface="Wingdings" pitchFamily="2" charset="2"/>
              <a:buChar char="Ø"/>
            </a:pPr>
            <a:r>
              <a:rPr lang="en-US" sz="2200" dirty="0"/>
              <a:t>Action taken in public interest does not amounts to interference with public freedom. </a:t>
            </a:r>
            <a:r>
              <a:rPr lang="en-US" sz="2200" b="1" dirty="0" err="1">
                <a:solidFill>
                  <a:schemeClr val="accent2"/>
                </a:solidFill>
              </a:rPr>
              <a:t>Rajendran</a:t>
            </a:r>
            <a:r>
              <a:rPr lang="en-US" sz="2200" b="1" dirty="0">
                <a:solidFill>
                  <a:schemeClr val="accent2"/>
                </a:solidFill>
              </a:rPr>
              <a:t> </a:t>
            </a:r>
            <a:r>
              <a:rPr lang="en-US" sz="2200" b="1" dirty="0" err="1">
                <a:solidFill>
                  <a:schemeClr val="accent2"/>
                </a:solidFill>
              </a:rPr>
              <a:t>Chingaravelu</a:t>
            </a:r>
            <a:r>
              <a:rPr lang="en-US" sz="2200" b="1" dirty="0">
                <a:solidFill>
                  <a:schemeClr val="accent2"/>
                </a:solidFill>
              </a:rPr>
              <a:t> v ACIT [2010] 186 Taxman 305 (SC) </a:t>
            </a:r>
          </a:p>
          <a:p>
            <a:pPr marL="450850" indent="-450850" algn="just">
              <a:spcBef>
                <a:spcPts val="900"/>
              </a:spcBef>
              <a:buClr>
                <a:schemeClr val="accent2"/>
              </a:buClr>
              <a:buFont typeface="Wingdings" pitchFamily="2" charset="2"/>
              <a:buChar char="Ø"/>
            </a:pPr>
            <a:r>
              <a:rPr lang="en-GB" sz="2200" dirty="0"/>
              <a:t>Gold jewellery acquired by assessee through gifts by relatives and family members over a period of four decades is justified as per prevailing customs. </a:t>
            </a:r>
            <a:r>
              <a:rPr lang="en-GB" sz="2200" b="1" dirty="0" err="1">
                <a:solidFill>
                  <a:schemeClr val="accent2"/>
                </a:solidFill>
              </a:rPr>
              <a:t>Sushila</a:t>
            </a:r>
            <a:r>
              <a:rPr lang="en-GB" sz="2200" b="1" dirty="0">
                <a:solidFill>
                  <a:schemeClr val="accent2"/>
                </a:solidFill>
              </a:rPr>
              <a:t> Devi v. CIT [2016] 76 taxmann.com 163 (Delhi)</a:t>
            </a:r>
            <a:endParaRPr lang="en-US" sz="2200" b="1" dirty="0">
              <a:solidFill>
                <a:schemeClr val="accent2"/>
              </a:solidFill>
            </a:endParaRPr>
          </a:p>
        </p:txBody>
      </p:sp>
      <p:sp>
        <p:nvSpPr>
          <p:cNvPr id="5" name="Rectangle 4"/>
          <p:cNvSpPr/>
          <p:nvPr/>
        </p:nvSpPr>
        <p:spPr>
          <a:xfrm>
            <a:off x="152400" y="449759"/>
            <a:ext cx="8610600" cy="769441"/>
          </a:xfrm>
          <a:prstGeom prst="rect">
            <a:avLst/>
          </a:prstGeom>
        </p:spPr>
        <p:txBody>
          <a:bodyPr wrap="square">
            <a:spAutoFit/>
          </a:bodyPr>
          <a:lstStyle/>
          <a:p>
            <a:pPr algn="ctr"/>
            <a:r>
              <a:rPr lang="en-US" sz="4400" b="1" u="sng" dirty="0">
                <a:solidFill>
                  <a:schemeClr val="tx2"/>
                </a:solidFill>
                <a:latin typeface="+mj-lt"/>
                <a:ea typeface="+mj-ea"/>
                <a:cs typeface="+mj-cs"/>
              </a:rPr>
              <a:t>Other Issues…</a:t>
            </a:r>
          </a:p>
        </p:txBody>
      </p:sp>
      <p:sp>
        <p:nvSpPr>
          <p:cNvPr id="3" name="Slide Number Placeholder 2">
            <a:extLst>
              <a:ext uri="{FF2B5EF4-FFF2-40B4-BE49-F238E27FC236}">
                <a16:creationId xmlns:a16="http://schemas.microsoft.com/office/drawing/2014/main" id="{1829150F-98E7-432A-AB64-6DE28A253729}"/>
              </a:ext>
            </a:extLst>
          </p:cNvPr>
          <p:cNvSpPr>
            <a:spLocks noGrp="1"/>
          </p:cNvSpPr>
          <p:nvPr>
            <p:ph type="sldNum" sz="quarter" idx="12"/>
          </p:nvPr>
        </p:nvSpPr>
        <p:spPr/>
        <p:txBody>
          <a:bodyPr/>
          <a:lstStyle/>
          <a:p>
            <a:pPr>
              <a:defRPr/>
            </a:pPr>
            <a:fld id="{ACC2B083-4B80-4709-BCA6-AED58DFFDEC8}" type="slidenum">
              <a:rPr lang="en-US" smtClean="0"/>
              <a:pPr>
                <a:defRPr/>
              </a:pPr>
              <a:t>151</a:t>
            </a:fld>
            <a:endParaRPr lang="en-US"/>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3" name="Rectangle 3"/>
          <p:cNvSpPr>
            <a:spLocks noGrp="1" noChangeArrowheads="1"/>
          </p:cNvSpPr>
          <p:nvPr>
            <p:ph idx="1"/>
          </p:nvPr>
        </p:nvSpPr>
        <p:spPr>
          <a:xfrm>
            <a:off x="152400" y="1447800"/>
            <a:ext cx="8763000" cy="5181600"/>
          </a:xfrm>
        </p:spPr>
        <p:txBody>
          <a:bodyPr>
            <a:noAutofit/>
          </a:bodyPr>
          <a:lstStyle/>
          <a:p>
            <a:pPr marL="450850" indent="-450850" algn="just">
              <a:spcBef>
                <a:spcPts val="1200"/>
              </a:spcBef>
              <a:buClr>
                <a:schemeClr val="accent2"/>
              </a:buClr>
              <a:buFont typeface="Wingdings" pitchFamily="2" charset="2"/>
              <a:buChar char="Ø"/>
            </a:pPr>
            <a:r>
              <a:rPr lang="en-US" sz="2200" dirty="0"/>
              <a:t>Documentary evidences to prevail over Oral Evidence. </a:t>
            </a:r>
            <a:r>
              <a:rPr lang="en-US" sz="2200" b="1" dirty="0">
                <a:solidFill>
                  <a:schemeClr val="accent2"/>
                </a:solidFill>
              </a:rPr>
              <a:t>CIT </a:t>
            </a:r>
            <a:r>
              <a:rPr lang="en-US" sz="2200" b="1" dirty="0" err="1">
                <a:solidFill>
                  <a:schemeClr val="accent2"/>
                </a:solidFill>
              </a:rPr>
              <a:t>vs</a:t>
            </a:r>
            <a:r>
              <a:rPr lang="en-US" sz="2200" b="1" dirty="0">
                <a:solidFill>
                  <a:schemeClr val="accent2"/>
                </a:solidFill>
              </a:rPr>
              <a:t> </a:t>
            </a:r>
            <a:r>
              <a:rPr lang="en-US" sz="2200" b="1" dirty="0" err="1">
                <a:solidFill>
                  <a:schemeClr val="accent2"/>
                </a:solidFill>
              </a:rPr>
              <a:t>Omprakash</a:t>
            </a:r>
            <a:r>
              <a:rPr lang="en-US" sz="2200" b="1" dirty="0">
                <a:solidFill>
                  <a:schemeClr val="accent2"/>
                </a:solidFill>
              </a:rPr>
              <a:t> K. Jain [2009] 178 Taxman 179 (</a:t>
            </a:r>
            <a:r>
              <a:rPr lang="en-US" sz="2200" b="1" dirty="0" err="1">
                <a:solidFill>
                  <a:schemeClr val="accent2"/>
                </a:solidFill>
              </a:rPr>
              <a:t>Bom</a:t>
            </a:r>
            <a:r>
              <a:rPr lang="en-US" sz="2200" b="1" dirty="0">
                <a:solidFill>
                  <a:schemeClr val="accent2"/>
                </a:solidFill>
              </a:rPr>
              <a:t>.) &amp; First Global Stock broking (P) Ltd. v. ACIT 15 TTJ 173 ( ITAT-Mum.)</a:t>
            </a:r>
            <a:endParaRPr lang="en-US" sz="2200" b="1" dirty="0"/>
          </a:p>
          <a:p>
            <a:pPr marL="450850" indent="-450850" algn="just">
              <a:spcBef>
                <a:spcPts val="1200"/>
              </a:spcBef>
              <a:buClr>
                <a:schemeClr val="accent2"/>
              </a:buClr>
              <a:buFont typeface="Wingdings" pitchFamily="2" charset="2"/>
              <a:buChar char="Ø"/>
            </a:pPr>
            <a:r>
              <a:rPr lang="en-US" sz="2200" dirty="0"/>
              <a:t>Can the Auditors be forced to part with information of clients not related to search found in their laptops? </a:t>
            </a:r>
            <a:r>
              <a:rPr lang="en-US" sz="2200" b="1" dirty="0">
                <a:solidFill>
                  <a:schemeClr val="accent2"/>
                </a:solidFill>
              </a:rPr>
              <a:t>The Apex Court  in DIT (Inv.) </a:t>
            </a:r>
            <a:r>
              <a:rPr lang="en-US" sz="2200" b="1" dirty="0" err="1">
                <a:solidFill>
                  <a:schemeClr val="accent2"/>
                </a:solidFill>
              </a:rPr>
              <a:t>vs</a:t>
            </a:r>
            <a:r>
              <a:rPr lang="en-US" sz="2200" b="1" dirty="0">
                <a:solidFill>
                  <a:schemeClr val="accent2"/>
                </a:solidFill>
              </a:rPr>
              <a:t> S.R. </a:t>
            </a:r>
            <a:r>
              <a:rPr lang="en-US" sz="2200" b="1" dirty="0" err="1">
                <a:solidFill>
                  <a:schemeClr val="accent2"/>
                </a:solidFill>
              </a:rPr>
              <a:t>Batliboi</a:t>
            </a:r>
            <a:r>
              <a:rPr lang="en-US" sz="2200" b="1" dirty="0">
                <a:solidFill>
                  <a:schemeClr val="accent2"/>
                </a:solidFill>
              </a:rPr>
              <a:t> &amp; Co. [2010] 186 Taxman 350 (SC) superseded the judgment of </a:t>
            </a:r>
            <a:r>
              <a:rPr lang="en-US" sz="2200" b="1" dirty="0" err="1">
                <a:solidFill>
                  <a:schemeClr val="accent2"/>
                </a:solidFill>
              </a:rPr>
              <a:t>Hon’ble</a:t>
            </a:r>
            <a:r>
              <a:rPr lang="en-US" sz="2200" b="1" dirty="0">
                <a:solidFill>
                  <a:schemeClr val="accent2"/>
                </a:solidFill>
              </a:rPr>
              <a:t> DHC in S R </a:t>
            </a:r>
            <a:r>
              <a:rPr lang="en-US" sz="2200" b="1" dirty="0" err="1">
                <a:solidFill>
                  <a:schemeClr val="accent2"/>
                </a:solidFill>
              </a:rPr>
              <a:t>Batliboi</a:t>
            </a:r>
            <a:r>
              <a:rPr lang="en-US" sz="2200" b="1" dirty="0">
                <a:solidFill>
                  <a:schemeClr val="accent2"/>
                </a:solidFill>
              </a:rPr>
              <a:t> &amp; Co Vs DIT (Inv.) (2009) 315 ITR 137(Delhi)</a:t>
            </a:r>
          </a:p>
          <a:p>
            <a:pPr marL="450850" indent="-450850" algn="just">
              <a:spcBef>
                <a:spcPts val="1200"/>
              </a:spcBef>
              <a:buClr>
                <a:schemeClr val="accent2"/>
              </a:buClr>
              <a:buFont typeface="Wingdings" pitchFamily="2" charset="2"/>
              <a:buChar char="Ø"/>
            </a:pPr>
            <a:r>
              <a:rPr lang="en-US" sz="2200" dirty="0"/>
              <a:t>Place of search need not belong to the searched person. </a:t>
            </a:r>
            <a:r>
              <a:rPr lang="en-US" sz="2200" b="1" dirty="0">
                <a:solidFill>
                  <a:schemeClr val="accent2"/>
                </a:solidFill>
              </a:rPr>
              <a:t>ACIT vs. </a:t>
            </a:r>
            <a:r>
              <a:rPr lang="en-US" sz="2200" b="1" dirty="0" err="1">
                <a:solidFill>
                  <a:schemeClr val="accent2"/>
                </a:solidFill>
              </a:rPr>
              <a:t>Vinod</a:t>
            </a:r>
            <a:r>
              <a:rPr lang="en-US" sz="2200" b="1" dirty="0">
                <a:solidFill>
                  <a:schemeClr val="accent2"/>
                </a:solidFill>
              </a:rPr>
              <a:t> </a:t>
            </a:r>
            <a:r>
              <a:rPr lang="en-US" sz="2200" b="1" dirty="0" err="1">
                <a:solidFill>
                  <a:schemeClr val="accent2"/>
                </a:solidFill>
              </a:rPr>
              <a:t>Goel</a:t>
            </a:r>
            <a:r>
              <a:rPr lang="en-US" sz="2200" b="1" dirty="0">
                <a:solidFill>
                  <a:schemeClr val="accent2"/>
                </a:solidFill>
              </a:rPr>
              <a:t> [2008] 111 ITD 70 (ASR)</a:t>
            </a:r>
          </a:p>
          <a:p>
            <a:pPr marL="450850" indent="-450850" algn="just">
              <a:spcBef>
                <a:spcPts val="1200"/>
              </a:spcBef>
              <a:buClr>
                <a:schemeClr val="accent2"/>
              </a:buClr>
              <a:buFont typeface="Wingdings" pitchFamily="2" charset="2"/>
              <a:buChar char="Ø"/>
            </a:pPr>
            <a:r>
              <a:rPr lang="en-US" sz="2200" dirty="0"/>
              <a:t>Remedy even if surrender made in case no incriminating material found. </a:t>
            </a:r>
            <a:r>
              <a:rPr lang="en-US" sz="2200" b="1" dirty="0">
                <a:solidFill>
                  <a:schemeClr val="accent2"/>
                </a:solidFill>
              </a:rPr>
              <a:t>ACIT </a:t>
            </a:r>
            <a:r>
              <a:rPr lang="en-US" sz="2200" b="1" dirty="0" err="1">
                <a:solidFill>
                  <a:schemeClr val="accent2"/>
                </a:solidFill>
              </a:rPr>
              <a:t>vs</a:t>
            </a:r>
            <a:r>
              <a:rPr lang="en-US" sz="2200" b="1" dirty="0">
                <a:solidFill>
                  <a:schemeClr val="accent2"/>
                </a:solidFill>
              </a:rPr>
              <a:t> </a:t>
            </a:r>
            <a:r>
              <a:rPr lang="en-US" sz="2200" b="1" dirty="0" err="1">
                <a:solidFill>
                  <a:schemeClr val="accent2"/>
                </a:solidFill>
              </a:rPr>
              <a:t>Janak</a:t>
            </a:r>
            <a:r>
              <a:rPr lang="en-US" sz="2200" b="1" dirty="0">
                <a:solidFill>
                  <a:schemeClr val="accent2"/>
                </a:solidFill>
              </a:rPr>
              <a:t> Raj </a:t>
            </a:r>
            <a:r>
              <a:rPr lang="en-US" sz="2200" b="1" dirty="0" err="1">
                <a:solidFill>
                  <a:schemeClr val="accent2"/>
                </a:solidFill>
              </a:rPr>
              <a:t>Chauhan</a:t>
            </a:r>
            <a:r>
              <a:rPr lang="en-US" sz="2200" b="1" dirty="0">
                <a:solidFill>
                  <a:schemeClr val="accent2"/>
                </a:solidFill>
              </a:rPr>
              <a:t> [2006] 102 TTJ 316 ASR] &amp; M. Narayanan &amp; Bros. v. Asstt. CIT [2011] 13 taxmann.com 49 (Mad.)</a:t>
            </a:r>
          </a:p>
        </p:txBody>
      </p:sp>
      <p:sp>
        <p:nvSpPr>
          <p:cNvPr id="6" name="Rectangle 5"/>
          <p:cNvSpPr/>
          <p:nvPr/>
        </p:nvSpPr>
        <p:spPr>
          <a:xfrm>
            <a:off x="228600" y="381000"/>
            <a:ext cx="8610600" cy="769441"/>
          </a:xfrm>
          <a:prstGeom prst="rect">
            <a:avLst/>
          </a:prstGeom>
        </p:spPr>
        <p:txBody>
          <a:bodyPr wrap="square">
            <a:spAutoFit/>
          </a:bodyPr>
          <a:lstStyle/>
          <a:p>
            <a:pPr algn="ctr"/>
            <a:r>
              <a:rPr lang="en-US" sz="4400" b="1" u="sng" dirty="0">
                <a:solidFill>
                  <a:schemeClr val="tx2"/>
                </a:solidFill>
                <a:latin typeface="+mj-lt"/>
                <a:ea typeface="+mj-ea"/>
                <a:cs typeface="+mj-cs"/>
              </a:rPr>
              <a:t>Other Issues….</a:t>
            </a:r>
          </a:p>
        </p:txBody>
      </p:sp>
      <p:sp>
        <p:nvSpPr>
          <p:cNvPr id="3" name="Slide Number Placeholder 2">
            <a:extLst>
              <a:ext uri="{FF2B5EF4-FFF2-40B4-BE49-F238E27FC236}">
                <a16:creationId xmlns:a16="http://schemas.microsoft.com/office/drawing/2014/main" id="{52619ADB-153B-4FA1-BA22-E392C0CBF066}"/>
              </a:ext>
            </a:extLst>
          </p:cNvPr>
          <p:cNvSpPr>
            <a:spLocks noGrp="1"/>
          </p:cNvSpPr>
          <p:nvPr>
            <p:ph type="sldNum" sz="quarter" idx="12"/>
          </p:nvPr>
        </p:nvSpPr>
        <p:spPr/>
        <p:txBody>
          <a:bodyPr/>
          <a:lstStyle/>
          <a:p>
            <a:pPr>
              <a:defRPr/>
            </a:pPr>
            <a:fld id="{ACC2B083-4B80-4709-BCA6-AED58DFFDEC8}" type="slidenum">
              <a:rPr lang="en-US" smtClean="0"/>
              <a:pPr>
                <a:defRPr/>
              </a:pPr>
              <a:t>152</a:t>
            </a:fld>
            <a:endParaRPr lang="en-US"/>
          </a:p>
        </p:txBody>
      </p:sp>
      <p:sp>
        <p:nvSpPr>
          <p:cNvPr id="7" name="TextBox 6">
            <a:extLst>
              <a:ext uri="{FF2B5EF4-FFF2-40B4-BE49-F238E27FC236}">
                <a16:creationId xmlns:a16="http://schemas.microsoft.com/office/drawing/2014/main" id="{4FFC1516-A875-431A-878B-004F30677DD4}"/>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381000"/>
            <a:ext cx="8610600" cy="769441"/>
          </a:xfrm>
          <a:prstGeom prst="rect">
            <a:avLst/>
          </a:prstGeom>
        </p:spPr>
        <p:txBody>
          <a:bodyPr wrap="square">
            <a:spAutoFit/>
          </a:bodyPr>
          <a:lstStyle/>
          <a:p>
            <a:pPr algn="ctr"/>
            <a:r>
              <a:rPr lang="en-US" sz="4400" b="1" u="sng" dirty="0">
                <a:solidFill>
                  <a:schemeClr val="tx2"/>
                </a:solidFill>
                <a:latin typeface="+mj-lt"/>
                <a:ea typeface="+mj-ea"/>
                <a:cs typeface="+mj-cs"/>
              </a:rPr>
              <a:t>Other Issues….</a:t>
            </a:r>
          </a:p>
        </p:txBody>
      </p:sp>
      <p:sp>
        <p:nvSpPr>
          <p:cNvPr id="3" name="Content Placeholder 2"/>
          <p:cNvSpPr>
            <a:spLocks noGrp="1"/>
          </p:cNvSpPr>
          <p:nvPr>
            <p:ph idx="1"/>
          </p:nvPr>
        </p:nvSpPr>
        <p:spPr>
          <a:xfrm>
            <a:off x="76200" y="1009561"/>
            <a:ext cx="8915400" cy="5562600"/>
          </a:xfrm>
        </p:spPr>
        <p:txBody>
          <a:bodyPr>
            <a:noAutofit/>
          </a:bodyPr>
          <a:lstStyle/>
          <a:p>
            <a:pPr marL="363538" indent="-363538" algn="just">
              <a:spcBef>
                <a:spcPts val="1200"/>
              </a:spcBef>
              <a:buClr>
                <a:schemeClr val="accent2"/>
              </a:buClr>
              <a:buFont typeface="Wingdings" pitchFamily="2" charset="2"/>
              <a:buChar char="q"/>
            </a:pPr>
            <a:r>
              <a:rPr lang="en-US" sz="2200" dirty="0"/>
              <a:t>In case no material is found with regard to assessee's ownership of asset found in search, deeming provision in view of Explanation 5 to sec. 271(1)(c) could not be applied to presume deeming concealment so as to levy penalty. </a:t>
            </a:r>
            <a:r>
              <a:rPr lang="en-US" sz="2200" b="1" dirty="0">
                <a:solidFill>
                  <a:schemeClr val="accent2"/>
                </a:solidFill>
              </a:rPr>
              <a:t>ITO v. V.R. </a:t>
            </a:r>
            <a:r>
              <a:rPr lang="en-US" sz="2200" b="1" dirty="0" err="1">
                <a:solidFill>
                  <a:schemeClr val="accent2"/>
                </a:solidFill>
              </a:rPr>
              <a:t>Rathish</a:t>
            </a:r>
            <a:r>
              <a:rPr lang="en-US" sz="2200" b="1" dirty="0">
                <a:solidFill>
                  <a:schemeClr val="accent2"/>
                </a:solidFill>
              </a:rPr>
              <a:t> [2014] 46 taxmann.com 213 (Cochin - Trib.) </a:t>
            </a:r>
            <a:endParaRPr lang="en-US" sz="2200" b="1" i="1" u="sng" dirty="0">
              <a:solidFill>
                <a:schemeClr val="accent2"/>
              </a:solidFill>
            </a:endParaRPr>
          </a:p>
          <a:p>
            <a:pPr marL="363538" indent="-363538" algn="just">
              <a:spcBef>
                <a:spcPts val="1200"/>
              </a:spcBef>
              <a:buClr>
                <a:schemeClr val="accent2"/>
              </a:buClr>
              <a:buFont typeface="Wingdings" pitchFamily="2" charset="2"/>
              <a:buChar char="q"/>
            </a:pPr>
            <a:r>
              <a:rPr lang="en-US" sz="2200" dirty="0"/>
              <a:t>Search proceedings to be quashed where on very similar grounds, the search operations has been quashed in other case. </a:t>
            </a:r>
            <a:r>
              <a:rPr lang="en-US" sz="2200" b="1" dirty="0" err="1">
                <a:solidFill>
                  <a:schemeClr val="accent2"/>
                </a:solidFill>
              </a:rPr>
              <a:t>Dipen</a:t>
            </a:r>
            <a:r>
              <a:rPr lang="en-US" sz="2200" b="1" dirty="0">
                <a:solidFill>
                  <a:schemeClr val="accent2"/>
                </a:solidFill>
              </a:rPr>
              <a:t> </a:t>
            </a:r>
            <a:r>
              <a:rPr lang="en-US" sz="2200" b="1" dirty="0" err="1">
                <a:solidFill>
                  <a:schemeClr val="accent2"/>
                </a:solidFill>
              </a:rPr>
              <a:t>Laljibhai</a:t>
            </a:r>
            <a:r>
              <a:rPr lang="en-US" sz="2200" b="1" dirty="0">
                <a:solidFill>
                  <a:schemeClr val="accent2"/>
                </a:solidFill>
              </a:rPr>
              <a:t> </a:t>
            </a:r>
            <a:r>
              <a:rPr lang="en-US" sz="2200" b="1" dirty="0" err="1">
                <a:solidFill>
                  <a:schemeClr val="accent2"/>
                </a:solidFill>
              </a:rPr>
              <a:t>Mandalia</a:t>
            </a:r>
            <a:r>
              <a:rPr lang="en-US" sz="2200" b="1" dirty="0">
                <a:solidFill>
                  <a:schemeClr val="accent2"/>
                </a:solidFill>
              </a:rPr>
              <a:t> v. Director General of Income-tax </a:t>
            </a:r>
            <a:r>
              <a:rPr lang="nl-NL" sz="2200" b="1" dirty="0">
                <a:solidFill>
                  <a:schemeClr val="accent2"/>
                </a:solidFill>
              </a:rPr>
              <a:t>[2013] 217 Taxman 66 (Gujarat)(MAG.)</a:t>
            </a:r>
          </a:p>
          <a:p>
            <a:pPr marL="363538" indent="-363538" algn="just">
              <a:spcBef>
                <a:spcPts val="1200"/>
              </a:spcBef>
              <a:buClr>
                <a:schemeClr val="accent2"/>
              </a:buClr>
              <a:buFont typeface="Wingdings" pitchFamily="2" charset="2"/>
              <a:buChar char="q"/>
            </a:pPr>
            <a:r>
              <a:rPr lang="en-US" sz="2200" dirty="0"/>
              <a:t>Civil court has no jurisdiction for search and seizure proceedings u/s 132. </a:t>
            </a:r>
            <a:r>
              <a:rPr lang="en-US" sz="2200" b="1" dirty="0">
                <a:solidFill>
                  <a:schemeClr val="accent2"/>
                </a:solidFill>
              </a:rPr>
              <a:t>Rakesh Kumar Agarwal v. Bansal Commodities </a:t>
            </a:r>
            <a:r>
              <a:rPr lang="pt-BR" sz="2200" b="1" dirty="0">
                <a:solidFill>
                  <a:schemeClr val="accent2"/>
                </a:solidFill>
              </a:rPr>
              <a:t>[2013] 39 taxmann.com 136 (Delhi)</a:t>
            </a:r>
            <a:endParaRPr lang="en-US" sz="2200" b="1" dirty="0">
              <a:solidFill>
                <a:schemeClr val="accent2"/>
              </a:solidFill>
            </a:endParaRPr>
          </a:p>
          <a:p>
            <a:pPr marL="363538" indent="-363538" algn="just">
              <a:spcBef>
                <a:spcPts val="1200"/>
              </a:spcBef>
              <a:buClr>
                <a:schemeClr val="accent2"/>
              </a:buClr>
              <a:buFont typeface="Wingdings" pitchFamily="2" charset="2"/>
              <a:buChar char="q"/>
            </a:pPr>
            <a:r>
              <a:rPr lang="en-US" sz="2200" dirty="0"/>
              <a:t>Where clear and cogent reasons had been assigned for re-transfer of assessments from one place to another, objections would be untenable. </a:t>
            </a:r>
            <a:r>
              <a:rPr lang="en-US" sz="2200" b="1" dirty="0" err="1">
                <a:solidFill>
                  <a:schemeClr val="accent2"/>
                </a:solidFill>
              </a:rPr>
              <a:t>Kuantum</a:t>
            </a:r>
            <a:r>
              <a:rPr lang="en-US" sz="2200" b="1" dirty="0">
                <a:solidFill>
                  <a:schemeClr val="accent2"/>
                </a:solidFill>
              </a:rPr>
              <a:t> Papers Ltd. v. Union of India [2015] 57 taxmann.com 60 (P&amp;H)</a:t>
            </a:r>
            <a:endParaRPr lang="en-US" sz="2200" dirty="0"/>
          </a:p>
        </p:txBody>
      </p:sp>
      <p:sp>
        <p:nvSpPr>
          <p:cNvPr id="4" name="Slide Number Placeholder 3">
            <a:extLst>
              <a:ext uri="{FF2B5EF4-FFF2-40B4-BE49-F238E27FC236}">
                <a16:creationId xmlns:a16="http://schemas.microsoft.com/office/drawing/2014/main" id="{113E5177-4576-4859-B137-06E832282BFD}"/>
              </a:ext>
            </a:extLst>
          </p:cNvPr>
          <p:cNvSpPr>
            <a:spLocks noGrp="1"/>
          </p:cNvSpPr>
          <p:nvPr>
            <p:ph type="sldNum" sz="quarter" idx="12"/>
          </p:nvPr>
        </p:nvSpPr>
        <p:spPr/>
        <p:txBody>
          <a:bodyPr/>
          <a:lstStyle/>
          <a:p>
            <a:pPr>
              <a:defRPr/>
            </a:pPr>
            <a:fld id="{ACC2B083-4B80-4709-BCA6-AED58DFFDEC8}" type="slidenum">
              <a:rPr lang="en-US" smtClean="0"/>
              <a:pPr>
                <a:defRPr/>
              </a:pPr>
              <a:t>153</a:t>
            </a:fld>
            <a:endParaRPr lang="en-US"/>
          </a:p>
        </p:txBody>
      </p:sp>
      <p:sp>
        <p:nvSpPr>
          <p:cNvPr id="7" name="TextBox 6">
            <a:extLst>
              <a:ext uri="{FF2B5EF4-FFF2-40B4-BE49-F238E27FC236}">
                <a16:creationId xmlns:a16="http://schemas.microsoft.com/office/drawing/2014/main" id="{CC9A7069-D49D-47C8-ABDB-A087592AEB13}"/>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28600" y="602159"/>
            <a:ext cx="8610600" cy="769441"/>
          </a:xfrm>
          <a:prstGeom prst="rect">
            <a:avLst/>
          </a:prstGeom>
        </p:spPr>
        <p:txBody>
          <a:bodyPr wrap="square">
            <a:spAutoFit/>
          </a:bodyPr>
          <a:lstStyle/>
          <a:p>
            <a:pPr algn="ctr"/>
            <a:r>
              <a:rPr lang="en-US" sz="4400" b="1" u="sng" dirty="0">
                <a:solidFill>
                  <a:schemeClr val="tx2"/>
                </a:solidFill>
                <a:latin typeface="+mj-lt"/>
                <a:ea typeface="+mj-ea"/>
                <a:cs typeface="+mj-cs"/>
              </a:rPr>
              <a:t>Other Issues….</a:t>
            </a:r>
          </a:p>
        </p:txBody>
      </p:sp>
      <p:sp>
        <p:nvSpPr>
          <p:cNvPr id="3" name="Content Placeholder 2"/>
          <p:cNvSpPr>
            <a:spLocks noGrp="1"/>
          </p:cNvSpPr>
          <p:nvPr>
            <p:ph idx="1"/>
          </p:nvPr>
        </p:nvSpPr>
        <p:spPr>
          <a:xfrm>
            <a:off x="76200" y="1676400"/>
            <a:ext cx="8915400" cy="3657600"/>
          </a:xfrm>
        </p:spPr>
        <p:txBody>
          <a:bodyPr>
            <a:noAutofit/>
          </a:bodyPr>
          <a:lstStyle/>
          <a:p>
            <a:pPr marL="363538" indent="-363538" algn="just">
              <a:spcBef>
                <a:spcPts val="1200"/>
              </a:spcBef>
              <a:buClr>
                <a:schemeClr val="accent2"/>
              </a:buClr>
              <a:buFont typeface="Wingdings" pitchFamily="2" charset="2"/>
              <a:buChar char="q"/>
            </a:pPr>
            <a:r>
              <a:rPr lang="en-US" sz="2300" dirty="0"/>
              <a:t>Merely because key to a locker of assessee was found during search and seizure operation conducted upon </a:t>
            </a:r>
            <a:r>
              <a:rPr lang="en-US" sz="2300" dirty="0" err="1"/>
              <a:t>assessee’s</a:t>
            </a:r>
            <a:r>
              <a:rPr lang="en-US" sz="2300" dirty="0"/>
              <a:t> relative, Search warrant could not be issued in respect of </a:t>
            </a:r>
            <a:r>
              <a:rPr lang="en-US" sz="2300" dirty="0" err="1"/>
              <a:t>assessee's</a:t>
            </a:r>
            <a:r>
              <a:rPr lang="en-US" sz="2300" dirty="0"/>
              <a:t> locker. </a:t>
            </a:r>
            <a:r>
              <a:rPr lang="en-US" sz="2300" b="1" dirty="0" err="1">
                <a:solidFill>
                  <a:schemeClr val="accent2"/>
                </a:solidFill>
              </a:rPr>
              <a:t>Ameeta</a:t>
            </a:r>
            <a:r>
              <a:rPr lang="en-US" sz="2300" b="1" dirty="0">
                <a:solidFill>
                  <a:schemeClr val="accent2"/>
                </a:solidFill>
              </a:rPr>
              <a:t> </a:t>
            </a:r>
            <a:r>
              <a:rPr lang="en-US" sz="2300" b="1" dirty="0" err="1">
                <a:solidFill>
                  <a:schemeClr val="accent2"/>
                </a:solidFill>
              </a:rPr>
              <a:t>Mehra</a:t>
            </a:r>
            <a:r>
              <a:rPr lang="en-US" sz="2300" b="1" dirty="0">
                <a:solidFill>
                  <a:schemeClr val="accent2"/>
                </a:solidFill>
              </a:rPr>
              <a:t> Vs Additional Director of Income-tax (Inv) [2017] 395 ITR 185 (Delhi)</a:t>
            </a:r>
          </a:p>
        </p:txBody>
      </p:sp>
      <p:sp>
        <p:nvSpPr>
          <p:cNvPr id="4" name="Slide Number Placeholder 3">
            <a:extLst>
              <a:ext uri="{FF2B5EF4-FFF2-40B4-BE49-F238E27FC236}">
                <a16:creationId xmlns:a16="http://schemas.microsoft.com/office/drawing/2014/main" id="{113E5177-4576-4859-B137-06E832282BFD}"/>
              </a:ext>
            </a:extLst>
          </p:cNvPr>
          <p:cNvSpPr>
            <a:spLocks noGrp="1"/>
          </p:cNvSpPr>
          <p:nvPr>
            <p:ph type="sldNum" sz="quarter" idx="12"/>
          </p:nvPr>
        </p:nvSpPr>
        <p:spPr/>
        <p:txBody>
          <a:bodyPr/>
          <a:lstStyle/>
          <a:p>
            <a:pPr>
              <a:defRPr/>
            </a:pPr>
            <a:fld id="{ACC2B083-4B80-4709-BCA6-AED58DFFDEC8}" type="slidenum">
              <a:rPr lang="en-US" smtClean="0"/>
              <a:pPr>
                <a:defRPr/>
              </a:pPr>
              <a:t>154</a:t>
            </a:fld>
            <a:endParaRPr lang="en-US"/>
          </a:p>
        </p:txBody>
      </p:sp>
      <p:sp>
        <p:nvSpPr>
          <p:cNvPr id="7" name="TextBox 6">
            <a:extLst>
              <a:ext uri="{FF2B5EF4-FFF2-40B4-BE49-F238E27FC236}">
                <a16:creationId xmlns:a16="http://schemas.microsoft.com/office/drawing/2014/main" id="{CC9A7069-D49D-47C8-ABDB-A087592AEB13}"/>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2489476207"/>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04800" y="1600200"/>
            <a:ext cx="8534400" cy="3962400"/>
          </a:xfrm>
          <a:prstGeom prst="rect">
            <a:avLst/>
          </a:prstGeom>
          <a:solidFill>
            <a:schemeClr val="tx2"/>
          </a:solidFill>
          <a:ln w="98425" cmpd="thinThick">
            <a:solidFill>
              <a:schemeClr val="accent2"/>
            </a:solidFill>
          </a:ln>
        </p:spPr>
        <p:txBody>
          <a:bodyPr vert="horz" anchor="ctr">
            <a:normAutofit/>
          </a:bodyPr>
          <a:lstStyle/>
          <a:p>
            <a:pPr algn="ctr">
              <a:lnSpc>
                <a:spcPct val="90000"/>
              </a:lnSpc>
            </a:pPr>
            <a:r>
              <a:rPr lang="en-US" sz="5600" b="1" i="1" u="sng" dirty="0">
                <a:solidFill>
                  <a:schemeClr val="bg1"/>
                </a:solidFill>
                <a:latin typeface="+mj-lt"/>
                <a:ea typeface="+mj-ea"/>
                <a:cs typeface="+mj-cs"/>
              </a:rPr>
              <a:t>Other </a:t>
            </a:r>
            <a:br>
              <a:rPr lang="en-US" sz="5600" b="1" i="1" u="sng" dirty="0">
                <a:solidFill>
                  <a:schemeClr val="bg1"/>
                </a:solidFill>
                <a:latin typeface="+mj-lt"/>
                <a:ea typeface="+mj-ea"/>
                <a:cs typeface="+mj-cs"/>
              </a:rPr>
            </a:br>
            <a:r>
              <a:rPr lang="en-US" sz="5600" b="1" i="1" u="sng" dirty="0">
                <a:solidFill>
                  <a:schemeClr val="bg1"/>
                </a:solidFill>
                <a:latin typeface="+mj-lt"/>
                <a:ea typeface="+mj-ea"/>
                <a:cs typeface="+mj-cs"/>
              </a:rPr>
              <a:t>Miscellaneous Sections</a:t>
            </a:r>
          </a:p>
        </p:txBody>
      </p:sp>
      <p:sp>
        <p:nvSpPr>
          <p:cNvPr id="3" name="Slide Number Placeholder 2">
            <a:extLst>
              <a:ext uri="{FF2B5EF4-FFF2-40B4-BE49-F238E27FC236}">
                <a16:creationId xmlns:a16="http://schemas.microsoft.com/office/drawing/2014/main" id="{E8371B5D-9C46-46BF-B943-7A9DF0F80411}"/>
              </a:ext>
            </a:extLst>
          </p:cNvPr>
          <p:cNvSpPr>
            <a:spLocks noGrp="1"/>
          </p:cNvSpPr>
          <p:nvPr>
            <p:ph type="sldNum" sz="quarter" idx="12"/>
          </p:nvPr>
        </p:nvSpPr>
        <p:spPr/>
        <p:txBody>
          <a:bodyPr/>
          <a:lstStyle/>
          <a:p>
            <a:pPr>
              <a:defRPr/>
            </a:pPr>
            <a:fld id="{530A152B-CFDE-45FC-ACB8-FE7DAED0C3AA}" type="slidenum">
              <a:rPr lang="en-US" smtClean="0"/>
              <a:pPr>
                <a:defRPr/>
              </a:pPr>
              <a:t>155</a:t>
            </a:fld>
            <a:endParaRPr lang="en-US"/>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Number Placeholder 6"/>
          <p:cNvSpPr txBox="1">
            <a:spLocks noGrp="1"/>
          </p:cNvSpPr>
          <p:nvPr/>
        </p:nvSpPr>
        <p:spPr bwMode="auto">
          <a:xfrm>
            <a:off x="6553200" y="6248400"/>
            <a:ext cx="1905000" cy="457200"/>
          </a:xfrm>
          <a:prstGeom prst="rect">
            <a:avLst/>
          </a:prstGeom>
          <a:noFill/>
          <a:ln w="9525">
            <a:noFill/>
            <a:miter lim="800000"/>
            <a:headEnd/>
            <a:tailEnd/>
          </a:ln>
        </p:spPr>
        <p:txBody>
          <a:bodyPr/>
          <a:lstStyle/>
          <a:p>
            <a:pPr algn="r" eaLnBrk="1" hangingPunct="1"/>
            <a:endParaRPr lang="en-US" sz="1400" dirty="0">
              <a:latin typeface="Arial" pitchFamily="34" charset="0"/>
            </a:endParaRPr>
          </a:p>
        </p:txBody>
      </p:sp>
      <p:sp>
        <p:nvSpPr>
          <p:cNvPr id="95235" name="Rectangle 2"/>
          <p:cNvSpPr>
            <a:spLocks noGrp="1" noChangeArrowheads="1"/>
          </p:cNvSpPr>
          <p:nvPr>
            <p:ph type="title"/>
          </p:nvPr>
        </p:nvSpPr>
        <p:spPr/>
        <p:txBody>
          <a:bodyPr>
            <a:normAutofit/>
          </a:bodyPr>
          <a:lstStyle/>
          <a:p>
            <a:r>
              <a:rPr lang="en-US" b="1" i="1" u="sng" dirty="0"/>
              <a:t>CRPC shall apply - Sec 132(13)</a:t>
            </a:r>
          </a:p>
        </p:txBody>
      </p:sp>
      <p:sp>
        <p:nvSpPr>
          <p:cNvPr id="95236" name="Rectangle 3"/>
          <p:cNvSpPr>
            <a:spLocks noGrp="1" noChangeArrowheads="1"/>
          </p:cNvSpPr>
          <p:nvPr>
            <p:ph idx="1"/>
          </p:nvPr>
        </p:nvSpPr>
        <p:spPr>
          <a:xfrm>
            <a:off x="457200" y="2362200"/>
            <a:ext cx="8229600" cy="2438400"/>
          </a:xfrm>
        </p:spPr>
        <p:txBody>
          <a:bodyPr/>
          <a:lstStyle/>
          <a:p>
            <a:pPr marL="571500" indent="-571500" algn="just">
              <a:buClr>
                <a:srgbClr val="FFFFCC"/>
              </a:buClr>
              <a:buFont typeface="Wingdings" pitchFamily="2" charset="2"/>
              <a:buChar char="q"/>
              <a:tabLst>
                <a:tab pos="520700" algn="l"/>
              </a:tabLst>
            </a:pPr>
            <a:r>
              <a:rPr lang="en-US" sz="3000" i="1" dirty="0"/>
              <a:t>The provisions of the Code of Criminal Procedure, 1973 (2 of 1974), relating to searches and seizure shall apply, so far as may be, to searches and seizure under sub-section(1) or Sub-Section (1A)</a:t>
            </a:r>
          </a:p>
        </p:txBody>
      </p:sp>
      <p:sp>
        <p:nvSpPr>
          <p:cNvPr id="3" name="Slide Number Placeholder 2">
            <a:extLst>
              <a:ext uri="{FF2B5EF4-FFF2-40B4-BE49-F238E27FC236}">
                <a16:creationId xmlns:a16="http://schemas.microsoft.com/office/drawing/2014/main" id="{48192966-8B01-4AFD-AD0C-CFB40CCB393B}"/>
              </a:ext>
            </a:extLst>
          </p:cNvPr>
          <p:cNvSpPr>
            <a:spLocks noGrp="1"/>
          </p:cNvSpPr>
          <p:nvPr>
            <p:ph type="sldNum" sz="quarter" idx="12"/>
          </p:nvPr>
        </p:nvSpPr>
        <p:spPr/>
        <p:txBody>
          <a:bodyPr/>
          <a:lstStyle/>
          <a:p>
            <a:pPr>
              <a:defRPr/>
            </a:pPr>
            <a:fld id="{ACC2B083-4B80-4709-BCA6-AED58DFFDEC8}" type="slidenum">
              <a:rPr lang="en-US" smtClean="0"/>
              <a:pPr>
                <a:defRPr/>
              </a:pPr>
              <a:t>156</a:t>
            </a:fld>
            <a:endParaRPr lang="en-US"/>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ChangeArrowheads="1"/>
          </p:cNvSpPr>
          <p:nvPr/>
        </p:nvSpPr>
        <p:spPr>
          <a:xfrm>
            <a:off x="304800" y="1600200"/>
            <a:ext cx="8534400" cy="3962400"/>
          </a:xfrm>
          <a:prstGeom prst="rect">
            <a:avLst/>
          </a:prstGeom>
          <a:solidFill>
            <a:schemeClr val="tx2"/>
          </a:solidFill>
          <a:ln w="98425" cmpd="thinThick">
            <a:solidFill>
              <a:schemeClr val="accent2"/>
            </a:solidFill>
          </a:ln>
        </p:spPr>
        <p:txBody>
          <a:bodyPr vert="horz" anchor="ctr">
            <a:normAutofit/>
          </a:bodyPr>
          <a:lstStyle/>
          <a:p>
            <a:pPr algn="ctr">
              <a:lnSpc>
                <a:spcPct val="90000"/>
              </a:lnSpc>
            </a:pPr>
            <a:r>
              <a:rPr lang="en-US" sz="5600" b="1" i="1" u="sng">
                <a:solidFill>
                  <a:schemeClr val="bg1"/>
                </a:solidFill>
                <a:latin typeface="+mj-lt"/>
                <a:ea typeface="+mj-ea"/>
                <a:cs typeface="+mj-cs"/>
              </a:rPr>
              <a:t>Section </a:t>
            </a:r>
            <a:r>
              <a:rPr lang="en-US" sz="5600" b="1" i="1" u="sng" dirty="0">
                <a:solidFill>
                  <a:schemeClr val="bg1"/>
                </a:solidFill>
                <a:latin typeface="+mj-lt"/>
                <a:ea typeface="+mj-ea"/>
                <a:cs typeface="+mj-cs"/>
              </a:rPr>
              <a:t>applicable of Code of Criminal Procedure, 1973</a:t>
            </a:r>
          </a:p>
        </p:txBody>
      </p:sp>
      <p:sp>
        <p:nvSpPr>
          <p:cNvPr id="3" name="Slide Number Placeholder 2">
            <a:extLst>
              <a:ext uri="{FF2B5EF4-FFF2-40B4-BE49-F238E27FC236}">
                <a16:creationId xmlns:a16="http://schemas.microsoft.com/office/drawing/2014/main" id="{17F39E3C-4BD1-43DF-BC58-812591770C50}"/>
              </a:ext>
            </a:extLst>
          </p:cNvPr>
          <p:cNvSpPr>
            <a:spLocks noGrp="1"/>
          </p:cNvSpPr>
          <p:nvPr>
            <p:ph type="sldNum" sz="quarter" idx="12"/>
          </p:nvPr>
        </p:nvSpPr>
        <p:spPr/>
        <p:txBody>
          <a:bodyPr/>
          <a:lstStyle/>
          <a:p>
            <a:pPr>
              <a:defRPr/>
            </a:pPr>
            <a:fld id="{530A152B-CFDE-45FC-ACB8-FE7DAED0C3AA}" type="slidenum">
              <a:rPr lang="en-US" smtClean="0"/>
              <a:pPr>
                <a:defRPr/>
              </a:pPr>
              <a:t>157</a:t>
            </a:fld>
            <a:endParaRPr lang="en-US"/>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4"/>
          <p:cNvSpPr>
            <a:spLocks noGrp="1" noChangeArrowheads="1"/>
          </p:cNvSpPr>
          <p:nvPr>
            <p:ph type="title" idx="4294967295"/>
          </p:nvPr>
        </p:nvSpPr>
        <p:spPr>
          <a:xfrm>
            <a:off x="304800" y="536575"/>
            <a:ext cx="8534400" cy="911225"/>
          </a:xfrm>
          <a:noFill/>
        </p:spPr>
        <p:txBody>
          <a:bodyPr>
            <a:noAutofit/>
          </a:bodyPr>
          <a:lstStyle/>
          <a:p>
            <a:pPr algn="ctr"/>
            <a:r>
              <a:rPr lang="en-US" b="1" i="1" u="sng" dirty="0"/>
              <a:t>Code of Criminal Procedure, 1973.</a:t>
            </a:r>
          </a:p>
        </p:txBody>
      </p:sp>
      <p:graphicFrame>
        <p:nvGraphicFramePr>
          <p:cNvPr id="77855" name="Group 31"/>
          <p:cNvGraphicFramePr>
            <a:graphicFrameLocks noGrp="1"/>
          </p:cNvGraphicFramePr>
          <p:nvPr>
            <p:extLst>
              <p:ext uri="{D42A27DB-BD31-4B8C-83A1-F6EECF244321}">
                <p14:modId xmlns:p14="http://schemas.microsoft.com/office/powerpoint/2010/main" val="2047173807"/>
              </p:ext>
            </p:extLst>
          </p:nvPr>
        </p:nvGraphicFramePr>
        <p:xfrm>
          <a:off x="304800" y="1444487"/>
          <a:ext cx="8610599" cy="4838700"/>
        </p:xfrm>
        <a:graphic>
          <a:graphicData uri="http://schemas.openxmlformats.org/drawingml/2006/table">
            <a:tbl>
              <a:tblPr/>
              <a:tblGrid>
                <a:gridCol w="9144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6553199">
                  <a:extLst>
                    <a:ext uri="{9D8B030D-6E8A-4147-A177-3AD203B41FA5}">
                      <a16:colId xmlns:a16="http://schemas.microsoft.com/office/drawing/2014/main" val="20002"/>
                    </a:ext>
                  </a:extLst>
                </a:gridCol>
              </a:tblGrid>
              <a:tr h="83820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1" i="0" u="none" strike="noStrike" cap="none" normalizeH="0" baseline="0" dirty="0">
                          <a:ln>
                            <a:noFill/>
                          </a:ln>
                          <a:solidFill>
                            <a:schemeClr val="tx1"/>
                          </a:solidFill>
                          <a:effectLst/>
                          <a:latin typeface="+mn-lt"/>
                        </a:rPr>
                        <a:t>S. No.</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1" i="0" u="none" strike="noStrike" cap="none" normalizeH="0" baseline="0" dirty="0">
                          <a:ln>
                            <a:noFill/>
                          </a:ln>
                          <a:solidFill>
                            <a:schemeClr val="tx1"/>
                          </a:solidFill>
                          <a:effectLst/>
                          <a:latin typeface="+mn-lt"/>
                        </a:rPr>
                        <a:t>Section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1" i="0" u="none" strike="noStrike" cap="none" normalizeH="0" baseline="0" dirty="0">
                          <a:ln>
                            <a:noFill/>
                          </a:ln>
                          <a:solidFill>
                            <a:schemeClr val="tx1"/>
                          </a:solidFill>
                          <a:effectLst/>
                          <a:latin typeface="+mn-lt"/>
                        </a:rPr>
                        <a:t>Brief</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3340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37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Public when to assist magistrate and police.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8580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38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Aid to person, other than police officer executing warrant.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9530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93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When search warrant may be issued.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7150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a:ln>
                            <a:noFill/>
                          </a:ln>
                          <a:solidFill>
                            <a:schemeClr val="tx1"/>
                          </a:solidFill>
                          <a:effectLst/>
                          <a:latin typeface="+mn-lt"/>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100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Persons in charge of closed place to allow search.</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815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102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Power of police officer to seize certain property.</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3815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a:ln>
                            <a:noFill/>
                          </a:ln>
                          <a:solidFill>
                            <a:schemeClr val="tx1"/>
                          </a:solidFill>
                          <a:effectLst/>
                          <a:latin typeface="+mn-lt"/>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165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Search by </a:t>
                      </a:r>
                      <a:r>
                        <a:rPr kumimoji="0" lang="en-US" sz="2200" b="0" i="0" u="none" strike="noStrike" cap="none" normalizeH="0" baseline="0">
                          <a:ln>
                            <a:noFill/>
                          </a:ln>
                          <a:solidFill>
                            <a:schemeClr val="tx1"/>
                          </a:solidFill>
                          <a:effectLst/>
                          <a:latin typeface="+mn-lt"/>
                        </a:rPr>
                        <a:t>Police Officer</a:t>
                      </a:r>
                      <a:endParaRPr kumimoji="0" lang="en-US" sz="2200" b="0" i="0" u="none" strike="noStrike" cap="none" normalizeH="0" baseline="0" dirty="0">
                        <a:ln>
                          <a:noFill/>
                        </a:ln>
                        <a:solidFill>
                          <a:schemeClr val="tx1"/>
                        </a:solidFill>
                        <a:effectLst/>
                        <a:latin typeface="+mn-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3400">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a:ln>
                            <a:noFill/>
                          </a:ln>
                          <a:solidFill>
                            <a:schemeClr val="tx1"/>
                          </a:solidFill>
                          <a:effectLst/>
                          <a:latin typeface="+mn-lt"/>
                        </a:rPr>
                        <a:t>7.</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166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just" defTabSz="914400" rtl="0" eaLnBrk="1" fontAlgn="base" latinLnBrk="0" hangingPunct="1">
                        <a:lnSpc>
                          <a:spcPct val="100000"/>
                        </a:lnSpc>
                        <a:spcBef>
                          <a:spcPts val="0"/>
                        </a:spcBef>
                        <a:spcAft>
                          <a:spcPct val="0"/>
                        </a:spcAft>
                        <a:buClr>
                          <a:schemeClr val="hlink"/>
                        </a:buClr>
                        <a:buSzPct val="65000"/>
                        <a:buFont typeface="Wingdings" pitchFamily="2" charset="2"/>
                        <a:buNone/>
                        <a:tabLst/>
                      </a:pPr>
                      <a:r>
                        <a:rPr kumimoji="0" lang="en-US" sz="2200" b="0" i="0" u="none" strike="noStrike" cap="none" normalizeH="0" baseline="0" dirty="0">
                          <a:ln>
                            <a:noFill/>
                          </a:ln>
                          <a:solidFill>
                            <a:schemeClr val="tx1"/>
                          </a:solidFill>
                          <a:effectLst/>
                          <a:latin typeface="+mn-lt"/>
                        </a:rPr>
                        <a:t>When officer in charge of police station may require another to issue search warrant.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3" name="Slide Number Placeholder 2">
            <a:extLst>
              <a:ext uri="{FF2B5EF4-FFF2-40B4-BE49-F238E27FC236}">
                <a16:creationId xmlns:a16="http://schemas.microsoft.com/office/drawing/2014/main" id="{7229427C-9A4F-448C-805C-4E8C203CBD9D}"/>
              </a:ext>
            </a:extLst>
          </p:cNvPr>
          <p:cNvSpPr>
            <a:spLocks noGrp="1"/>
          </p:cNvSpPr>
          <p:nvPr>
            <p:ph type="sldNum" sz="quarter" idx="12"/>
          </p:nvPr>
        </p:nvSpPr>
        <p:spPr/>
        <p:txBody>
          <a:bodyPr/>
          <a:lstStyle/>
          <a:p>
            <a:pPr>
              <a:defRPr/>
            </a:pPr>
            <a:fld id="{530A152B-CFDE-45FC-ACB8-FE7DAED0C3AA}" type="slidenum">
              <a:rPr lang="en-US" smtClean="0"/>
              <a:pPr>
                <a:defRPr/>
              </a:pPr>
              <a:t>158</a:t>
            </a:fld>
            <a:endParaRPr lang="en-US"/>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a:xfrm>
            <a:off x="381000" y="1752600"/>
            <a:ext cx="8458200" cy="1470025"/>
          </a:xfrm>
        </p:spPr>
        <p:txBody>
          <a:bodyPr>
            <a:normAutofit/>
          </a:bodyPr>
          <a:lstStyle/>
          <a:p>
            <a:pPr algn="ctr"/>
            <a:r>
              <a:rPr lang="en-US" sz="6600" b="1" dirty="0"/>
              <a:t>THANK YOU!!</a:t>
            </a:r>
            <a:endParaRPr lang="en-US" sz="6600" dirty="0"/>
          </a:p>
        </p:txBody>
      </p:sp>
      <p:sp>
        <p:nvSpPr>
          <p:cNvPr id="7" name="Text Box 9"/>
          <p:cNvSpPr txBox="1">
            <a:spLocks noChangeArrowheads="1"/>
          </p:cNvSpPr>
          <p:nvPr/>
        </p:nvSpPr>
        <p:spPr bwMode="auto">
          <a:xfrm>
            <a:off x="2286000" y="5257800"/>
            <a:ext cx="6629400" cy="954107"/>
          </a:xfrm>
          <a:prstGeom prst="rect">
            <a:avLst/>
          </a:prstGeom>
          <a:noFill/>
          <a:ln w="9525">
            <a:noFill/>
            <a:miter lim="800000"/>
            <a:headEnd/>
            <a:tailEnd/>
          </a:ln>
        </p:spPr>
        <p:txBody>
          <a:bodyPr wrap="square">
            <a:spAutoFit/>
          </a:bodyPr>
          <a:lstStyle/>
          <a:p>
            <a:pPr algn="r" eaLnBrk="1" hangingPunct="1"/>
            <a:r>
              <a:rPr lang="en-US" sz="2800" b="1" i="1" u="sng" dirty="0">
                <a:solidFill>
                  <a:schemeClr val="accent2"/>
                </a:solidFill>
                <a:latin typeface="+mn-lt"/>
              </a:rPr>
              <a:t>Presented by</a:t>
            </a:r>
            <a:r>
              <a:rPr lang="en-US" sz="2800" b="1" i="1" dirty="0">
                <a:solidFill>
                  <a:schemeClr val="accent2"/>
                </a:solidFill>
                <a:latin typeface="+mn-lt"/>
              </a:rPr>
              <a:t> : CA. Sanjay Kumar </a:t>
            </a:r>
            <a:r>
              <a:rPr lang="en-US" sz="2800" b="1" i="1" dirty="0" err="1">
                <a:solidFill>
                  <a:schemeClr val="accent2"/>
                </a:solidFill>
                <a:latin typeface="+mn-lt"/>
              </a:rPr>
              <a:t>Agarwal</a:t>
            </a:r>
            <a:endParaRPr lang="en-US" sz="2800" b="1" i="1" dirty="0">
              <a:solidFill>
                <a:schemeClr val="accent2"/>
              </a:solidFill>
              <a:latin typeface="+mn-lt"/>
            </a:endParaRPr>
          </a:p>
          <a:p>
            <a:pPr algn="r" eaLnBrk="1" hangingPunct="1"/>
            <a:r>
              <a:rPr lang="en-US" sz="2800" b="1" i="1" u="sng" dirty="0">
                <a:solidFill>
                  <a:schemeClr val="accent2"/>
                </a:solidFill>
                <a:latin typeface="+mn-lt"/>
              </a:rPr>
              <a:t>Email id</a:t>
            </a:r>
            <a:r>
              <a:rPr lang="en-US" sz="2800" b="1" i="1" dirty="0">
                <a:solidFill>
                  <a:schemeClr val="accent2"/>
                </a:solidFill>
                <a:latin typeface="+mn-lt"/>
              </a:rPr>
              <a:t>: agarwal.s.ca@gmail.com</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869513"/>
            <a:ext cx="9067800" cy="5824671"/>
          </a:xfrm>
          <a:prstGeom prst="rect">
            <a:avLst/>
          </a:prstGeom>
        </p:spPr>
        <p:txBody>
          <a:bodyPr wrap="square">
            <a:spAutoFit/>
          </a:bodyPr>
          <a:lstStyle/>
          <a:p>
            <a:r>
              <a:rPr lang="en-US" sz="2000" b="1" u="sng" dirty="0">
                <a:solidFill>
                  <a:schemeClr val="accent2"/>
                </a:solidFill>
                <a:latin typeface="+mn-lt"/>
              </a:rPr>
              <a:t>Second &amp; Third Proviso substituted</a:t>
            </a:r>
            <a:r>
              <a:rPr lang="en-US" sz="2000" b="1" dirty="0">
                <a:solidFill>
                  <a:schemeClr val="accent2"/>
                </a:solidFill>
                <a:latin typeface="+mn-lt"/>
              </a:rPr>
              <a:t>		                </a:t>
            </a:r>
            <a:r>
              <a:rPr lang="en-US" sz="2000" b="1" u="sng" dirty="0">
                <a:solidFill>
                  <a:schemeClr val="accent2"/>
                </a:solidFill>
                <a:latin typeface="+mn-lt"/>
              </a:rPr>
              <a:t>[</a:t>
            </a:r>
            <a:r>
              <a:rPr lang="en-US" sz="2000" b="1" u="sng" dirty="0" err="1">
                <a:solidFill>
                  <a:schemeClr val="accent2"/>
                </a:solidFill>
                <a:latin typeface="+mn-lt"/>
              </a:rPr>
              <a:t>w.e.f</a:t>
            </a:r>
            <a:r>
              <a:rPr lang="en-US" sz="2000" b="1" u="sng" dirty="0">
                <a:solidFill>
                  <a:schemeClr val="accent2"/>
                </a:solidFill>
                <a:latin typeface="+mn-lt"/>
              </a:rPr>
              <a:t>. 01-04-2017]</a:t>
            </a:r>
            <a:endParaRPr lang="en-US" sz="2000" dirty="0">
              <a:solidFill>
                <a:schemeClr val="accent2"/>
              </a:solidFill>
              <a:latin typeface="+mn-lt"/>
            </a:endParaRPr>
          </a:p>
          <a:p>
            <a:endParaRPr lang="en-US" sz="1050" dirty="0">
              <a:latin typeface="+mn-lt"/>
            </a:endParaRPr>
          </a:p>
          <a:p>
            <a:pPr algn="just"/>
            <a:r>
              <a:rPr lang="en-US" sz="1900" b="1" i="1" dirty="0">
                <a:solidFill>
                  <a:schemeClr val="accent2"/>
                </a:solidFill>
                <a:latin typeface="+mn-lt"/>
              </a:rPr>
              <a:t>Provided further that </a:t>
            </a:r>
            <a:r>
              <a:rPr lang="en-US" sz="1900" i="1" dirty="0">
                <a:solidFill>
                  <a:schemeClr val="accent2"/>
                </a:solidFill>
                <a:latin typeface="+mn-lt"/>
              </a:rPr>
              <a:t>in the case where the last of the </a:t>
            </a:r>
            <a:r>
              <a:rPr lang="en-US" sz="1900" i="1" dirty="0" err="1">
                <a:solidFill>
                  <a:schemeClr val="accent2"/>
                </a:solidFill>
                <a:latin typeface="+mn-lt"/>
              </a:rPr>
              <a:t>authorisations</a:t>
            </a:r>
            <a:r>
              <a:rPr lang="en-US" sz="1900" i="1" dirty="0">
                <a:solidFill>
                  <a:schemeClr val="accent2"/>
                </a:solidFill>
                <a:latin typeface="+mn-lt"/>
              </a:rPr>
              <a:t> for search under section 132 or for requisition under section 132A was executed during the financial year commencing on the 1st day of April, 2018,—</a:t>
            </a:r>
          </a:p>
          <a:p>
            <a:pPr marL="400050" indent="-400050" algn="just">
              <a:buAutoNum type="romanLcParenBoth"/>
            </a:pPr>
            <a:r>
              <a:rPr lang="en-US" sz="1900" i="1" dirty="0">
                <a:solidFill>
                  <a:schemeClr val="accent2"/>
                </a:solidFill>
                <a:latin typeface="+mn-lt"/>
              </a:rPr>
              <a:t>the provisions of clause (a) or clause (b) of this sub-section shall have effect, as if for the words “twenty-one months”, the words “eighteen months” had been substituted;</a:t>
            </a:r>
          </a:p>
          <a:p>
            <a:pPr marL="400050" indent="-400050" algn="just">
              <a:buAutoNum type="romanLcParenBoth"/>
            </a:pPr>
            <a:r>
              <a:rPr lang="en-US" sz="1900" i="1" dirty="0">
                <a:solidFill>
                  <a:schemeClr val="accent2"/>
                </a:solidFill>
                <a:latin typeface="+mn-lt"/>
              </a:rPr>
              <a:t>the period of limitation for making the assessment or reassessment in case of other person referred to in section 153C, shall be the period of eighteen months from the end of the financial year in which the last of the </a:t>
            </a:r>
            <a:r>
              <a:rPr lang="en-US" sz="1900" i="1" dirty="0" err="1">
                <a:solidFill>
                  <a:schemeClr val="accent2"/>
                </a:solidFill>
                <a:latin typeface="+mn-lt"/>
              </a:rPr>
              <a:t>authorisations</a:t>
            </a:r>
            <a:r>
              <a:rPr lang="en-US" sz="1900" i="1" dirty="0">
                <a:solidFill>
                  <a:schemeClr val="accent2"/>
                </a:solidFill>
                <a:latin typeface="+mn-lt"/>
              </a:rPr>
              <a:t> for search under section 132 or for requisition under section 132A was executed or twelve months from the end of the financial year in which books of account or documents or assets seized or requisitioned are handed over under section 153C to the Assessing Officer having jurisdiction over such other person, whichever </a:t>
            </a:r>
            <a:r>
              <a:rPr lang="en-GB" sz="1900" i="1" dirty="0">
                <a:solidFill>
                  <a:schemeClr val="accent2"/>
                </a:solidFill>
                <a:latin typeface="+mn-lt"/>
              </a:rPr>
              <a:t>is later:</a:t>
            </a:r>
          </a:p>
          <a:p>
            <a:endParaRPr lang="en-US" sz="1600" i="1" dirty="0">
              <a:solidFill>
                <a:schemeClr val="accent2"/>
              </a:solidFill>
              <a:latin typeface="+mn-lt"/>
            </a:endParaRPr>
          </a:p>
          <a:p>
            <a:pPr algn="just"/>
            <a:r>
              <a:rPr lang="en-US" sz="1900" b="1" i="1" dirty="0">
                <a:solidFill>
                  <a:schemeClr val="accent2"/>
                </a:solidFill>
                <a:latin typeface="+mn-lt"/>
              </a:rPr>
              <a:t>Provided also that </a:t>
            </a:r>
            <a:r>
              <a:rPr lang="en-US" sz="1900" i="1" dirty="0">
                <a:solidFill>
                  <a:schemeClr val="accent2"/>
                </a:solidFill>
                <a:latin typeface="+mn-lt"/>
              </a:rPr>
              <a:t>in the case where the last of the </a:t>
            </a:r>
            <a:r>
              <a:rPr lang="en-US" sz="1900" i="1" dirty="0" err="1">
                <a:solidFill>
                  <a:schemeClr val="accent2"/>
                </a:solidFill>
                <a:latin typeface="+mn-lt"/>
              </a:rPr>
              <a:t>authorisations</a:t>
            </a:r>
            <a:r>
              <a:rPr lang="en-US" sz="1900" i="1" dirty="0">
                <a:solidFill>
                  <a:schemeClr val="accent2"/>
                </a:solidFill>
                <a:latin typeface="+mn-lt"/>
              </a:rPr>
              <a:t> for search under section 132 or for requisition under section 132A was executed during the financial year commencing on or after the 1st day of April, 2019,—</a:t>
            </a:r>
          </a:p>
          <a:p>
            <a:pPr marL="400050" indent="-400050" algn="just">
              <a:buAutoNum type="romanLcParenBoth"/>
            </a:pPr>
            <a:r>
              <a:rPr lang="en-US" sz="1900" i="1" dirty="0">
                <a:solidFill>
                  <a:schemeClr val="accent2"/>
                </a:solidFill>
                <a:latin typeface="+mn-lt"/>
              </a:rPr>
              <a:t>the provisions of clause (a) or clause (b) of this sub-section shall have effect, as if for the words “twenty-one months”, the words “twelve months” had been substituted;</a:t>
            </a:r>
            <a:endParaRPr lang="en-GB" sz="1900" i="1" dirty="0">
              <a:solidFill>
                <a:schemeClr val="accent2"/>
              </a:solidFill>
              <a:latin typeface="+mn-lt"/>
            </a:endParaRP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200" b="1" i="1" u="sng" dirty="0">
                <a:solidFill>
                  <a:schemeClr val="bg1"/>
                </a:solidFill>
                <a:latin typeface="+mj-lt"/>
                <a:ea typeface="+mj-ea"/>
                <a:cs typeface="+mj-cs"/>
              </a:rPr>
              <a:t>A</a:t>
            </a:r>
            <a:r>
              <a:rPr kumimoji="0" lang="en-US" sz="32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200" b="1" i="1" u="sng" strike="noStrike" kern="1200" cap="none" spc="0" normalizeH="0" noProof="0" dirty="0">
                <a:ln>
                  <a:noFill/>
                </a:ln>
                <a:solidFill>
                  <a:schemeClr val="bg1"/>
                </a:solidFill>
                <a:effectLst/>
                <a:uLnTx/>
                <a:uFillTx/>
                <a:latin typeface="+mj-lt"/>
                <a:ea typeface="+mj-ea"/>
                <a:cs typeface="+mj-cs"/>
              </a:rPr>
              <a:t> in </a:t>
            </a:r>
            <a:r>
              <a:rPr kumimoji="0" lang="en-US" sz="3200" b="1" i="1" u="sng" strike="noStrike" kern="1200" cap="none" spc="0" normalizeH="0" baseline="0" noProof="0" dirty="0">
                <a:ln>
                  <a:noFill/>
                </a:ln>
                <a:solidFill>
                  <a:schemeClr val="bg1"/>
                </a:solidFill>
                <a:effectLst/>
                <a:uLnTx/>
                <a:uFillTx/>
                <a:latin typeface="+mj-lt"/>
                <a:ea typeface="+mj-ea"/>
                <a:cs typeface="+mj-cs"/>
              </a:rPr>
              <a:t>Section 153B….</a:t>
            </a:r>
            <a:endParaRPr lang="en-US" sz="3200" b="1" i="1" u="sng" baseline="0" dirty="0">
              <a:solidFill>
                <a:schemeClr val="bg1"/>
              </a:solidFill>
              <a:latin typeface="+mj-lt"/>
              <a:ea typeface="+mj-ea"/>
              <a:cs typeface="+mj-cs"/>
            </a:endParaRP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B59B9085-323D-41EB-87BD-D1A154E039EE}"/>
              </a:ext>
            </a:extLst>
          </p:cNvPr>
          <p:cNvSpPr>
            <a:spLocks noGrp="1"/>
          </p:cNvSpPr>
          <p:nvPr>
            <p:ph type="sldNum" sz="quarter" idx="12"/>
          </p:nvPr>
        </p:nvSpPr>
        <p:spPr/>
        <p:txBody>
          <a:bodyPr/>
          <a:lstStyle/>
          <a:p>
            <a:pPr>
              <a:defRPr/>
            </a:pPr>
            <a:fld id="{530A152B-CFDE-45FC-ACB8-FE7DAED0C3AA}" type="slidenum">
              <a:rPr lang="en-US" smtClean="0"/>
              <a:pPr>
                <a:defRPr/>
              </a:pPr>
              <a:t>16</a:t>
            </a:fld>
            <a:endParaRPr lang="en-US"/>
          </a:p>
        </p:txBody>
      </p:sp>
    </p:spTree>
    <p:extLst>
      <p:ext uri="{BB962C8B-B14F-4D97-AF65-F5344CB8AC3E}">
        <p14:creationId xmlns:p14="http://schemas.microsoft.com/office/powerpoint/2010/main" val="7993752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1041023"/>
            <a:ext cx="8991600" cy="5647700"/>
          </a:xfrm>
          <a:prstGeom prst="rect">
            <a:avLst/>
          </a:prstGeom>
        </p:spPr>
        <p:txBody>
          <a:bodyPr wrap="square">
            <a:spAutoFit/>
          </a:bodyPr>
          <a:lstStyle/>
          <a:p>
            <a:pPr marL="360363" indent="-360363" algn="just"/>
            <a:r>
              <a:rPr lang="en-US" sz="1900" dirty="0">
                <a:solidFill>
                  <a:schemeClr val="accent2"/>
                </a:solidFill>
                <a:latin typeface="+mn-lt"/>
              </a:rPr>
              <a:t>(</a:t>
            </a:r>
            <a:r>
              <a:rPr lang="en-US" sz="1900" i="1" dirty="0">
                <a:solidFill>
                  <a:schemeClr val="accent2"/>
                </a:solidFill>
                <a:latin typeface="+mn-lt"/>
              </a:rPr>
              <a:t>ii)  the period of limitation for making the assessment or reassessment in case of other person referred to in section 153C, shall be the period of twelve months from the end of the financial year in which the last of the </a:t>
            </a:r>
            <a:r>
              <a:rPr lang="en-US" sz="1900" i="1" dirty="0" err="1">
                <a:solidFill>
                  <a:schemeClr val="accent2"/>
                </a:solidFill>
                <a:latin typeface="+mn-lt"/>
              </a:rPr>
              <a:t>authorisations</a:t>
            </a:r>
            <a:r>
              <a:rPr lang="en-US" sz="1900" i="1" dirty="0">
                <a:solidFill>
                  <a:schemeClr val="accent2"/>
                </a:solidFill>
                <a:latin typeface="+mn-lt"/>
              </a:rPr>
              <a:t> for search under section 132 or for requisition under section 132A was executed or twelve months from the end of the financial year in which books of account or documents or assets seized or requisitioned are handed over under section 153C to the Assessing Officer having jurisdiction over such other person, whichever is later:</a:t>
            </a:r>
          </a:p>
          <a:p>
            <a:endParaRPr lang="en-US" sz="1900" i="1" dirty="0">
              <a:solidFill>
                <a:schemeClr val="accent2"/>
              </a:solidFill>
              <a:latin typeface="+mn-lt"/>
            </a:endParaRPr>
          </a:p>
          <a:p>
            <a:pPr algn="just"/>
            <a:r>
              <a:rPr lang="en-US" sz="1900" b="1" i="1" dirty="0">
                <a:solidFill>
                  <a:schemeClr val="accent2"/>
                </a:solidFill>
                <a:latin typeface="+mn-lt"/>
              </a:rPr>
              <a:t>Provided also that </a:t>
            </a:r>
            <a:r>
              <a:rPr lang="en-US" sz="1900" i="1" dirty="0">
                <a:solidFill>
                  <a:schemeClr val="accent2"/>
                </a:solidFill>
                <a:latin typeface="+mn-lt"/>
              </a:rPr>
              <a:t>in case where the last of the </a:t>
            </a:r>
            <a:r>
              <a:rPr lang="en-US" sz="1900" i="1" dirty="0" err="1">
                <a:solidFill>
                  <a:schemeClr val="accent2"/>
                </a:solidFill>
                <a:latin typeface="+mn-lt"/>
              </a:rPr>
              <a:t>authorisations</a:t>
            </a:r>
            <a:r>
              <a:rPr lang="en-US" sz="1900" i="1" dirty="0">
                <a:solidFill>
                  <a:schemeClr val="accent2"/>
                </a:solidFill>
                <a:latin typeface="+mn-lt"/>
              </a:rPr>
              <a:t> for search under section 132 or for requisition under section 132A was executed and during the course of the proceedings for the assessment or reassessment of total income, a reference under sub-section (1) of section 92CA is made, the period available for making an order of assessment or reassessment shall be extended by twelve months:</a:t>
            </a:r>
          </a:p>
          <a:p>
            <a:pPr algn="just"/>
            <a:endParaRPr lang="en-US" sz="1900" i="1" dirty="0">
              <a:solidFill>
                <a:schemeClr val="accent2"/>
              </a:solidFill>
              <a:latin typeface="+mn-lt"/>
            </a:endParaRPr>
          </a:p>
          <a:p>
            <a:pPr algn="just"/>
            <a:r>
              <a:rPr lang="en-US" sz="1900" b="1" i="1" dirty="0">
                <a:solidFill>
                  <a:schemeClr val="accent2"/>
                </a:solidFill>
                <a:latin typeface="+mn-lt"/>
              </a:rPr>
              <a:t>Provided also that </a:t>
            </a:r>
            <a:r>
              <a:rPr lang="en-US" sz="1900" i="1" dirty="0">
                <a:solidFill>
                  <a:schemeClr val="accent2"/>
                </a:solidFill>
                <a:latin typeface="+mn-lt"/>
              </a:rPr>
              <a:t>in case where during the course of the proceedings for the assessment or reassessment of total income in case of other person referred to in section 153C, a reference under sub-section (1) of section 92CA is made, the period available for making an order of assessment or reassessment in case of such other person shall be extended by twelve months.’</a:t>
            </a:r>
            <a:endParaRPr lang="en-GB" sz="1900" i="1" dirty="0">
              <a:solidFill>
                <a:schemeClr val="accent2"/>
              </a:solidFill>
              <a:latin typeface="+mn-lt"/>
            </a:endParaRP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200" b="1" i="1" u="sng" dirty="0">
                <a:solidFill>
                  <a:schemeClr val="bg1"/>
                </a:solidFill>
                <a:latin typeface="+mj-lt"/>
                <a:ea typeface="+mj-ea"/>
                <a:cs typeface="+mj-cs"/>
              </a:rPr>
              <a:t>A</a:t>
            </a:r>
            <a:r>
              <a:rPr kumimoji="0" lang="en-US" sz="32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200" b="1" i="1" u="sng" strike="noStrike" kern="1200" cap="none" spc="0" normalizeH="0" noProof="0" dirty="0">
                <a:ln>
                  <a:noFill/>
                </a:ln>
                <a:solidFill>
                  <a:schemeClr val="bg1"/>
                </a:solidFill>
                <a:effectLst/>
                <a:uLnTx/>
                <a:uFillTx/>
                <a:latin typeface="+mj-lt"/>
                <a:ea typeface="+mj-ea"/>
                <a:cs typeface="+mj-cs"/>
              </a:rPr>
              <a:t> in </a:t>
            </a:r>
            <a:r>
              <a:rPr kumimoji="0" lang="en-US" sz="3200" b="1" i="1" u="sng" strike="noStrike" kern="1200" cap="none" spc="0" normalizeH="0" baseline="0" noProof="0" dirty="0">
                <a:ln>
                  <a:noFill/>
                </a:ln>
                <a:solidFill>
                  <a:schemeClr val="bg1"/>
                </a:solidFill>
                <a:effectLst/>
                <a:uLnTx/>
                <a:uFillTx/>
                <a:latin typeface="+mj-lt"/>
                <a:ea typeface="+mj-ea"/>
                <a:cs typeface="+mj-cs"/>
              </a:rPr>
              <a:t>Section 153B….</a:t>
            </a:r>
            <a:endParaRPr lang="en-US" sz="3200" b="1" i="1" u="sng" baseline="0" dirty="0">
              <a:solidFill>
                <a:schemeClr val="bg1"/>
              </a:solidFill>
              <a:latin typeface="+mj-lt"/>
              <a:ea typeface="+mj-ea"/>
              <a:cs typeface="+mj-cs"/>
            </a:endParaRP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9E10724D-41AA-43F9-B0D2-78B58E27F87B}"/>
              </a:ext>
            </a:extLst>
          </p:cNvPr>
          <p:cNvSpPr>
            <a:spLocks noGrp="1"/>
          </p:cNvSpPr>
          <p:nvPr>
            <p:ph type="sldNum" sz="quarter" idx="12"/>
          </p:nvPr>
        </p:nvSpPr>
        <p:spPr/>
        <p:txBody>
          <a:bodyPr/>
          <a:lstStyle/>
          <a:p>
            <a:pPr>
              <a:defRPr/>
            </a:pPr>
            <a:fld id="{530A152B-CFDE-45FC-ACB8-FE7DAED0C3AA}" type="slidenum">
              <a:rPr lang="en-US" smtClean="0"/>
              <a:pPr>
                <a:defRPr/>
              </a:pPr>
              <a:t>17</a:t>
            </a:fld>
            <a:endParaRPr lang="en-US"/>
          </a:p>
        </p:txBody>
      </p:sp>
    </p:spTree>
    <p:extLst>
      <p:ext uri="{BB962C8B-B14F-4D97-AF65-F5344CB8AC3E}">
        <p14:creationId xmlns:p14="http://schemas.microsoft.com/office/powerpoint/2010/main" val="2541765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527750"/>
            <a:ext cx="8686800" cy="4339650"/>
          </a:xfrm>
          <a:prstGeom prst="rect">
            <a:avLst/>
          </a:prstGeom>
        </p:spPr>
        <p:txBody>
          <a:bodyPr wrap="square">
            <a:spAutoFit/>
          </a:bodyPr>
          <a:lstStyle/>
          <a:p>
            <a:pPr algn="just"/>
            <a:r>
              <a:rPr lang="en-US" sz="2300" b="1" u="sng" dirty="0">
                <a:latin typeface="+mn-lt"/>
              </a:rPr>
              <a:t>Brief</a:t>
            </a:r>
            <a:r>
              <a:rPr lang="en-US" sz="2300" b="1" dirty="0">
                <a:latin typeface="+mn-lt"/>
              </a:rPr>
              <a:t>: </a:t>
            </a:r>
            <a:r>
              <a:rPr lang="en-US" sz="2300" dirty="0">
                <a:latin typeface="+mn-lt"/>
              </a:rPr>
              <a:t>Sub-section (1) is amended to provide that for search and seizure cases conducted in the </a:t>
            </a:r>
            <a:r>
              <a:rPr lang="en-US" sz="2300" b="1" u="sng" dirty="0">
                <a:solidFill>
                  <a:schemeClr val="tx2"/>
                </a:solidFill>
                <a:latin typeface="+mn-lt"/>
              </a:rPr>
              <a:t>FY 2018-19</a:t>
            </a:r>
            <a:r>
              <a:rPr lang="en-US" sz="2300" dirty="0">
                <a:latin typeface="+mn-lt"/>
              </a:rPr>
              <a:t>, the time limit for making an assessment order u/s 153A shall be </a:t>
            </a:r>
            <a:r>
              <a:rPr lang="en-US" sz="2300" b="1" dirty="0">
                <a:solidFill>
                  <a:schemeClr val="tx2"/>
                </a:solidFill>
                <a:latin typeface="+mn-lt"/>
              </a:rPr>
              <a:t>reduced from existing twenty-one months to eighteen months</a:t>
            </a:r>
            <a:r>
              <a:rPr lang="en-US" sz="2300" dirty="0">
                <a:solidFill>
                  <a:schemeClr val="tx2"/>
                </a:solidFill>
                <a:latin typeface="+mn-lt"/>
              </a:rPr>
              <a:t> </a:t>
            </a:r>
            <a:r>
              <a:rPr lang="en-US" sz="2300" dirty="0">
                <a:latin typeface="+mn-lt"/>
              </a:rPr>
              <a:t>from the end of the financial year in which the last of the </a:t>
            </a:r>
            <a:r>
              <a:rPr lang="en-US" sz="2300" dirty="0" err="1">
                <a:latin typeface="+mn-lt"/>
              </a:rPr>
              <a:t>authorisations</a:t>
            </a:r>
            <a:r>
              <a:rPr lang="en-US" sz="2300" dirty="0">
                <a:latin typeface="+mn-lt"/>
              </a:rPr>
              <a:t> for search u/s 132 or for requisition u/s 132A was executed. </a:t>
            </a:r>
          </a:p>
          <a:p>
            <a:pPr algn="just"/>
            <a:endParaRPr lang="en-US" sz="2300" dirty="0">
              <a:latin typeface="+mn-lt"/>
            </a:endParaRPr>
          </a:p>
          <a:p>
            <a:pPr algn="just"/>
            <a:r>
              <a:rPr lang="en-US" sz="2300" dirty="0">
                <a:latin typeface="+mn-lt"/>
              </a:rPr>
              <a:t>Further, for search and seizure cases conducted in the </a:t>
            </a:r>
            <a:r>
              <a:rPr lang="en-US" sz="2300" b="1" u="sng" dirty="0">
                <a:solidFill>
                  <a:schemeClr val="tx2"/>
                </a:solidFill>
                <a:latin typeface="+mn-lt"/>
              </a:rPr>
              <a:t>FY 2019-20</a:t>
            </a:r>
            <a:r>
              <a:rPr lang="en-US" sz="2300" b="1" dirty="0">
                <a:solidFill>
                  <a:schemeClr val="tx2"/>
                </a:solidFill>
                <a:latin typeface="+mn-lt"/>
              </a:rPr>
              <a:t> </a:t>
            </a:r>
            <a:r>
              <a:rPr lang="en-US" sz="2300" dirty="0">
                <a:latin typeface="+mn-lt"/>
              </a:rPr>
              <a:t>and onwards, the said time limit shall be further </a:t>
            </a:r>
            <a:r>
              <a:rPr lang="en-US" sz="2300" b="1" dirty="0">
                <a:solidFill>
                  <a:schemeClr val="tx2"/>
                </a:solidFill>
                <a:latin typeface="+mn-lt"/>
              </a:rPr>
              <a:t>reduced to twelve months</a:t>
            </a:r>
            <a:r>
              <a:rPr lang="en-US" sz="2300" dirty="0">
                <a:solidFill>
                  <a:schemeClr val="tx2"/>
                </a:solidFill>
                <a:latin typeface="+mn-lt"/>
              </a:rPr>
              <a:t> </a:t>
            </a:r>
            <a:r>
              <a:rPr lang="en-US" sz="2300" dirty="0">
                <a:latin typeface="+mn-lt"/>
              </a:rPr>
              <a:t>from the end of the financial year in which the last of the authorizations for search u/s 132 or for requisition u/s 132A was executed.</a:t>
            </a:r>
            <a:endParaRPr lang="en-GB" sz="2300" i="1" dirty="0">
              <a:latin typeface="+mn-lt"/>
            </a:endParaRP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lvl="0" fontAlgn="auto">
              <a:spcAft>
                <a:spcPts val="0"/>
              </a:spcAft>
              <a:defRPr/>
            </a:pPr>
            <a:r>
              <a:rPr lang="en-US" sz="3200" b="1" i="1" u="sng" dirty="0">
                <a:solidFill>
                  <a:schemeClr val="bg1"/>
                </a:solidFill>
                <a:latin typeface="+mj-lt"/>
                <a:ea typeface="+mj-ea"/>
                <a:cs typeface="+mj-cs"/>
              </a:rPr>
              <a:t>Amendments in Section 153B….</a:t>
            </a: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DA9BF965-86F9-49FB-8ACD-A117A1058837}"/>
              </a:ext>
            </a:extLst>
          </p:cNvPr>
          <p:cNvSpPr>
            <a:spLocks noGrp="1"/>
          </p:cNvSpPr>
          <p:nvPr>
            <p:ph type="sldNum" sz="quarter" idx="12"/>
          </p:nvPr>
        </p:nvSpPr>
        <p:spPr/>
        <p:txBody>
          <a:bodyPr/>
          <a:lstStyle/>
          <a:p>
            <a:pPr>
              <a:defRPr/>
            </a:pPr>
            <a:fld id="{530A152B-CFDE-45FC-ACB8-FE7DAED0C3AA}" type="slidenum">
              <a:rPr lang="en-US" smtClean="0"/>
              <a:pPr>
                <a:defRPr/>
              </a:pPr>
              <a:t>18</a:t>
            </a:fld>
            <a:endParaRPr lang="en-US"/>
          </a:p>
        </p:txBody>
      </p:sp>
    </p:spTree>
    <p:extLst>
      <p:ext uri="{BB962C8B-B14F-4D97-AF65-F5344CB8AC3E}">
        <p14:creationId xmlns:p14="http://schemas.microsoft.com/office/powerpoint/2010/main" val="11509083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1041023"/>
            <a:ext cx="8991600" cy="5262979"/>
          </a:xfrm>
          <a:prstGeom prst="rect">
            <a:avLst/>
          </a:prstGeom>
        </p:spPr>
        <p:txBody>
          <a:bodyPr wrap="square">
            <a:spAutoFit/>
          </a:bodyPr>
          <a:lstStyle/>
          <a:p>
            <a:r>
              <a:rPr lang="en-US" sz="2100" b="1" u="sng" dirty="0">
                <a:solidFill>
                  <a:schemeClr val="accent2"/>
                </a:solidFill>
                <a:latin typeface="+mn-lt"/>
              </a:rPr>
              <a:t>Proviso to sub-section (3)</a:t>
            </a:r>
            <a:r>
              <a:rPr lang="en-US" sz="2100" b="1" dirty="0">
                <a:solidFill>
                  <a:schemeClr val="accent2"/>
                </a:solidFill>
                <a:latin typeface="+mn-lt"/>
              </a:rPr>
              <a:t> 			              </a:t>
            </a:r>
            <a:r>
              <a:rPr lang="en-US" sz="2100" b="1" u="sng" dirty="0">
                <a:solidFill>
                  <a:schemeClr val="accent2"/>
                </a:solidFill>
                <a:latin typeface="+mn-lt"/>
              </a:rPr>
              <a:t>[</a:t>
            </a:r>
            <a:r>
              <a:rPr lang="en-US" sz="2100" b="1" u="sng" dirty="0" err="1">
                <a:solidFill>
                  <a:schemeClr val="accent2"/>
                </a:solidFill>
                <a:latin typeface="+mn-lt"/>
              </a:rPr>
              <a:t>w.r.e.f</a:t>
            </a:r>
            <a:r>
              <a:rPr lang="en-US" sz="2100" b="1" u="sng" dirty="0">
                <a:solidFill>
                  <a:schemeClr val="accent2"/>
                </a:solidFill>
                <a:latin typeface="+mn-lt"/>
              </a:rPr>
              <a:t>. 01-06-2016]</a:t>
            </a:r>
            <a:endParaRPr lang="en-US" sz="2100" dirty="0">
              <a:solidFill>
                <a:schemeClr val="accent2"/>
              </a:solidFill>
              <a:latin typeface="+mn-lt"/>
            </a:endParaRPr>
          </a:p>
          <a:p>
            <a:endParaRPr lang="en-US" sz="2100" dirty="0">
              <a:latin typeface="+mn-lt"/>
            </a:endParaRPr>
          </a:p>
          <a:p>
            <a:pPr algn="just"/>
            <a:r>
              <a:rPr lang="en-US" sz="2100" i="1" dirty="0">
                <a:solidFill>
                  <a:schemeClr val="accent2"/>
                </a:solidFill>
                <a:latin typeface="+mn-lt"/>
              </a:rPr>
              <a:t>“Provided that where a notice under section 153A or section 153C has been issued prior to the 1st day of June, 2016 and the assessment has not been completed by such date due to exclusion of time referred to in the Explanation, such assessment shall be completed in accordance with the provisions of this section as it stood immediately before its substitution by the </a:t>
            </a:r>
            <a:r>
              <a:rPr lang="en-GB" sz="2100" i="1" dirty="0">
                <a:solidFill>
                  <a:schemeClr val="accent2"/>
                </a:solidFill>
                <a:latin typeface="+mn-lt"/>
              </a:rPr>
              <a:t>Finance Act, 2016.”</a:t>
            </a:r>
          </a:p>
          <a:p>
            <a:pPr algn="just"/>
            <a:endParaRPr lang="en-GB" sz="2100" i="1" dirty="0">
              <a:latin typeface="+mn-lt"/>
            </a:endParaRPr>
          </a:p>
          <a:p>
            <a:r>
              <a:rPr lang="en-US" sz="2100" b="1" u="sng" dirty="0">
                <a:solidFill>
                  <a:schemeClr val="accent2"/>
                </a:solidFill>
                <a:latin typeface="+mn-lt"/>
              </a:rPr>
              <a:t>Proviso to Explanation to sub-section (3)</a:t>
            </a:r>
            <a:r>
              <a:rPr lang="en-US" sz="2100" b="1" dirty="0">
                <a:solidFill>
                  <a:schemeClr val="accent2"/>
                </a:solidFill>
                <a:latin typeface="+mn-lt"/>
              </a:rPr>
              <a:t> 		              </a:t>
            </a:r>
            <a:r>
              <a:rPr lang="en-US" sz="2100" b="1" u="sng" dirty="0">
                <a:solidFill>
                  <a:schemeClr val="accent2"/>
                </a:solidFill>
                <a:latin typeface="+mn-lt"/>
              </a:rPr>
              <a:t>[</a:t>
            </a:r>
            <a:r>
              <a:rPr lang="en-US" sz="2100" b="1" u="sng" dirty="0" err="1">
                <a:solidFill>
                  <a:schemeClr val="accent2"/>
                </a:solidFill>
                <a:latin typeface="+mn-lt"/>
              </a:rPr>
              <a:t>w.r.e.f</a:t>
            </a:r>
            <a:r>
              <a:rPr lang="en-US" sz="2100" b="1" u="sng" dirty="0">
                <a:solidFill>
                  <a:schemeClr val="accent2"/>
                </a:solidFill>
                <a:latin typeface="+mn-lt"/>
              </a:rPr>
              <a:t>. 01-04-2017]</a:t>
            </a:r>
            <a:endParaRPr lang="en-US" sz="2100" dirty="0">
              <a:solidFill>
                <a:schemeClr val="accent2"/>
              </a:solidFill>
              <a:latin typeface="+mn-lt"/>
            </a:endParaRPr>
          </a:p>
          <a:p>
            <a:endParaRPr lang="en-US" sz="2100" dirty="0">
              <a:latin typeface="+mn-lt"/>
            </a:endParaRPr>
          </a:p>
          <a:p>
            <a:pPr algn="just"/>
            <a:r>
              <a:rPr lang="en-US" sz="2100" i="1" dirty="0">
                <a:solidFill>
                  <a:schemeClr val="accent2"/>
                </a:solidFill>
                <a:latin typeface="+mn-lt"/>
              </a:rPr>
              <a:t>“Provided also that where a proceeding before the Settlement Commission abates under section 245HA, the period of limitation available under this section to the Assessing Officer for making an order of assessment or reassessment, as the case may be, shall, after the exclusion of the period under sub-section (4) of section 245HA, be not less than one year; and where such period of limitation is less than one year, it shall be deemed to have been extended to one year.”</a:t>
            </a:r>
            <a:endParaRPr lang="en-GB" sz="2100" i="1" dirty="0">
              <a:solidFill>
                <a:schemeClr val="accent2"/>
              </a:solidFill>
              <a:latin typeface="+mn-lt"/>
            </a:endParaRP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153B….</a:t>
            </a:r>
            <a:endParaRPr lang="en-US" sz="3600" b="1" i="1" u="sng" baseline="0" dirty="0">
              <a:solidFill>
                <a:schemeClr val="bg1"/>
              </a:solidFill>
              <a:latin typeface="+mj-lt"/>
              <a:ea typeface="+mj-ea"/>
              <a:cs typeface="+mj-cs"/>
            </a:endParaRP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B972FE19-917C-4ABD-A3B9-2C681F8A5644}"/>
              </a:ext>
            </a:extLst>
          </p:cNvPr>
          <p:cNvSpPr>
            <a:spLocks noGrp="1"/>
          </p:cNvSpPr>
          <p:nvPr>
            <p:ph type="sldNum" sz="quarter" idx="12"/>
          </p:nvPr>
        </p:nvSpPr>
        <p:spPr/>
        <p:txBody>
          <a:bodyPr/>
          <a:lstStyle/>
          <a:p>
            <a:pPr>
              <a:defRPr/>
            </a:pPr>
            <a:fld id="{530A152B-CFDE-45FC-ACB8-FE7DAED0C3AA}" type="slidenum">
              <a:rPr lang="en-US" smtClean="0"/>
              <a:pPr>
                <a:defRPr/>
              </a:pPr>
              <a:t>19</a:t>
            </a:fld>
            <a:endParaRPr lang="en-US"/>
          </a:p>
        </p:txBody>
      </p:sp>
    </p:spTree>
    <p:extLst>
      <p:ext uri="{BB962C8B-B14F-4D97-AF65-F5344CB8AC3E}">
        <p14:creationId xmlns:p14="http://schemas.microsoft.com/office/powerpoint/2010/main" val="16653178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idx="4294967295"/>
          </p:nvPr>
        </p:nvSpPr>
        <p:spPr>
          <a:xfrm>
            <a:off x="457200" y="1690702"/>
            <a:ext cx="8229600" cy="3810000"/>
          </a:xfrm>
          <a:noFill/>
          <a:ln w="98425" cmpd="thinThick">
            <a:solidFill>
              <a:schemeClr val="accent2"/>
            </a:solidFill>
          </a:ln>
        </p:spPr>
        <p:txBody>
          <a:bodyPr>
            <a:normAutofit/>
          </a:bodyPr>
          <a:lstStyle/>
          <a:p>
            <a:pPr algn="ctr">
              <a:lnSpc>
                <a:spcPct val="95000"/>
              </a:lnSpc>
            </a:pPr>
            <a:r>
              <a:rPr lang="en-US" sz="6000" i="1" u="sng" dirty="0"/>
              <a:t>Amendments made</a:t>
            </a:r>
            <a:br>
              <a:rPr lang="en-US" sz="6000" i="1" u="sng" dirty="0"/>
            </a:br>
            <a:r>
              <a:rPr lang="en-US" sz="6000" i="1" u="sng" dirty="0"/>
              <a:t>by</a:t>
            </a:r>
            <a:br>
              <a:rPr lang="en-US" sz="6000" i="1" u="sng" dirty="0"/>
            </a:br>
            <a:r>
              <a:rPr lang="en-US" sz="6000" i="1" u="sng" dirty="0"/>
              <a:t>Finance Act, 2020</a:t>
            </a:r>
          </a:p>
        </p:txBody>
      </p:sp>
      <p:sp>
        <p:nvSpPr>
          <p:cNvPr id="3" name="Slide Number Placeholder 2">
            <a:extLst>
              <a:ext uri="{FF2B5EF4-FFF2-40B4-BE49-F238E27FC236}">
                <a16:creationId xmlns:a16="http://schemas.microsoft.com/office/drawing/2014/main" id="{205738BD-C4BD-4E3F-A377-2C540842DC0E}"/>
              </a:ext>
            </a:extLst>
          </p:cNvPr>
          <p:cNvSpPr>
            <a:spLocks noGrp="1"/>
          </p:cNvSpPr>
          <p:nvPr>
            <p:ph type="sldNum" sz="quarter" idx="12"/>
          </p:nvPr>
        </p:nvSpPr>
        <p:spPr/>
        <p:txBody>
          <a:bodyPr/>
          <a:lstStyle/>
          <a:p>
            <a:pPr>
              <a:defRPr/>
            </a:pPr>
            <a:fld id="{530A152B-CFDE-45FC-ACB8-FE7DAED0C3AA}" type="slidenum">
              <a:rPr lang="en-US" smtClean="0"/>
              <a:pPr>
                <a:defRPr/>
              </a:pPr>
              <a:t>2</a:t>
            </a:fld>
            <a:endParaRPr lang="en-US"/>
          </a:p>
        </p:txBody>
      </p:sp>
    </p:spTree>
    <p:extLst>
      <p:ext uri="{BB962C8B-B14F-4D97-AF65-F5344CB8AC3E}">
        <p14:creationId xmlns:p14="http://schemas.microsoft.com/office/powerpoint/2010/main" val="367244114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847433"/>
            <a:ext cx="8686800" cy="2800767"/>
          </a:xfrm>
          <a:prstGeom prst="rect">
            <a:avLst/>
          </a:prstGeom>
        </p:spPr>
        <p:txBody>
          <a:bodyPr wrap="square">
            <a:spAutoFit/>
          </a:bodyPr>
          <a:lstStyle/>
          <a:p>
            <a:pPr algn="just"/>
            <a:r>
              <a:rPr lang="en-US" sz="2200" b="1" u="sng" dirty="0">
                <a:latin typeface="+mn-lt"/>
              </a:rPr>
              <a:t>Brief</a:t>
            </a:r>
            <a:r>
              <a:rPr lang="en-US" sz="2200" b="1" dirty="0">
                <a:latin typeface="+mn-lt"/>
              </a:rPr>
              <a:t>: </a:t>
            </a:r>
            <a:r>
              <a:rPr lang="en-US" sz="2200" dirty="0">
                <a:latin typeface="+mn-lt"/>
              </a:rPr>
              <a:t>A proviso to the Explanation is inserted to provide that where a proceeding before the </a:t>
            </a:r>
            <a:r>
              <a:rPr lang="en-GB" sz="2200" dirty="0">
                <a:latin typeface="+mn-lt"/>
              </a:rPr>
              <a:t>Settlement Commission abates under section 245HA, </a:t>
            </a:r>
            <a:r>
              <a:rPr lang="en-US" sz="2200" dirty="0">
                <a:latin typeface="+mn-lt"/>
              </a:rPr>
              <a:t>the period of limitation available under this section for assessment or reassessment shall after the exclusion of the period under sub-section (4) of section 245HA shall not be less than one year; and where such period of limitation is less than one year, it shall be deemed to have been extended to one year. </a:t>
            </a:r>
          </a:p>
          <a:p>
            <a:endParaRPr lang="en-US" sz="2200" dirty="0">
              <a:latin typeface="+mn-lt"/>
            </a:endParaRPr>
          </a:p>
        </p:txBody>
      </p:sp>
      <p:sp>
        <p:nvSpPr>
          <p:cNvPr id="4" name="Title 1"/>
          <p:cNvSpPr txBox="1">
            <a:spLocks/>
          </p:cNvSpPr>
          <p:nvPr/>
        </p:nvSpPr>
        <p:spPr>
          <a:xfrm>
            <a:off x="0" y="2272"/>
            <a:ext cx="9144000" cy="988328"/>
          </a:xfrm>
          <a:prstGeom prst="rect">
            <a:avLst/>
          </a:prstGeom>
          <a:solidFill>
            <a:schemeClr val="tx2"/>
          </a:solidFill>
        </p:spPr>
        <p:txBody>
          <a:bodyPr anchor="ctr">
            <a:noAutofit/>
          </a:bodyPr>
          <a:lstStyle/>
          <a:p>
            <a:pPr lvl="0" fontAlgn="auto">
              <a:spcAft>
                <a:spcPts val="0"/>
              </a:spcAft>
              <a:defRPr/>
            </a:pPr>
            <a:r>
              <a:rPr lang="en-US" sz="3200" b="1" i="1" u="sng" dirty="0">
                <a:solidFill>
                  <a:schemeClr val="bg1"/>
                </a:solidFill>
                <a:latin typeface="+mj-lt"/>
                <a:ea typeface="+mj-ea"/>
                <a:cs typeface="+mj-cs"/>
              </a:rPr>
              <a:t>Amendments in Section 153B….</a:t>
            </a: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4A358191-8BAA-4126-892A-25A293420675}"/>
              </a:ext>
            </a:extLst>
          </p:cNvPr>
          <p:cNvSpPr>
            <a:spLocks noGrp="1"/>
          </p:cNvSpPr>
          <p:nvPr>
            <p:ph type="sldNum" sz="quarter" idx="12"/>
          </p:nvPr>
        </p:nvSpPr>
        <p:spPr/>
        <p:txBody>
          <a:bodyPr/>
          <a:lstStyle/>
          <a:p>
            <a:pPr>
              <a:defRPr/>
            </a:pPr>
            <a:fld id="{530A152B-CFDE-45FC-ACB8-FE7DAED0C3AA}" type="slidenum">
              <a:rPr lang="en-US" smtClean="0"/>
              <a:pPr>
                <a:defRPr/>
              </a:pPr>
              <a:t>20</a:t>
            </a:fld>
            <a:endParaRPr lang="en-US"/>
          </a:p>
        </p:txBody>
      </p:sp>
    </p:spTree>
    <p:extLst>
      <p:ext uri="{BB962C8B-B14F-4D97-AF65-F5344CB8AC3E}">
        <p14:creationId xmlns:p14="http://schemas.microsoft.com/office/powerpoint/2010/main" val="3691460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 y="838200"/>
            <a:ext cx="9067800" cy="5940088"/>
          </a:xfrm>
          <a:prstGeom prst="rect">
            <a:avLst/>
          </a:prstGeom>
        </p:spPr>
        <p:txBody>
          <a:bodyPr wrap="square">
            <a:spAutoFit/>
          </a:bodyPr>
          <a:lstStyle/>
          <a:p>
            <a:pPr algn="just">
              <a:spcAft>
                <a:spcPts val="0"/>
              </a:spcAft>
            </a:pPr>
            <a:r>
              <a:rPr lang="en-US" sz="2000" i="1" dirty="0">
                <a:latin typeface="+mn-lt"/>
              </a:rPr>
              <a:t>(1) Notwithstanding anything contained in section 139, section 147, section 148, section 149, section 151 and section 153, where the Assessing Officer is satisfied that,—</a:t>
            </a:r>
          </a:p>
          <a:p>
            <a:pPr marL="457200" indent="-457200" algn="just">
              <a:spcAft>
                <a:spcPts val="0"/>
              </a:spcAft>
              <a:buAutoNum type="alphaLcParenBoth"/>
            </a:pPr>
            <a:r>
              <a:rPr lang="en-US" sz="2000" i="1" dirty="0">
                <a:latin typeface="+mn-lt"/>
              </a:rPr>
              <a:t>any money, bullion, </a:t>
            </a:r>
            <a:r>
              <a:rPr lang="en-US" sz="2000" i="1" dirty="0" err="1">
                <a:latin typeface="+mn-lt"/>
              </a:rPr>
              <a:t>jewellery</a:t>
            </a:r>
            <a:r>
              <a:rPr lang="en-US" sz="2000" i="1" dirty="0">
                <a:latin typeface="+mn-lt"/>
              </a:rPr>
              <a:t> or other valuable article or thing, seized or requisitioned, belongs to; or</a:t>
            </a:r>
          </a:p>
          <a:p>
            <a:pPr marL="457200" indent="-457200" algn="just">
              <a:spcAft>
                <a:spcPts val="0"/>
              </a:spcAft>
              <a:buAutoNum type="alphaLcParenBoth"/>
            </a:pPr>
            <a:r>
              <a:rPr lang="en-US" sz="2000" i="1" dirty="0">
                <a:latin typeface="+mn-lt"/>
              </a:rPr>
              <a:t>any books of account or documents, seized or requisitioned, pertains or pertain to, or any information contained therein, relates to,</a:t>
            </a:r>
          </a:p>
          <a:p>
            <a:pPr algn="just">
              <a:spcAft>
                <a:spcPts val="0"/>
              </a:spcAft>
            </a:pPr>
            <a:endParaRPr lang="en-US" sz="2000" i="1" dirty="0">
              <a:latin typeface="+mn-lt"/>
            </a:endParaRPr>
          </a:p>
          <a:p>
            <a:pPr algn="just">
              <a:spcAft>
                <a:spcPts val="0"/>
              </a:spcAft>
            </a:pPr>
            <a:r>
              <a:rPr lang="en-US" sz="2000" i="1" dirty="0">
                <a:latin typeface="+mn-lt"/>
              </a:rPr>
              <a:t>a person other than the person referred to in section 153A, then, the books of account or documents or assets, seized or requisitioned shall be handed over to the Assessing Officer having jurisdiction over such other person and that Assessing Officer shall proceed against each such other person and issue notice and assess or reassess the income of the other person in accordance with the provisions of section 153A, if, that Assessing Officer is satisfied that the books of account or documents or assets seized or requisitioned have a bearing on the determination of the total income of such other person </a:t>
            </a:r>
            <a:r>
              <a:rPr lang="en-GB" sz="2000" b="1" i="1" u="sng" dirty="0">
                <a:solidFill>
                  <a:schemeClr val="accent2"/>
                </a:solidFill>
                <a:latin typeface="+mn-lt"/>
              </a:rPr>
              <a:t>for six assessment </a:t>
            </a:r>
            <a:r>
              <a:rPr lang="en-US" sz="2000" b="1" i="1" u="sng" dirty="0">
                <a:solidFill>
                  <a:schemeClr val="accent2"/>
                </a:solidFill>
                <a:latin typeface="+mn-lt"/>
              </a:rPr>
              <a:t>years immediately preceding the assessment year relevant to the previous year in which search is conducted or requisition is made and </a:t>
            </a:r>
            <a:r>
              <a:rPr lang="en-US" sz="2000" i="1" dirty="0">
                <a:latin typeface="+mn-lt"/>
              </a:rPr>
              <a:t>for the relevant assessment year or years referred to in sub-section (1) of section 153A.</a:t>
            </a:r>
          </a:p>
          <a:p>
            <a:pPr>
              <a:spcAft>
                <a:spcPts val="0"/>
              </a:spcAft>
            </a:pPr>
            <a:r>
              <a:rPr lang="en-US" sz="2000" b="1" i="1" dirty="0">
                <a:solidFill>
                  <a:schemeClr val="accent2"/>
                </a:solidFill>
                <a:latin typeface="+mn-lt"/>
              </a:rPr>
              <a:t>							*[</a:t>
            </a:r>
            <a:r>
              <a:rPr lang="en-US" sz="2000" b="1" i="1" dirty="0" err="1">
                <a:solidFill>
                  <a:schemeClr val="accent2"/>
                </a:solidFill>
                <a:latin typeface="+mn-lt"/>
              </a:rPr>
              <a:t>w.e.f</a:t>
            </a:r>
            <a:r>
              <a:rPr lang="en-US" sz="2000" b="1" i="1" dirty="0">
                <a:solidFill>
                  <a:schemeClr val="accent2"/>
                </a:solidFill>
                <a:latin typeface="+mn-lt"/>
              </a:rPr>
              <a:t>. 01-04-2017]</a:t>
            </a: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153C</a:t>
            </a:r>
            <a:endParaRPr lang="en-US" sz="3600" b="1" i="1" u="sng" baseline="0" dirty="0">
              <a:solidFill>
                <a:schemeClr val="bg1"/>
              </a:solidFill>
              <a:latin typeface="+mj-lt"/>
              <a:ea typeface="+mj-ea"/>
              <a:cs typeface="+mj-cs"/>
            </a:endParaRPr>
          </a:p>
        </p:txBody>
      </p:sp>
      <p:sp>
        <p:nvSpPr>
          <p:cNvPr id="5" name="Slide Number Placeholder 4">
            <a:extLst>
              <a:ext uri="{FF2B5EF4-FFF2-40B4-BE49-F238E27FC236}">
                <a16:creationId xmlns:a16="http://schemas.microsoft.com/office/drawing/2014/main" id="{9638BF42-19B9-46F4-A569-6FCC3BBED7CB}"/>
              </a:ext>
            </a:extLst>
          </p:cNvPr>
          <p:cNvSpPr>
            <a:spLocks noGrp="1"/>
          </p:cNvSpPr>
          <p:nvPr>
            <p:ph type="sldNum" sz="quarter" idx="12"/>
          </p:nvPr>
        </p:nvSpPr>
        <p:spPr/>
        <p:txBody>
          <a:bodyPr/>
          <a:lstStyle/>
          <a:p>
            <a:pPr>
              <a:defRPr/>
            </a:pPr>
            <a:fld id="{530A152B-CFDE-45FC-ACB8-FE7DAED0C3AA}" type="slidenum">
              <a:rPr lang="en-US" smtClean="0"/>
              <a:pPr>
                <a:defRPr/>
              </a:pPr>
              <a:t>21</a:t>
            </a:fld>
            <a:endParaRPr lang="en-US"/>
          </a:p>
        </p:txBody>
      </p:sp>
    </p:spTree>
    <p:extLst>
      <p:ext uri="{BB962C8B-B14F-4D97-AF65-F5344CB8AC3E}">
        <p14:creationId xmlns:p14="http://schemas.microsoft.com/office/powerpoint/2010/main" val="276532650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28600" y="1156186"/>
            <a:ext cx="8708136" cy="5586145"/>
          </a:xfrm>
          <a:prstGeom prst="rect">
            <a:avLst/>
          </a:prstGeom>
        </p:spPr>
        <p:txBody>
          <a:bodyPr wrap="square">
            <a:spAutoFit/>
          </a:bodyPr>
          <a:lstStyle/>
          <a:p>
            <a:pPr algn="just"/>
            <a:r>
              <a:rPr lang="en-US" sz="2100" b="1" i="1" dirty="0">
                <a:latin typeface="+mn-lt"/>
              </a:rPr>
              <a:t>Provided</a:t>
            </a:r>
            <a:r>
              <a:rPr lang="en-US" sz="2100" i="1" dirty="0">
                <a:latin typeface="+mn-lt"/>
              </a:rPr>
              <a:t> that in case of such other person, the reference to the date of initiation of the search under section 132 or making of requisition under section 132A in the second proviso to sub-section (1) of section 153A shall be construed as reference to the date of receiving the books of account or documents or assets seized or requisitioned by the Assessing Officer having jurisdiction over such other person:</a:t>
            </a:r>
          </a:p>
          <a:p>
            <a:pPr algn="just"/>
            <a:endParaRPr lang="en-US" sz="2100" i="1" dirty="0">
              <a:latin typeface="+mn-lt"/>
            </a:endParaRPr>
          </a:p>
          <a:p>
            <a:pPr algn="just"/>
            <a:r>
              <a:rPr lang="en-US" sz="2100" b="1" i="1" dirty="0">
                <a:latin typeface="+mn-lt"/>
              </a:rPr>
              <a:t>Provided further</a:t>
            </a:r>
            <a:r>
              <a:rPr lang="en-US" sz="2100" i="1" dirty="0">
                <a:latin typeface="+mn-lt"/>
              </a:rPr>
              <a:t> that the Central Government may by rules made by it and published in the Official Gazette, specify the class or classes of cases in respect of such other person, in which the Assessing Officer shall not be required to issue notice for assessing or reassessing the total income for six assessment years immediately preceding the assessment year relevant to the previous year in which search is conducted or requisition is made </a:t>
            </a:r>
            <a:r>
              <a:rPr lang="en-US" sz="2100" b="1" i="1" u="sng" dirty="0">
                <a:solidFill>
                  <a:schemeClr val="accent2"/>
                </a:solidFill>
                <a:latin typeface="+mn-lt"/>
              </a:rPr>
              <a:t>and for the relevant assessment year or years as referred to in sub-section (1) of section </a:t>
            </a:r>
            <a:r>
              <a:rPr lang="en-GB" sz="2100" b="1" i="1" u="sng" dirty="0">
                <a:solidFill>
                  <a:schemeClr val="accent2"/>
                </a:solidFill>
                <a:latin typeface="+mn-lt"/>
              </a:rPr>
              <a:t>153A</a:t>
            </a:r>
            <a:r>
              <a:rPr lang="en-US" sz="2100" b="1" i="1" u="sng" dirty="0">
                <a:solidFill>
                  <a:schemeClr val="accent2"/>
                </a:solidFill>
                <a:latin typeface="+mn-lt"/>
              </a:rPr>
              <a:t> </a:t>
            </a:r>
            <a:r>
              <a:rPr lang="en-US" sz="2100" i="1" dirty="0">
                <a:latin typeface="+mn-lt"/>
              </a:rPr>
              <a:t>except in cases where any assessment or reassessment has abated.</a:t>
            </a:r>
          </a:p>
          <a:p>
            <a:pPr algn="just"/>
            <a:endParaRPr lang="en-US" sz="800" i="1" dirty="0">
              <a:latin typeface="+mn-lt"/>
            </a:endParaRPr>
          </a:p>
          <a:p>
            <a:pPr algn="just"/>
            <a:r>
              <a:rPr lang="en-US" sz="2100" b="1" i="1" dirty="0">
                <a:solidFill>
                  <a:schemeClr val="accent2"/>
                </a:solidFill>
                <a:latin typeface="+mn-lt"/>
              </a:rPr>
              <a:t>						             *[</a:t>
            </a:r>
            <a:r>
              <a:rPr lang="en-US" sz="2100" b="1" i="1" dirty="0" err="1">
                <a:solidFill>
                  <a:schemeClr val="accent2"/>
                </a:solidFill>
                <a:latin typeface="+mn-lt"/>
              </a:rPr>
              <a:t>w.e.f</a:t>
            </a:r>
            <a:r>
              <a:rPr lang="en-US" sz="2100" b="1" i="1" dirty="0">
                <a:solidFill>
                  <a:schemeClr val="accent2"/>
                </a:solidFill>
                <a:latin typeface="+mn-lt"/>
              </a:rPr>
              <a:t>. 01-04-2017]</a:t>
            </a:r>
          </a:p>
        </p:txBody>
      </p:sp>
      <p:sp>
        <p:nvSpPr>
          <p:cNvPr id="4" name="Title 1"/>
          <p:cNvSpPr txBox="1">
            <a:spLocks/>
          </p:cNvSpPr>
          <p:nvPr/>
        </p:nvSpPr>
        <p:spPr>
          <a:xfrm>
            <a:off x="0" y="2272"/>
            <a:ext cx="9144000" cy="8359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200" b="1" i="1" u="sng" dirty="0">
                <a:solidFill>
                  <a:schemeClr val="bg1"/>
                </a:solidFill>
                <a:latin typeface="+mj-lt"/>
                <a:ea typeface="+mj-ea"/>
                <a:cs typeface="+mj-cs"/>
              </a:rPr>
              <a:t>A</a:t>
            </a:r>
            <a:r>
              <a:rPr kumimoji="0" lang="en-US" sz="32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200" b="1" i="1" u="sng" strike="noStrike" kern="1200" cap="none" spc="0" normalizeH="0" noProof="0" dirty="0">
                <a:ln>
                  <a:noFill/>
                </a:ln>
                <a:solidFill>
                  <a:schemeClr val="bg1"/>
                </a:solidFill>
                <a:effectLst/>
                <a:uLnTx/>
                <a:uFillTx/>
                <a:latin typeface="+mj-lt"/>
                <a:ea typeface="+mj-ea"/>
                <a:cs typeface="+mj-cs"/>
              </a:rPr>
              <a:t> in </a:t>
            </a:r>
            <a:r>
              <a:rPr kumimoji="0" lang="en-US" sz="3200" b="1" i="1" u="sng" strike="noStrike" kern="1200" cap="none" spc="0" normalizeH="0" baseline="0" noProof="0" dirty="0">
                <a:ln>
                  <a:noFill/>
                </a:ln>
                <a:solidFill>
                  <a:schemeClr val="bg1"/>
                </a:solidFill>
                <a:effectLst/>
                <a:uLnTx/>
                <a:uFillTx/>
                <a:latin typeface="+mj-lt"/>
                <a:ea typeface="+mj-ea"/>
                <a:cs typeface="+mj-cs"/>
              </a:rPr>
              <a:t>Section 153C….</a:t>
            </a:r>
            <a:endParaRPr lang="en-US" sz="3200" b="1" i="1" u="sng" baseline="0" dirty="0">
              <a:solidFill>
                <a:schemeClr val="bg1"/>
              </a:solidFill>
              <a:latin typeface="+mj-lt"/>
              <a:ea typeface="+mj-ea"/>
              <a:cs typeface="+mj-cs"/>
            </a:endParaRPr>
          </a:p>
        </p:txBody>
      </p:sp>
      <p:sp>
        <p:nvSpPr>
          <p:cNvPr id="5" name="Slide Number Placeholder 4">
            <a:extLst>
              <a:ext uri="{FF2B5EF4-FFF2-40B4-BE49-F238E27FC236}">
                <a16:creationId xmlns:a16="http://schemas.microsoft.com/office/drawing/2014/main" id="{9FC2B7BF-C278-4A7B-B73B-D05B1997D537}"/>
              </a:ext>
            </a:extLst>
          </p:cNvPr>
          <p:cNvSpPr>
            <a:spLocks noGrp="1"/>
          </p:cNvSpPr>
          <p:nvPr>
            <p:ph type="sldNum" sz="quarter" idx="12"/>
          </p:nvPr>
        </p:nvSpPr>
        <p:spPr/>
        <p:txBody>
          <a:bodyPr/>
          <a:lstStyle/>
          <a:p>
            <a:pPr>
              <a:defRPr/>
            </a:pPr>
            <a:fld id="{530A152B-CFDE-45FC-ACB8-FE7DAED0C3AA}" type="slidenum">
              <a:rPr lang="en-US" smtClean="0"/>
              <a:pPr>
                <a:defRPr/>
              </a:pPr>
              <a:t>22</a:t>
            </a:fld>
            <a:endParaRPr lang="en-US"/>
          </a:p>
        </p:txBody>
      </p:sp>
      <p:sp>
        <p:nvSpPr>
          <p:cNvPr id="7" name="TextBox 6">
            <a:extLst>
              <a:ext uri="{FF2B5EF4-FFF2-40B4-BE49-F238E27FC236}">
                <a16:creationId xmlns:a16="http://schemas.microsoft.com/office/drawing/2014/main" id="{406834A7-2605-4373-8F4E-8D2B3F1A37B8}"/>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26089080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idx="4294967295"/>
          </p:nvPr>
        </p:nvSpPr>
        <p:spPr>
          <a:xfrm>
            <a:off x="457200" y="1676400"/>
            <a:ext cx="8229600" cy="3810000"/>
          </a:xfrm>
          <a:noFill/>
          <a:ln w="98425" cmpd="thinThick">
            <a:solidFill>
              <a:schemeClr val="accent2"/>
            </a:solidFill>
          </a:ln>
        </p:spPr>
        <p:txBody>
          <a:bodyPr>
            <a:normAutofit/>
          </a:bodyPr>
          <a:lstStyle/>
          <a:p>
            <a:pPr algn="ctr">
              <a:lnSpc>
                <a:spcPct val="95000"/>
              </a:lnSpc>
            </a:pPr>
            <a:r>
              <a:rPr lang="en-US" sz="4400" i="1" u="sng" dirty="0"/>
              <a:t>Relevant Amendments made</a:t>
            </a:r>
            <a:br>
              <a:rPr lang="en-US" sz="4400" i="1" u="sng" dirty="0"/>
            </a:br>
            <a:r>
              <a:rPr lang="en-US" sz="4400" i="1" u="sng" dirty="0"/>
              <a:t> by</a:t>
            </a:r>
            <a:br>
              <a:rPr lang="en-US" sz="4400" i="1" u="sng" dirty="0"/>
            </a:br>
            <a:r>
              <a:rPr lang="en-US" sz="4400" i="1" u="sng" dirty="0"/>
              <a:t>Taxation Laws (Second Amendment) Act, 2016 </a:t>
            </a:r>
          </a:p>
        </p:txBody>
      </p:sp>
      <p:sp>
        <p:nvSpPr>
          <p:cNvPr id="3" name="Slide Number Placeholder 2">
            <a:extLst>
              <a:ext uri="{FF2B5EF4-FFF2-40B4-BE49-F238E27FC236}">
                <a16:creationId xmlns:a16="http://schemas.microsoft.com/office/drawing/2014/main" id="{EB3377A9-CEE5-4327-A878-04D8F8EE0BB9}"/>
              </a:ext>
            </a:extLst>
          </p:cNvPr>
          <p:cNvSpPr>
            <a:spLocks noGrp="1"/>
          </p:cNvSpPr>
          <p:nvPr>
            <p:ph type="sldNum" sz="quarter" idx="12"/>
          </p:nvPr>
        </p:nvSpPr>
        <p:spPr/>
        <p:txBody>
          <a:bodyPr/>
          <a:lstStyle/>
          <a:p>
            <a:pPr>
              <a:defRPr/>
            </a:pPr>
            <a:fld id="{530A152B-CFDE-45FC-ACB8-FE7DAED0C3AA}" type="slidenum">
              <a:rPr lang="en-US" smtClean="0"/>
              <a:pPr>
                <a:defRPr/>
              </a:pPr>
              <a:t>23</a:t>
            </a:fld>
            <a:endParaRPr lang="en-US"/>
          </a:p>
        </p:txBody>
      </p:sp>
    </p:spTree>
    <p:extLst>
      <p:ext uri="{BB962C8B-B14F-4D97-AF65-F5344CB8AC3E}">
        <p14:creationId xmlns:p14="http://schemas.microsoft.com/office/powerpoint/2010/main" val="6330763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984555E-A2A8-47C7-94FD-21A93BEC910D}"/>
              </a:ext>
            </a:extLst>
          </p:cNvPr>
          <p:cNvSpPr txBox="1">
            <a:spLocks/>
          </p:cNvSpPr>
          <p:nvPr/>
        </p:nvSpPr>
        <p:spPr>
          <a:xfrm>
            <a:off x="0" y="2272"/>
            <a:ext cx="9144000" cy="835928"/>
          </a:xfrm>
          <a:prstGeom prst="rect">
            <a:avLst/>
          </a:prstGeom>
          <a:solidFill>
            <a:schemeClr val="tx2"/>
          </a:solidFill>
        </p:spPr>
        <p:txBody>
          <a:bodyPr anchor="ctr">
            <a:noAutofit/>
          </a:bodyPr>
          <a:lstStyle/>
          <a:p>
            <a:pPr lvl="0" algn="ctr" fontAlgn="auto">
              <a:spcAft>
                <a:spcPts val="0"/>
              </a:spcAft>
              <a:defRPr/>
            </a:pPr>
            <a:r>
              <a:rPr lang="en-US" sz="3600" b="1" i="1" u="sng" dirty="0">
                <a:solidFill>
                  <a:schemeClr val="bg1"/>
                </a:solidFill>
                <a:latin typeface="+mj-lt"/>
                <a:ea typeface="+mj-ea"/>
                <a:cs typeface="+mj-cs"/>
              </a:rPr>
              <a:t>Section 271AAC inserted </a:t>
            </a:r>
            <a:r>
              <a:rPr lang="en-US" sz="3600" b="1" i="1" u="sng" dirty="0" err="1">
                <a:solidFill>
                  <a:schemeClr val="bg1"/>
                </a:solidFill>
                <a:latin typeface="+mj-lt"/>
                <a:ea typeface="+mj-ea"/>
                <a:cs typeface="+mj-cs"/>
              </a:rPr>
              <a:t>w.e.f</a:t>
            </a:r>
            <a:r>
              <a:rPr lang="en-US" sz="3600" b="1" i="1" u="sng" dirty="0">
                <a:solidFill>
                  <a:schemeClr val="bg1"/>
                </a:solidFill>
                <a:latin typeface="+mj-lt"/>
                <a:ea typeface="+mj-ea"/>
                <a:cs typeface="+mj-cs"/>
              </a:rPr>
              <a:t>. 01-07-2017</a:t>
            </a:r>
          </a:p>
        </p:txBody>
      </p:sp>
      <p:sp>
        <p:nvSpPr>
          <p:cNvPr id="3" name="Content Placeholder 2">
            <a:extLst>
              <a:ext uri="{FF2B5EF4-FFF2-40B4-BE49-F238E27FC236}">
                <a16:creationId xmlns:a16="http://schemas.microsoft.com/office/drawing/2014/main" id="{55924126-991D-4EBD-87FA-1A8644E4971E}"/>
              </a:ext>
            </a:extLst>
          </p:cNvPr>
          <p:cNvSpPr>
            <a:spLocks noGrp="1"/>
          </p:cNvSpPr>
          <p:nvPr>
            <p:ph idx="1"/>
          </p:nvPr>
        </p:nvSpPr>
        <p:spPr>
          <a:xfrm>
            <a:off x="76200" y="914400"/>
            <a:ext cx="8991600" cy="5638800"/>
          </a:xfrm>
          <a:solidFill>
            <a:schemeClr val="bg1"/>
          </a:solidFill>
          <a:ln w="19050">
            <a:noFill/>
          </a:ln>
        </p:spPr>
        <p:txBody>
          <a:bodyPr>
            <a:noAutofit/>
          </a:bodyPr>
          <a:lstStyle/>
          <a:p>
            <a:pPr marL="341313" indent="-341313" algn="just">
              <a:spcBef>
                <a:spcPts val="600"/>
              </a:spcBef>
              <a:buClr>
                <a:schemeClr val="accent2"/>
              </a:buClr>
              <a:buFont typeface="+mj-lt"/>
              <a:buAutoNum type="arabicParenR"/>
            </a:pPr>
            <a:r>
              <a:rPr lang="en-US" sz="2100" i="1" dirty="0">
                <a:solidFill>
                  <a:schemeClr val="accent2"/>
                </a:solidFill>
              </a:rPr>
              <a:t>The Assessing Officer may, notwithstanding anything contained in this Act other than the provisions of section 271AAB, direct that, in a case where the income determined includes any income referred to in section 68, section 69, section 69A, section 69B, section 69C or section 69D for any previous year, the assessee shall pay by way of penalty, in addition to tax payable under section 115BBE, a sum computed at the rate of ten per cent of the tax payable under clause (</a:t>
            </a:r>
            <a:r>
              <a:rPr lang="en-US" sz="2100" dirty="0" err="1">
                <a:solidFill>
                  <a:schemeClr val="accent2"/>
                </a:solidFill>
              </a:rPr>
              <a:t>i</a:t>
            </a:r>
            <a:r>
              <a:rPr lang="en-US" sz="2100" i="1" dirty="0">
                <a:solidFill>
                  <a:schemeClr val="accent2"/>
                </a:solidFill>
              </a:rPr>
              <a:t>) of sub-section (1) of section 115BBE:</a:t>
            </a:r>
          </a:p>
          <a:p>
            <a:pPr marL="341313" indent="0" algn="just">
              <a:spcBef>
                <a:spcPts val="600"/>
              </a:spcBef>
              <a:buNone/>
            </a:pPr>
            <a:r>
              <a:rPr lang="en-US" sz="2100" b="1" dirty="0">
                <a:solidFill>
                  <a:schemeClr val="accent2"/>
                </a:solidFill>
              </a:rPr>
              <a:t>Provided</a:t>
            </a:r>
            <a:r>
              <a:rPr lang="en-US" sz="2100" dirty="0">
                <a:solidFill>
                  <a:schemeClr val="accent2"/>
                </a:solidFill>
              </a:rPr>
              <a:t> </a:t>
            </a:r>
            <a:r>
              <a:rPr lang="en-US" sz="2100" i="1" dirty="0">
                <a:solidFill>
                  <a:schemeClr val="accent2"/>
                </a:solidFill>
              </a:rPr>
              <a:t>that no penalty shall be levied in respect of income referred to in section 68, section 69, section 69A, section 69B, section 69C or section 69D to the extent such income has been included by the assessee in the return of income furnished under section 139 and the tax in accordance with the provisions of clause (</a:t>
            </a:r>
            <a:r>
              <a:rPr lang="en-US" sz="2100" dirty="0" err="1">
                <a:solidFill>
                  <a:schemeClr val="accent2"/>
                </a:solidFill>
              </a:rPr>
              <a:t>i</a:t>
            </a:r>
            <a:r>
              <a:rPr lang="en-US" sz="2100" i="1" dirty="0">
                <a:solidFill>
                  <a:schemeClr val="accent2"/>
                </a:solidFill>
              </a:rPr>
              <a:t>) of sub-section (1) of section 115BBE has been paid on or before the end of the relevant previous year.</a:t>
            </a:r>
            <a:endParaRPr lang="en-US" sz="2100" dirty="0">
              <a:solidFill>
                <a:schemeClr val="accent2"/>
              </a:solidFill>
            </a:endParaRPr>
          </a:p>
          <a:p>
            <a:pPr marL="341313" indent="-341313" algn="just">
              <a:spcBef>
                <a:spcPts val="600"/>
              </a:spcBef>
              <a:buClr>
                <a:schemeClr val="accent2"/>
              </a:buClr>
              <a:buFont typeface="+mj-lt"/>
              <a:buAutoNum type="arabicParenR" startAt="2"/>
            </a:pPr>
            <a:r>
              <a:rPr lang="en-US" sz="2100" i="1" dirty="0">
                <a:solidFill>
                  <a:schemeClr val="accent2"/>
                </a:solidFill>
              </a:rPr>
              <a:t>No penalty under the provisions of section 270A shall be imposed upon the assessee in respect of the income referred to in sub-section (1).</a:t>
            </a:r>
            <a:endParaRPr lang="en-US" sz="2100" dirty="0">
              <a:solidFill>
                <a:schemeClr val="accent2"/>
              </a:solidFill>
            </a:endParaRPr>
          </a:p>
          <a:p>
            <a:pPr marL="341313" indent="-341313" algn="just">
              <a:spcBef>
                <a:spcPts val="600"/>
              </a:spcBef>
              <a:buClr>
                <a:schemeClr val="accent2"/>
              </a:buClr>
              <a:buFont typeface="+mj-lt"/>
              <a:buAutoNum type="arabicParenR" startAt="2"/>
            </a:pPr>
            <a:r>
              <a:rPr lang="en-US" sz="2100" i="1" dirty="0">
                <a:solidFill>
                  <a:schemeClr val="accent2"/>
                </a:solidFill>
              </a:rPr>
              <a:t>The provisions of sections 274 and 275 shall, as far as may be, apply in relation to the penalty referred to in this section.</a:t>
            </a:r>
            <a:endParaRPr lang="en-US" sz="2100" dirty="0">
              <a:solidFill>
                <a:schemeClr val="accent2"/>
              </a:solidFill>
            </a:endParaRPr>
          </a:p>
        </p:txBody>
      </p:sp>
      <p:sp>
        <p:nvSpPr>
          <p:cNvPr id="4" name="Slide Number Placeholder 3">
            <a:extLst>
              <a:ext uri="{FF2B5EF4-FFF2-40B4-BE49-F238E27FC236}">
                <a16:creationId xmlns:a16="http://schemas.microsoft.com/office/drawing/2014/main" id="{4A4ADFE0-C419-4D4C-8C92-749846E9CAE1}"/>
              </a:ext>
            </a:extLst>
          </p:cNvPr>
          <p:cNvSpPr>
            <a:spLocks noGrp="1"/>
          </p:cNvSpPr>
          <p:nvPr>
            <p:ph type="sldNum" sz="quarter" idx="12"/>
          </p:nvPr>
        </p:nvSpPr>
        <p:spPr/>
        <p:txBody>
          <a:bodyPr/>
          <a:lstStyle/>
          <a:p>
            <a:pPr>
              <a:defRPr/>
            </a:pPr>
            <a:fld id="{ACC2B083-4B80-4709-BCA6-AED58DFFDEC8}" type="slidenum">
              <a:rPr lang="en-US" smtClean="0"/>
              <a:pPr>
                <a:defRPr/>
              </a:pPr>
              <a:t>24</a:t>
            </a:fld>
            <a:endParaRPr lang="en-US"/>
          </a:p>
        </p:txBody>
      </p:sp>
    </p:spTree>
    <p:extLst>
      <p:ext uri="{BB962C8B-B14F-4D97-AF65-F5344CB8AC3E}">
        <p14:creationId xmlns:p14="http://schemas.microsoft.com/office/powerpoint/2010/main" val="1850678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984555E-A2A8-47C7-94FD-21A93BEC910D}"/>
              </a:ext>
            </a:extLst>
          </p:cNvPr>
          <p:cNvSpPr txBox="1">
            <a:spLocks/>
          </p:cNvSpPr>
          <p:nvPr/>
        </p:nvSpPr>
        <p:spPr>
          <a:xfrm>
            <a:off x="0" y="2272"/>
            <a:ext cx="9144000" cy="835928"/>
          </a:xfrm>
          <a:prstGeom prst="rect">
            <a:avLst/>
          </a:prstGeom>
          <a:solidFill>
            <a:schemeClr val="tx2"/>
          </a:solidFill>
        </p:spPr>
        <p:txBody>
          <a:bodyPr anchor="ctr">
            <a:noAutofit/>
          </a:bodyPr>
          <a:lstStyle/>
          <a:p>
            <a:pPr lvl="0" algn="ctr" fontAlgn="auto">
              <a:spcAft>
                <a:spcPts val="0"/>
              </a:spcAft>
              <a:defRPr/>
            </a:pPr>
            <a:r>
              <a:rPr lang="en-US" sz="3600" b="1" i="1" u="sng" dirty="0">
                <a:solidFill>
                  <a:schemeClr val="bg1"/>
                </a:solidFill>
                <a:latin typeface="+mj-lt"/>
                <a:ea typeface="+mj-ea"/>
                <a:cs typeface="+mj-cs"/>
              </a:rPr>
              <a:t>Section 271AAC….</a:t>
            </a:r>
          </a:p>
        </p:txBody>
      </p:sp>
      <p:sp>
        <p:nvSpPr>
          <p:cNvPr id="3" name="Content Placeholder 2">
            <a:extLst>
              <a:ext uri="{FF2B5EF4-FFF2-40B4-BE49-F238E27FC236}">
                <a16:creationId xmlns:a16="http://schemas.microsoft.com/office/drawing/2014/main" id="{55924126-991D-4EBD-87FA-1A8644E4971E}"/>
              </a:ext>
            </a:extLst>
          </p:cNvPr>
          <p:cNvSpPr>
            <a:spLocks noGrp="1"/>
          </p:cNvSpPr>
          <p:nvPr>
            <p:ph idx="1"/>
          </p:nvPr>
        </p:nvSpPr>
        <p:spPr>
          <a:xfrm>
            <a:off x="131064" y="990600"/>
            <a:ext cx="8805672" cy="5715000"/>
          </a:xfrm>
          <a:solidFill>
            <a:schemeClr val="bg1"/>
          </a:solidFill>
          <a:ln w="19050">
            <a:noFill/>
          </a:ln>
        </p:spPr>
        <p:txBody>
          <a:bodyPr>
            <a:noAutofit/>
          </a:bodyPr>
          <a:lstStyle/>
          <a:p>
            <a:pPr marL="266700" indent="-266700" algn="just">
              <a:buFont typeface="+mj-lt"/>
              <a:buAutoNum type="arabicPeriod"/>
              <a:tabLst>
                <a:tab pos="11126788" algn="l"/>
              </a:tabLst>
            </a:pPr>
            <a:r>
              <a:rPr lang="en-US" sz="2200" dirty="0"/>
              <a:t>The Assessing Officer may, notwithstanding anything contained in this Act other than the provisions of section 271AAB, direct that, in a case where the income determined includes any income referred to in section 68, section 69, section 69A, section 69B, section 69C or section 69D for any previous year, the assessee shall pay by way of penalty, in addition to tax payable under section 115BBE, a sum computed </a:t>
            </a:r>
            <a:r>
              <a:rPr lang="en-US" sz="2200" u="sng" dirty="0"/>
              <a:t>at the rate of ten per cent of the tax payable under clause (</a:t>
            </a:r>
            <a:r>
              <a:rPr lang="en-US" sz="2200" u="sng" dirty="0" err="1"/>
              <a:t>i</a:t>
            </a:r>
            <a:r>
              <a:rPr lang="en-US" sz="2200" u="sng" dirty="0"/>
              <a:t>) of sub-section (1) of section 115BBE</a:t>
            </a:r>
            <a:r>
              <a:rPr lang="en-US" sz="2200" dirty="0"/>
              <a:t>:</a:t>
            </a:r>
          </a:p>
          <a:p>
            <a:pPr marL="266700" lvl="1" indent="-266700" algn="just">
              <a:buNone/>
              <a:tabLst>
                <a:tab pos="984250" algn="l"/>
                <a:tab pos="11126788" algn="l"/>
              </a:tabLst>
            </a:pPr>
            <a:r>
              <a:rPr lang="en-US" sz="2200" b="1" dirty="0"/>
              <a:t>		</a:t>
            </a:r>
            <a:r>
              <a:rPr lang="en-US" sz="2200" dirty="0">
                <a:solidFill>
                  <a:schemeClr val="tx1"/>
                </a:solidFill>
              </a:rPr>
              <a:t>Provided that no penalty shall be levied in respect of income referred to in section 68, section 69, section 69A, section 69B, section 69C or section 69D to the extent such income has been included by the assessee in the return of income furnished under section 139 and the tax in accordance with the provisions of clause (</a:t>
            </a:r>
            <a:r>
              <a:rPr lang="en-US" sz="2200" dirty="0" err="1">
                <a:solidFill>
                  <a:schemeClr val="tx1"/>
                </a:solidFill>
              </a:rPr>
              <a:t>i</a:t>
            </a:r>
            <a:r>
              <a:rPr lang="en-US" sz="2200" dirty="0">
                <a:solidFill>
                  <a:schemeClr val="tx1"/>
                </a:solidFill>
              </a:rPr>
              <a:t>) of sub-section (1) of section 115BBE has been paid on or before the end of the relevant previous year. </a:t>
            </a:r>
          </a:p>
        </p:txBody>
      </p:sp>
      <p:sp>
        <p:nvSpPr>
          <p:cNvPr id="4" name="Slide Number Placeholder 3">
            <a:extLst>
              <a:ext uri="{FF2B5EF4-FFF2-40B4-BE49-F238E27FC236}">
                <a16:creationId xmlns:a16="http://schemas.microsoft.com/office/drawing/2014/main" id="{51AAA13D-0AB4-4DE1-9C87-2037CAF57B38}"/>
              </a:ext>
            </a:extLst>
          </p:cNvPr>
          <p:cNvSpPr>
            <a:spLocks noGrp="1"/>
          </p:cNvSpPr>
          <p:nvPr>
            <p:ph type="sldNum" sz="quarter" idx="12"/>
          </p:nvPr>
        </p:nvSpPr>
        <p:spPr/>
        <p:txBody>
          <a:bodyPr/>
          <a:lstStyle/>
          <a:p>
            <a:pPr>
              <a:defRPr/>
            </a:pPr>
            <a:fld id="{ACC2B083-4B80-4709-BCA6-AED58DFFDEC8}" type="slidenum">
              <a:rPr lang="en-US" smtClean="0"/>
              <a:pPr>
                <a:defRPr/>
              </a:pPr>
              <a:t>25</a:t>
            </a:fld>
            <a:endParaRPr lang="en-US"/>
          </a:p>
        </p:txBody>
      </p:sp>
    </p:spTree>
    <p:extLst>
      <p:ext uri="{BB962C8B-B14F-4D97-AF65-F5344CB8AC3E}">
        <p14:creationId xmlns:p14="http://schemas.microsoft.com/office/powerpoint/2010/main" val="32953003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984555E-A2A8-47C7-94FD-21A93BEC910D}"/>
              </a:ext>
            </a:extLst>
          </p:cNvPr>
          <p:cNvSpPr txBox="1">
            <a:spLocks/>
          </p:cNvSpPr>
          <p:nvPr/>
        </p:nvSpPr>
        <p:spPr>
          <a:xfrm>
            <a:off x="0" y="2272"/>
            <a:ext cx="9144000" cy="835928"/>
          </a:xfrm>
          <a:prstGeom prst="rect">
            <a:avLst/>
          </a:prstGeom>
          <a:solidFill>
            <a:schemeClr val="tx2"/>
          </a:solidFill>
        </p:spPr>
        <p:txBody>
          <a:bodyPr anchor="ctr">
            <a:noAutofit/>
          </a:bodyPr>
          <a:lstStyle/>
          <a:p>
            <a:pPr lvl="0" algn="ctr" fontAlgn="auto">
              <a:spcAft>
                <a:spcPts val="0"/>
              </a:spcAft>
              <a:defRPr/>
            </a:pPr>
            <a:r>
              <a:rPr lang="en-US" sz="3600" b="1" i="1" u="sng" dirty="0">
                <a:solidFill>
                  <a:schemeClr val="bg1"/>
                </a:solidFill>
                <a:latin typeface="+mj-lt"/>
                <a:ea typeface="+mj-ea"/>
                <a:cs typeface="+mj-cs"/>
              </a:rPr>
              <a:t>Section 271AAC….</a:t>
            </a:r>
          </a:p>
        </p:txBody>
      </p:sp>
      <p:sp>
        <p:nvSpPr>
          <p:cNvPr id="3" name="Content Placeholder 2">
            <a:extLst>
              <a:ext uri="{FF2B5EF4-FFF2-40B4-BE49-F238E27FC236}">
                <a16:creationId xmlns:a16="http://schemas.microsoft.com/office/drawing/2014/main" id="{55924126-991D-4EBD-87FA-1A8644E4971E}"/>
              </a:ext>
            </a:extLst>
          </p:cNvPr>
          <p:cNvSpPr>
            <a:spLocks noGrp="1"/>
          </p:cNvSpPr>
          <p:nvPr>
            <p:ph idx="1"/>
          </p:nvPr>
        </p:nvSpPr>
        <p:spPr>
          <a:xfrm>
            <a:off x="131064" y="990600"/>
            <a:ext cx="8805672" cy="5715000"/>
          </a:xfrm>
          <a:solidFill>
            <a:schemeClr val="bg1"/>
          </a:solidFill>
          <a:ln w="19050">
            <a:noFill/>
          </a:ln>
        </p:spPr>
        <p:txBody>
          <a:bodyPr>
            <a:noAutofit/>
          </a:bodyPr>
          <a:lstStyle/>
          <a:p>
            <a:pPr marL="266700" lvl="1" indent="-266700" algn="just">
              <a:buClr>
                <a:schemeClr val="accent1">
                  <a:lumMod val="75000"/>
                </a:schemeClr>
              </a:buClr>
              <a:buFont typeface="+mj-lt"/>
              <a:buAutoNum type="arabicPeriod" startAt="2"/>
              <a:tabLst>
                <a:tab pos="11126788" algn="l"/>
              </a:tabLst>
            </a:pPr>
            <a:r>
              <a:rPr lang="en-US" sz="2200" dirty="0">
                <a:solidFill>
                  <a:schemeClr val="tx1"/>
                </a:solidFill>
              </a:rPr>
              <a:t>No penalty under the provisions of section 270A shall be imposed upon the assessee in respect of the income referred to in sub-section (1)</a:t>
            </a:r>
          </a:p>
          <a:p>
            <a:pPr marL="266700" lvl="1" indent="-266700" algn="just">
              <a:buClr>
                <a:schemeClr val="accent1">
                  <a:lumMod val="75000"/>
                </a:schemeClr>
              </a:buClr>
              <a:buFont typeface="+mj-lt"/>
              <a:buAutoNum type="arabicPeriod" startAt="3"/>
              <a:tabLst>
                <a:tab pos="11126788" algn="l"/>
              </a:tabLst>
            </a:pPr>
            <a:r>
              <a:rPr lang="en-US" sz="2200" dirty="0">
                <a:solidFill>
                  <a:schemeClr val="tx1"/>
                </a:solidFill>
              </a:rPr>
              <a:t>The provisions of sections 274 and 275 shall, as far as may be, apply in relation to the penalty referred to in this section.</a:t>
            </a:r>
          </a:p>
          <a:p>
            <a:pPr marL="266700" lvl="1" indent="-266700" algn="just">
              <a:buClr>
                <a:schemeClr val="accent1">
                  <a:lumMod val="75000"/>
                </a:schemeClr>
              </a:buClr>
              <a:buFont typeface="+mj-lt"/>
              <a:buAutoNum type="arabicPeriod" startAt="3"/>
              <a:tabLst>
                <a:tab pos="11126788" algn="l"/>
              </a:tabLst>
            </a:pPr>
            <a:r>
              <a:rPr lang="en-US" sz="2200" u="sng" dirty="0">
                <a:solidFill>
                  <a:schemeClr val="tx1"/>
                </a:solidFill>
              </a:rPr>
              <a:t>Quantum of Penalty:-</a:t>
            </a:r>
            <a:r>
              <a:rPr lang="en-US" sz="2200" dirty="0">
                <a:solidFill>
                  <a:schemeClr val="tx1"/>
                </a:solidFill>
              </a:rPr>
              <a:t> As per section 271AAC, the assessee shall pay penalty @10% of the tax payable u/s 115BBC(1)(</a:t>
            </a:r>
            <a:r>
              <a:rPr lang="en-US" sz="2200" dirty="0" err="1">
                <a:solidFill>
                  <a:schemeClr val="tx1"/>
                </a:solidFill>
              </a:rPr>
              <a:t>i</a:t>
            </a:r>
            <a:r>
              <a:rPr lang="en-US" sz="2200" dirty="0">
                <a:solidFill>
                  <a:schemeClr val="tx1"/>
                </a:solidFill>
              </a:rPr>
              <a:t>) in addition to tax payable u/s 115BBC. Thus the amount of penalty shall be 6% of the undisclosed income, i.e., 10% of 60%.</a:t>
            </a:r>
          </a:p>
          <a:p>
            <a:pPr marL="266700" lvl="1" indent="-266700" algn="just">
              <a:buClr>
                <a:schemeClr val="accent1">
                  <a:lumMod val="75000"/>
                </a:schemeClr>
              </a:buClr>
              <a:buFont typeface="+mj-lt"/>
              <a:buAutoNum type="arabicPeriod" startAt="3"/>
              <a:tabLst>
                <a:tab pos="11126788" algn="l"/>
              </a:tabLst>
            </a:pPr>
            <a:r>
              <a:rPr lang="en-US" sz="2200" dirty="0">
                <a:solidFill>
                  <a:schemeClr val="tx1"/>
                </a:solidFill>
              </a:rPr>
              <a:t>The proviso to section 271AAC provides that </a:t>
            </a:r>
            <a:r>
              <a:rPr lang="en-US" sz="2200" u="sng" dirty="0">
                <a:solidFill>
                  <a:schemeClr val="tx1"/>
                </a:solidFill>
              </a:rPr>
              <a:t>no penalty</a:t>
            </a:r>
            <a:r>
              <a:rPr lang="en-US" sz="2200" dirty="0">
                <a:solidFill>
                  <a:schemeClr val="tx1"/>
                </a:solidFill>
              </a:rPr>
              <a:t> shall be levied in respect of income referred to in sections 68 to 69D to the extent such </a:t>
            </a:r>
            <a:r>
              <a:rPr lang="en-US" sz="2200" u="sng" dirty="0">
                <a:solidFill>
                  <a:schemeClr val="tx1"/>
                </a:solidFill>
              </a:rPr>
              <a:t>income has been included by assessee in the return of income</a:t>
            </a:r>
            <a:r>
              <a:rPr lang="en-US" sz="2200" dirty="0">
                <a:solidFill>
                  <a:schemeClr val="tx1"/>
                </a:solidFill>
              </a:rPr>
              <a:t> furnished u/s 139 and tax due thereon as per the provision of section 115BBC(1)(</a:t>
            </a:r>
            <a:r>
              <a:rPr lang="en-US" sz="2200" dirty="0" err="1">
                <a:solidFill>
                  <a:schemeClr val="tx1"/>
                </a:solidFill>
              </a:rPr>
              <a:t>i</a:t>
            </a:r>
            <a:r>
              <a:rPr lang="en-US" sz="2200" dirty="0">
                <a:solidFill>
                  <a:schemeClr val="tx1"/>
                </a:solidFill>
              </a:rPr>
              <a:t>) has been duly paid.</a:t>
            </a:r>
          </a:p>
          <a:p>
            <a:pPr marL="266700" lvl="1" indent="-266700" algn="just">
              <a:buClr>
                <a:schemeClr val="accent1">
                  <a:lumMod val="75000"/>
                </a:schemeClr>
              </a:buClr>
              <a:buFont typeface="+mj-lt"/>
              <a:buAutoNum type="arabicPeriod" startAt="3"/>
              <a:tabLst>
                <a:tab pos="11126788" algn="l"/>
              </a:tabLst>
            </a:pPr>
            <a:r>
              <a:rPr lang="en-US" sz="2200" dirty="0">
                <a:solidFill>
                  <a:schemeClr val="tx1"/>
                </a:solidFill>
              </a:rPr>
              <a:t>The AO is the authority who may levy penalty u/s 271AAC. As the word used is ‘may’ hence penalty is at discretion of the AO.</a:t>
            </a:r>
          </a:p>
          <a:p>
            <a:pPr marL="266700" lvl="1" indent="-266700" algn="just">
              <a:buClr>
                <a:schemeClr val="accent1">
                  <a:lumMod val="75000"/>
                </a:schemeClr>
              </a:buClr>
              <a:buFont typeface="+mj-lt"/>
              <a:buAutoNum type="arabicPeriod" startAt="3"/>
              <a:tabLst>
                <a:tab pos="11126788" algn="l"/>
              </a:tabLst>
            </a:pPr>
            <a:endParaRPr lang="en-US" sz="2200" dirty="0">
              <a:solidFill>
                <a:schemeClr val="tx1"/>
              </a:solidFill>
            </a:endParaRPr>
          </a:p>
        </p:txBody>
      </p:sp>
      <p:sp>
        <p:nvSpPr>
          <p:cNvPr id="4" name="Slide Number Placeholder 3">
            <a:extLst>
              <a:ext uri="{FF2B5EF4-FFF2-40B4-BE49-F238E27FC236}">
                <a16:creationId xmlns:a16="http://schemas.microsoft.com/office/drawing/2014/main" id="{51AAA13D-0AB4-4DE1-9C87-2037CAF57B38}"/>
              </a:ext>
            </a:extLst>
          </p:cNvPr>
          <p:cNvSpPr>
            <a:spLocks noGrp="1"/>
          </p:cNvSpPr>
          <p:nvPr>
            <p:ph type="sldNum" sz="quarter" idx="12"/>
          </p:nvPr>
        </p:nvSpPr>
        <p:spPr/>
        <p:txBody>
          <a:bodyPr/>
          <a:lstStyle/>
          <a:p>
            <a:pPr>
              <a:defRPr/>
            </a:pPr>
            <a:fld id="{ACC2B083-4B80-4709-BCA6-AED58DFFDEC8}" type="slidenum">
              <a:rPr lang="en-US" smtClean="0"/>
              <a:pPr>
                <a:defRPr/>
              </a:pPr>
              <a:t>26</a:t>
            </a:fld>
            <a:endParaRPr lang="en-US"/>
          </a:p>
        </p:txBody>
      </p:sp>
    </p:spTree>
    <p:extLst>
      <p:ext uri="{BB962C8B-B14F-4D97-AF65-F5344CB8AC3E}">
        <p14:creationId xmlns:p14="http://schemas.microsoft.com/office/powerpoint/2010/main" val="32953003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780B0C4-994F-4F06-B3BE-1D3AC312F0A2}"/>
              </a:ext>
            </a:extLst>
          </p:cNvPr>
          <p:cNvSpPr txBox="1">
            <a:spLocks/>
          </p:cNvSpPr>
          <p:nvPr/>
        </p:nvSpPr>
        <p:spPr>
          <a:xfrm>
            <a:off x="0" y="2272"/>
            <a:ext cx="9144000" cy="835928"/>
          </a:xfrm>
          <a:prstGeom prst="rect">
            <a:avLst/>
          </a:prstGeom>
          <a:solidFill>
            <a:schemeClr val="tx2"/>
          </a:solidFill>
        </p:spPr>
        <p:txBody>
          <a:bodyPr anchor="ctr">
            <a:noAutofit/>
          </a:bodyPr>
          <a:lstStyle/>
          <a:p>
            <a:pPr lvl="0" algn="ctr" fontAlgn="auto">
              <a:spcAft>
                <a:spcPts val="0"/>
              </a:spcAft>
              <a:defRPr/>
            </a:pPr>
            <a:r>
              <a:rPr lang="en-US" sz="3600" b="1" i="1" u="sng" dirty="0">
                <a:solidFill>
                  <a:schemeClr val="bg1"/>
                </a:solidFill>
                <a:latin typeface="+mj-lt"/>
                <a:ea typeface="+mj-ea"/>
                <a:cs typeface="+mj-cs"/>
              </a:rPr>
              <a:t>Section 115BBE….</a:t>
            </a:r>
          </a:p>
        </p:txBody>
      </p:sp>
      <p:sp>
        <p:nvSpPr>
          <p:cNvPr id="3" name="Content Placeholder 2">
            <a:extLst>
              <a:ext uri="{FF2B5EF4-FFF2-40B4-BE49-F238E27FC236}">
                <a16:creationId xmlns:a16="http://schemas.microsoft.com/office/drawing/2014/main" id="{4A44200D-75B5-4880-90F6-54CEE741C377}"/>
              </a:ext>
            </a:extLst>
          </p:cNvPr>
          <p:cNvSpPr>
            <a:spLocks noGrp="1"/>
          </p:cNvSpPr>
          <p:nvPr>
            <p:ph idx="1"/>
          </p:nvPr>
        </p:nvSpPr>
        <p:spPr>
          <a:xfrm>
            <a:off x="0" y="838200"/>
            <a:ext cx="9144000" cy="6017528"/>
          </a:xfrm>
          <a:ln>
            <a:noFill/>
          </a:ln>
        </p:spPr>
        <p:txBody>
          <a:bodyPr>
            <a:noAutofit/>
          </a:bodyPr>
          <a:lstStyle/>
          <a:p>
            <a:pPr marL="0" indent="0" algn="just">
              <a:spcBef>
                <a:spcPts val="0"/>
              </a:spcBef>
              <a:buNone/>
            </a:pPr>
            <a:r>
              <a:rPr lang="en-US" sz="1900" b="1" dirty="0"/>
              <a:t>Tax on income referred to in sec. 68/ 69/ 69A/ 69B/ 69C/ 69D .</a:t>
            </a:r>
          </a:p>
          <a:p>
            <a:pPr marL="463550" indent="-463550" algn="just">
              <a:spcBef>
                <a:spcPts val="0"/>
              </a:spcBef>
              <a:buClr>
                <a:schemeClr val="accent2"/>
              </a:buClr>
              <a:buFont typeface="+mj-lt"/>
              <a:buAutoNum type="arabicParenR"/>
            </a:pPr>
            <a:r>
              <a:rPr lang="en-US" sz="1900" dirty="0"/>
              <a:t>Where the total income of an assessee,—</a:t>
            </a:r>
          </a:p>
          <a:p>
            <a:pPr marL="914400" indent="-280988" algn="just">
              <a:spcBef>
                <a:spcPts val="0"/>
              </a:spcBef>
              <a:buClr>
                <a:schemeClr val="accent2"/>
              </a:buClr>
              <a:buFont typeface="+mj-lt"/>
              <a:buAutoNum type="alphaLcParenR"/>
            </a:pPr>
            <a:r>
              <a:rPr lang="en-US" sz="1900" dirty="0"/>
              <a:t>includes any income referred to in sec. 68/ 69/ 69A/ 69B/ 69C/ 69D &amp; reflected in return of income furnished u/s 139; or</a:t>
            </a:r>
          </a:p>
          <a:p>
            <a:pPr marL="914400" indent="-280988" algn="just">
              <a:spcBef>
                <a:spcPts val="0"/>
              </a:spcBef>
              <a:buClr>
                <a:schemeClr val="accent2"/>
              </a:buClr>
              <a:buFont typeface="+mj-lt"/>
              <a:buAutoNum type="alphaLcParenR"/>
            </a:pPr>
            <a:r>
              <a:rPr lang="en-US" sz="1900" dirty="0"/>
              <a:t>determined by the AO includes any income referred to in sec. 68/ 69/ 69A/ 69B/ 69C/ 69D , if such income is not covered under clause (a), </a:t>
            </a:r>
          </a:p>
          <a:p>
            <a:pPr marL="109728" indent="0" algn="just">
              <a:spcBef>
                <a:spcPts val="0"/>
              </a:spcBef>
              <a:buNone/>
              <a:tabLst>
                <a:tab pos="463550" algn="l"/>
              </a:tabLst>
            </a:pPr>
            <a:r>
              <a:rPr lang="en-US" sz="1900" dirty="0"/>
              <a:t>	the income-tax payable shall be the aggregate of— </a:t>
            </a:r>
          </a:p>
          <a:p>
            <a:pPr marL="854075" indent="-280988" algn="just">
              <a:spcBef>
                <a:spcPts val="0"/>
              </a:spcBef>
              <a:buClr>
                <a:schemeClr val="accent2"/>
              </a:buClr>
              <a:buFont typeface="+mj-lt"/>
              <a:buAutoNum type="romanLcPeriod"/>
            </a:pPr>
            <a:r>
              <a:rPr lang="en-US" sz="1900" dirty="0"/>
              <a:t>the amount of income-tax calculated on the income referred to in clause (a) and clause (b), at the rate of </a:t>
            </a:r>
            <a:r>
              <a:rPr lang="en-US" sz="1900" b="1" u="sng" dirty="0"/>
              <a:t>60%</a:t>
            </a:r>
            <a:r>
              <a:rPr lang="en-US" sz="1900" dirty="0"/>
              <a:t>.; and </a:t>
            </a:r>
          </a:p>
          <a:p>
            <a:pPr marL="854075" indent="-280988" algn="just">
              <a:spcBef>
                <a:spcPts val="0"/>
              </a:spcBef>
              <a:buClr>
                <a:schemeClr val="accent2"/>
              </a:buClr>
              <a:buFont typeface="+mj-lt"/>
              <a:buAutoNum type="romanLcPeriod"/>
            </a:pPr>
            <a:r>
              <a:rPr lang="en-US" sz="1900" dirty="0"/>
              <a:t>(ii) the amount of income-tax with which the assessee would have been chargeable had his total income been reduced by the amount of income referred to in clause (</a:t>
            </a:r>
            <a:r>
              <a:rPr lang="en-US" sz="1900" dirty="0" err="1"/>
              <a:t>i</a:t>
            </a:r>
            <a:r>
              <a:rPr lang="en-US" sz="1900" dirty="0"/>
              <a:t>).</a:t>
            </a:r>
          </a:p>
          <a:p>
            <a:pPr marL="463550" indent="-463550" algn="just">
              <a:spcBef>
                <a:spcPts val="0"/>
              </a:spcBef>
              <a:buClr>
                <a:schemeClr val="accent2"/>
              </a:buClr>
              <a:buFont typeface="+mj-lt"/>
              <a:buAutoNum type="arabicParenR" startAt="2"/>
            </a:pPr>
            <a:r>
              <a:rPr lang="en-US" sz="1900" dirty="0"/>
              <a:t>Notwithstanding anything contained in this Act, no deduction in respect of any expenditure or allowance or set off of any loss shall be allowed to the assessee under any provision of this Act in computing his income referred to in clause (</a:t>
            </a:r>
            <a:r>
              <a:rPr lang="en-US" sz="1900" i="1" dirty="0"/>
              <a:t>a</a:t>
            </a:r>
            <a:r>
              <a:rPr lang="en-US" sz="1900" dirty="0"/>
              <a:t>) of sub-section (1).</a:t>
            </a:r>
          </a:p>
          <a:p>
            <a:pPr marL="0" indent="0" algn="just">
              <a:spcBef>
                <a:spcPts val="0"/>
              </a:spcBef>
              <a:buClr>
                <a:schemeClr val="accent2"/>
              </a:buClr>
              <a:buNone/>
            </a:pPr>
            <a:endParaRPr lang="en-US" sz="1200" b="1" u="sng" dirty="0"/>
          </a:p>
          <a:p>
            <a:pPr marL="0" indent="0" algn="just">
              <a:spcBef>
                <a:spcPts val="0"/>
              </a:spcBef>
              <a:buClr>
                <a:schemeClr val="accent2"/>
              </a:buClr>
              <a:buNone/>
            </a:pPr>
            <a:r>
              <a:rPr lang="en-US" sz="1900" b="1" u="sng" dirty="0"/>
              <a:t>6th Proviso to Sec.2(3) of Finance Act, 2017</a:t>
            </a:r>
          </a:p>
          <a:p>
            <a:pPr marL="0" indent="0" algn="just">
              <a:spcBef>
                <a:spcPts val="0"/>
              </a:spcBef>
              <a:buClr>
                <a:schemeClr val="accent2"/>
              </a:buClr>
              <a:buNone/>
            </a:pPr>
            <a:r>
              <a:rPr lang="en-US" sz="1900" dirty="0"/>
              <a:t>In respect of any income chargeable to tax u/s 115BBE(1)(</a:t>
            </a:r>
            <a:r>
              <a:rPr lang="en-US" sz="1900" dirty="0" err="1"/>
              <a:t>i</a:t>
            </a:r>
            <a:r>
              <a:rPr lang="en-US" sz="1900" dirty="0"/>
              <a:t>), the amount of income-tax shall be increased by a </a:t>
            </a:r>
            <a:r>
              <a:rPr lang="en-US" sz="1900" b="1" u="sng" dirty="0"/>
              <a:t>surcharge @ 25% of such income-tax</a:t>
            </a:r>
            <a:r>
              <a:rPr lang="en-US" sz="1900" dirty="0"/>
              <a:t>.</a:t>
            </a:r>
          </a:p>
        </p:txBody>
      </p:sp>
      <p:sp>
        <p:nvSpPr>
          <p:cNvPr id="4" name="Slide Number Placeholder 3">
            <a:extLst>
              <a:ext uri="{FF2B5EF4-FFF2-40B4-BE49-F238E27FC236}">
                <a16:creationId xmlns:a16="http://schemas.microsoft.com/office/drawing/2014/main" id="{0458D029-4B6B-4484-BB1B-AB09AB698B4E}"/>
              </a:ext>
            </a:extLst>
          </p:cNvPr>
          <p:cNvSpPr>
            <a:spLocks noGrp="1"/>
          </p:cNvSpPr>
          <p:nvPr>
            <p:ph type="sldNum" sz="quarter" idx="12"/>
          </p:nvPr>
        </p:nvSpPr>
        <p:spPr>
          <a:xfrm>
            <a:off x="8382000" y="6492240"/>
            <a:ext cx="762000" cy="365760"/>
          </a:xfrm>
        </p:spPr>
        <p:txBody>
          <a:bodyPr/>
          <a:lstStyle/>
          <a:p>
            <a:pPr>
              <a:defRPr/>
            </a:pPr>
            <a:fld id="{ACC2B083-4B80-4709-BCA6-AED58DFFDEC8}" type="slidenum">
              <a:rPr lang="en-US" smtClean="0"/>
              <a:pPr>
                <a:defRPr/>
              </a:pPr>
              <a:t>27</a:t>
            </a:fld>
            <a:endParaRPr lang="en-US" dirty="0"/>
          </a:p>
        </p:txBody>
      </p:sp>
    </p:spTree>
    <p:extLst>
      <p:ext uri="{BB962C8B-B14F-4D97-AF65-F5344CB8AC3E}">
        <p14:creationId xmlns:p14="http://schemas.microsoft.com/office/powerpoint/2010/main" val="25390939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7780B0C4-994F-4F06-B3BE-1D3AC312F0A2}"/>
              </a:ext>
            </a:extLst>
          </p:cNvPr>
          <p:cNvSpPr txBox="1">
            <a:spLocks/>
          </p:cNvSpPr>
          <p:nvPr/>
        </p:nvSpPr>
        <p:spPr>
          <a:xfrm>
            <a:off x="0" y="2272"/>
            <a:ext cx="9144000" cy="835928"/>
          </a:xfrm>
          <a:prstGeom prst="rect">
            <a:avLst/>
          </a:prstGeom>
          <a:solidFill>
            <a:schemeClr val="tx2"/>
          </a:solidFill>
        </p:spPr>
        <p:txBody>
          <a:bodyPr anchor="ctr">
            <a:noAutofit/>
          </a:bodyPr>
          <a:lstStyle/>
          <a:p>
            <a:pPr lvl="0" algn="ctr" fontAlgn="auto">
              <a:spcAft>
                <a:spcPts val="0"/>
              </a:spcAft>
              <a:defRPr/>
            </a:pPr>
            <a:r>
              <a:rPr lang="en-US" sz="3000" dirty="0">
                <a:solidFill>
                  <a:schemeClr val="bg1"/>
                </a:solidFill>
                <a:latin typeface="+mj-lt"/>
              </a:rPr>
              <a:t>Section 115BBE :- Taxation of Incomes Referred to in Sections 68 to 69D</a:t>
            </a:r>
            <a:endParaRPr lang="en-US" sz="3000" b="1" i="1" u="sng" dirty="0">
              <a:solidFill>
                <a:schemeClr val="bg1"/>
              </a:solidFill>
              <a:latin typeface="+mj-lt"/>
              <a:ea typeface="+mj-ea"/>
              <a:cs typeface="+mj-cs"/>
            </a:endParaRPr>
          </a:p>
        </p:txBody>
      </p:sp>
      <p:sp>
        <p:nvSpPr>
          <p:cNvPr id="4" name="Slide Number Placeholder 3">
            <a:extLst>
              <a:ext uri="{FF2B5EF4-FFF2-40B4-BE49-F238E27FC236}">
                <a16:creationId xmlns:a16="http://schemas.microsoft.com/office/drawing/2014/main" id="{0458D029-4B6B-4484-BB1B-AB09AB698B4E}"/>
              </a:ext>
            </a:extLst>
          </p:cNvPr>
          <p:cNvSpPr>
            <a:spLocks noGrp="1"/>
          </p:cNvSpPr>
          <p:nvPr>
            <p:ph type="sldNum" sz="quarter" idx="12"/>
          </p:nvPr>
        </p:nvSpPr>
        <p:spPr>
          <a:xfrm>
            <a:off x="8382000" y="6492240"/>
            <a:ext cx="762000" cy="365760"/>
          </a:xfrm>
        </p:spPr>
        <p:txBody>
          <a:bodyPr/>
          <a:lstStyle/>
          <a:p>
            <a:pPr>
              <a:defRPr/>
            </a:pPr>
            <a:fld id="{ACC2B083-4B80-4709-BCA6-AED58DFFDEC8}" type="slidenum">
              <a:rPr lang="en-US" smtClean="0"/>
              <a:pPr>
                <a:defRPr/>
              </a:pPr>
              <a:t>28</a:t>
            </a:fld>
            <a:endParaRPr lang="en-US" dirty="0"/>
          </a:p>
        </p:txBody>
      </p:sp>
      <p:sp>
        <p:nvSpPr>
          <p:cNvPr id="6" name="Content Placeholder 1"/>
          <p:cNvSpPr>
            <a:spLocks noGrp="1"/>
          </p:cNvSpPr>
          <p:nvPr>
            <p:ph sz="quarter" idx="1"/>
          </p:nvPr>
        </p:nvSpPr>
        <p:spPr>
          <a:xfrm>
            <a:off x="46912" y="928670"/>
            <a:ext cx="8954244" cy="4357718"/>
          </a:xfrm>
        </p:spPr>
        <p:txBody>
          <a:bodyPr>
            <a:normAutofit/>
          </a:bodyPr>
          <a:lstStyle/>
          <a:p>
            <a:pPr marL="0" indent="0" algn="just">
              <a:buNone/>
            </a:pPr>
            <a:r>
              <a:rPr lang="en-US" sz="2400" u="sng" dirty="0"/>
              <a:t>Total tax effect on incomes referred to in section 68 to 69D can be summarized as under:</a:t>
            </a:r>
          </a:p>
          <a:p>
            <a:pPr marL="0" indent="0" algn="just">
              <a:buNone/>
            </a:pPr>
            <a:endParaRPr lang="en-US" dirty="0"/>
          </a:p>
          <a:p>
            <a:pPr marL="0" indent="0" algn="just">
              <a:buNone/>
            </a:pPr>
            <a:endParaRPr lang="en-US" dirty="0"/>
          </a:p>
          <a:p>
            <a:pPr algn="just"/>
            <a:endParaRPr lang="en-US" dirty="0"/>
          </a:p>
        </p:txBody>
      </p:sp>
      <p:graphicFrame>
        <p:nvGraphicFramePr>
          <p:cNvPr id="8" name="Table 7"/>
          <p:cNvGraphicFramePr>
            <a:graphicFrameLocks noGrp="1"/>
          </p:cNvGraphicFramePr>
          <p:nvPr/>
        </p:nvGraphicFramePr>
        <p:xfrm>
          <a:off x="71406" y="1857364"/>
          <a:ext cx="9001156" cy="3214711"/>
        </p:xfrm>
        <a:graphic>
          <a:graphicData uri="http://schemas.openxmlformats.org/drawingml/2006/table">
            <a:tbl>
              <a:tblPr firstRow="1" bandRow="1">
                <a:tableStyleId>{5C22544A-7EE6-4342-B048-85BDC9FD1C3A}</a:tableStyleId>
              </a:tblPr>
              <a:tblGrid>
                <a:gridCol w="6429420">
                  <a:extLst>
                    <a:ext uri="{9D8B030D-6E8A-4147-A177-3AD203B41FA5}">
                      <a16:colId xmlns:a16="http://schemas.microsoft.com/office/drawing/2014/main" val="20000"/>
                    </a:ext>
                  </a:extLst>
                </a:gridCol>
                <a:gridCol w="2571736">
                  <a:extLst>
                    <a:ext uri="{9D8B030D-6E8A-4147-A177-3AD203B41FA5}">
                      <a16:colId xmlns:a16="http://schemas.microsoft.com/office/drawing/2014/main" val="20001"/>
                    </a:ext>
                  </a:extLst>
                </a:gridCol>
              </a:tblGrid>
              <a:tr h="816640">
                <a:tc>
                  <a:txBody>
                    <a:bodyPr/>
                    <a:lstStyle/>
                    <a:p>
                      <a:pPr algn="ctr"/>
                      <a:r>
                        <a:rPr lang="en-IN" sz="3400" dirty="0">
                          <a:solidFill>
                            <a:schemeClr val="bg1"/>
                          </a:solidFill>
                        </a:rPr>
                        <a:t>Particular</a:t>
                      </a:r>
                    </a:p>
                  </a:txBody>
                  <a:tcPr/>
                </a:tc>
                <a:tc>
                  <a:txBody>
                    <a:bodyPr/>
                    <a:lstStyle/>
                    <a:p>
                      <a:pPr algn="ctr"/>
                      <a:r>
                        <a:rPr lang="en-IN" sz="3600" dirty="0"/>
                        <a:t>Tax Rate</a:t>
                      </a:r>
                    </a:p>
                  </a:txBody>
                  <a:tcPr/>
                </a:tc>
                <a:extLst>
                  <a:ext uri="{0D108BD9-81ED-4DB2-BD59-A6C34878D82A}">
                    <a16:rowId xmlns:a16="http://schemas.microsoft.com/office/drawing/2014/main" val="10000"/>
                  </a:ext>
                </a:extLst>
              </a:tr>
              <a:tr h="4731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Unexplained income disclosed in return/detected by AO (A)</a:t>
                      </a:r>
                      <a:endParaRPr lang="en-IN" dirty="0"/>
                    </a:p>
                  </a:txBody>
                  <a:tcPr/>
                </a:tc>
                <a:tc>
                  <a:txBody>
                    <a:bodyPr/>
                    <a:lstStyle/>
                    <a:p>
                      <a:pPr algn="ctr"/>
                      <a:r>
                        <a:rPr lang="en-US" dirty="0"/>
                        <a:t>60%</a:t>
                      </a:r>
                      <a:endParaRPr lang="en-IN" dirty="0"/>
                    </a:p>
                  </a:txBody>
                  <a:tcPr/>
                </a:tc>
                <a:extLst>
                  <a:ext uri="{0D108BD9-81ED-4DB2-BD59-A6C34878D82A}">
                    <a16:rowId xmlns:a16="http://schemas.microsoft.com/office/drawing/2014/main" val="10001"/>
                  </a:ext>
                </a:extLst>
              </a:tr>
              <a:tr h="473133">
                <a:tc>
                  <a:txBody>
                    <a:bodyPr/>
                    <a:lstStyle/>
                    <a:p>
                      <a:r>
                        <a:rPr lang="en-US" i="1" dirty="0"/>
                        <a:t>Add: </a:t>
                      </a:r>
                      <a:r>
                        <a:rPr lang="en-US" i="0" dirty="0"/>
                        <a:t>Surcharge on it @ 25% of 60% (B)</a:t>
                      </a:r>
                      <a:endParaRPr lang="en-IN" i="0" dirty="0"/>
                    </a:p>
                  </a:txBody>
                  <a:tcPr/>
                </a:tc>
                <a:tc>
                  <a:txBody>
                    <a:bodyPr/>
                    <a:lstStyle/>
                    <a:p>
                      <a:pPr algn="ctr"/>
                      <a:r>
                        <a:rPr lang="en-US" dirty="0"/>
                        <a:t>15%</a:t>
                      </a:r>
                      <a:endParaRPr lang="en-IN" dirty="0"/>
                    </a:p>
                  </a:txBody>
                  <a:tcPr/>
                </a:tc>
                <a:extLst>
                  <a:ext uri="{0D108BD9-81ED-4DB2-BD59-A6C34878D82A}">
                    <a16:rowId xmlns:a16="http://schemas.microsoft.com/office/drawing/2014/main" val="10002"/>
                  </a:ext>
                </a:extLst>
              </a:tr>
              <a:tr h="473133">
                <a:tc>
                  <a:txBody>
                    <a:bodyPr/>
                    <a:lstStyle/>
                    <a:p>
                      <a:r>
                        <a:rPr lang="en-US" dirty="0"/>
                        <a:t>Total (C) = A+B</a:t>
                      </a:r>
                      <a:endParaRPr lang="en-IN" dirty="0"/>
                    </a:p>
                  </a:txBody>
                  <a:tcPr/>
                </a:tc>
                <a:tc>
                  <a:txBody>
                    <a:bodyPr/>
                    <a:lstStyle/>
                    <a:p>
                      <a:pPr algn="ctr"/>
                      <a:r>
                        <a:rPr lang="en-US" dirty="0"/>
                        <a:t>75%</a:t>
                      </a:r>
                      <a:endParaRPr lang="en-IN" dirty="0"/>
                    </a:p>
                  </a:txBody>
                  <a:tcPr/>
                </a:tc>
                <a:extLst>
                  <a:ext uri="{0D108BD9-81ED-4DB2-BD59-A6C34878D82A}">
                    <a16:rowId xmlns:a16="http://schemas.microsoft.com/office/drawing/2014/main" val="10003"/>
                  </a:ext>
                </a:extLst>
              </a:tr>
              <a:tr h="473133">
                <a:tc>
                  <a:txBody>
                    <a:bodyPr/>
                    <a:lstStyle/>
                    <a:p>
                      <a:r>
                        <a:rPr lang="en-US" i="1" dirty="0"/>
                        <a:t>Add:</a:t>
                      </a:r>
                      <a:r>
                        <a:rPr lang="en-US" dirty="0"/>
                        <a:t> </a:t>
                      </a:r>
                      <a:r>
                        <a:rPr lang="en-US" dirty="0" err="1"/>
                        <a:t>Cess</a:t>
                      </a:r>
                      <a:r>
                        <a:rPr lang="en-US" dirty="0"/>
                        <a:t> @ 4%  of 75% (D)**</a:t>
                      </a:r>
                      <a:endParaRPr lang="en-IN" dirty="0"/>
                    </a:p>
                  </a:txBody>
                  <a:tcPr/>
                </a:tc>
                <a:tc>
                  <a:txBody>
                    <a:bodyPr/>
                    <a:lstStyle/>
                    <a:p>
                      <a:pPr algn="ctr"/>
                      <a:r>
                        <a:rPr lang="en-US" dirty="0"/>
                        <a:t>3%</a:t>
                      </a:r>
                      <a:endParaRPr lang="en-IN" dirty="0"/>
                    </a:p>
                  </a:txBody>
                  <a:tcPr/>
                </a:tc>
                <a:extLst>
                  <a:ext uri="{0D108BD9-81ED-4DB2-BD59-A6C34878D82A}">
                    <a16:rowId xmlns:a16="http://schemas.microsoft.com/office/drawing/2014/main" val="10004"/>
                  </a:ext>
                </a:extLst>
              </a:tr>
              <a:tr h="505539">
                <a:tc>
                  <a:txBody>
                    <a:bodyPr/>
                    <a:lstStyle/>
                    <a:p>
                      <a:r>
                        <a:rPr lang="en-US" sz="2000" b="1" dirty="0"/>
                        <a:t>Total Tax Payable (E) = C+D</a:t>
                      </a:r>
                      <a:endParaRPr lang="en-IN" sz="2000" b="1" dirty="0"/>
                    </a:p>
                  </a:txBody>
                  <a:tcPr/>
                </a:tc>
                <a:tc>
                  <a:txBody>
                    <a:bodyPr/>
                    <a:lstStyle/>
                    <a:p>
                      <a:pPr algn="ctr"/>
                      <a:r>
                        <a:rPr lang="en-US" sz="2000" b="1" dirty="0"/>
                        <a:t>78%</a:t>
                      </a:r>
                      <a:endParaRPr lang="en-IN" sz="2000" b="1" dirty="0"/>
                    </a:p>
                  </a:txBody>
                  <a:tcPr/>
                </a:tc>
                <a:extLst>
                  <a:ext uri="{0D108BD9-81ED-4DB2-BD59-A6C34878D82A}">
                    <a16:rowId xmlns:a16="http://schemas.microsoft.com/office/drawing/2014/main" val="10005"/>
                  </a:ext>
                </a:extLst>
              </a:tr>
            </a:tbl>
          </a:graphicData>
        </a:graphic>
      </p:graphicFrame>
      <p:sp>
        <p:nvSpPr>
          <p:cNvPr id="9" name="TextBox 8"/>
          <p:cNvSpPr txBox="1"/>
          <p:nvPr/>
        </p:nvSpPr>
        <p:spPr>
          <a:xfrm>
            <a:off x="0" y="5572140"/>
            <a:ext cx="9144000" cy="369332"/>
          </a:xfrm>
          <a:prstGeom prst="rect">
            <a:avLst/>
          </a:prstGeom>
          <a:solidFill>
            <a:schemeClr val="tx2">
              <a:lumMod val="75000"/>
            </a:schemeClr>
          </a:solidFill>
        </p:spPr>
        <p:txBody>
          <a:bodyPr wrap="square" rtlCol="0">
            <a:spAutoFit/>
          </a:bodyPr>
          <a:lstStyle/>
          <a:p>
            <a:r>
              <a:rPr lang="en-US" dirty="0">
                <a:solidFill>
                  <a:schemeClr val="bg1"/>
                </a:solidFill>
              </a:rPr>
              <a:t>**Prior to AY 2018-19, </a:t>
            </a:r>
            <a:r>
              <a:rPr lang="en-US" dirty="0" err="1">
                <a:solidFill>
                  <a:schemeClr val="bg1"/>
                </a:solidFill>
              </a:rPr>
              <a:t>Cess</a:t>
            </a:r>
            <a:r>
              <a:rPr lang="en-US" dirty="0">
                <a:solidFill>
                  <a:schemeClr val="bg1"/>
                </a:solidFill>
              </a:rPr>
              <a:t> rate was 3% instead of 4%.</a:t>
            </a:r>
            <a:endParaRPr lang="en-IN" dirty="0">
              <a:solidFill>
                <a:schemeClr val="bg1"/>
              </a:solidFill>
            </a:endParaRPr>
          </a:p>
        </p:txBody>
      </p:sp>
    </p:spTree>
    <p:extLst>
      <p:ext uri="{BB962C8B-B14F-4D97-AF65-F5344CB8AC3E}">
        <p14:creationId xmlns:p14="http://schemas.microsoft.com/office/powerpoint/2010/main" val="25390939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4984555E-A2A8-47C7-94FD-21A93BEC910D}"/>
              </a:ext>
            </a:extLst>
          </p:cNvPr>
          <p:cNvSpPr txBox="1">
            <a:spLocks/>
          </p:cNvSpPr>
          <p:nvPr/>
        </p:nvSpPr>
        <p:spPr>
          <a:xfrm>
            <a:off x="0" y="2272"/>
            <a:ext cx="9144000" cy="835928"/>
          </a:xfrm>
          <a:prstGeom prst="rect">
            <a:avLst/>
          </a:prstGeom>
          <a:solidFill>
            <a:schemeClr val="tx2"/>
          </a:solidFill>
        </p:spPr>
        <p:txBody>
          <a:bodyPr anchor="ctr">
            <a:noAutofit/>
          </a:bodyPr>
          <a:lstStyle/>
          <a:p>
            <a:pPr lvl="0" fontAlgn="auto">
              <a:spcAft>
                <a:spcPts val="0"/>
              </a:spcAft>
              <a:defRPr/>
            </a:pPr>
            <a:r>
              <a:rPr lang="en-US" sz="3000" b="1" i="1" u="sng" dirty="0">
                <a:solidFill>
                  <a:schemeClr val="bg1"/>
                </a:solidFill>
                <a:latin typeface="+mj-lt"/>
                <a:ea typeface="+mj-ea"/>
                <a:cs typeface="+mj-cs"/>
              </a:rPr>
              <a:t>Section 271AAB (1A) inserted [applicable </a:t>
            </a:r>
            <a:r>
              <a:rPr lang="en-US" sz="3000" b="1" i="1" u="sng" dirty="0" err="1">
                <a:solidFill>
                  <a:schemeClr val="bg1"/>
                </a:solidFill>
                <a:latin typeface="+mj-lt"/>
                <a:ea typeface="+mj-ea"/>
                <a:cs typeface="+mj-cs"/>
              </a:rPr>
              <a:t>w.e.f</a:t>
            </a:r>
            <a:r>
              <a:rPr lang="en-US" sz="3000" b="1" i="1" u="sng" dirty="0">
                <a:solidFill>
                  <a:schemeClr val="bg1"/>
                </a:solidFill>
                <a:latin typeface="+mj-lt"/>
                <a:ea typeface="+mj-ea"/>
                <a:cs typeface="+mj-cs"/>
              </a:rPr>
              <a:t>. 15-12-2016]</a:t>
            </a:r>
          </a:p>
        </p:txBody>
      </p:sp>
      <p:sp>
        <p:nvSpPr>
          <p:cNvPr id="3" name="Content Placeholder 2">
            <a:extLst>
              <a:ext uri="{FF2B5EF4-FFF2-40B4-BE49-F238E27FC236}">
                <a16:creationId xmlns:a16="http://schemas.microsoft.com/office/drawing/2014/main" id="{55924126-991D-4EBD-87FA-1A8644E4971E}"/>
              </a:ext>
            </a:extLst>
          </p:cNvPr>
          <p:cNvSpPr>
            <a:spLocks noGrp="1"/>
          </p:cNvSpPr>
          <p:nvPr>
            <p:ph idx="1"/>
          </p:nvPr>
        </p:nvSpPr>
        <p:spPr>
          <a:xfrm>
            <a:off x="76200" y="914400"/>
            <a:ext cx="8991600" cy="5791200"/>
          </a:xfrm>
          <a:solidFill>
            <a:schemeClr val="bg1"/>
          </a:solidFill>
          <a:ln w="19050">
            <a:noFill/>
          </a:ln>
        </p:spPr>
        <p:txBody>
          <a:bodyPr>
            <a:noAutofit/>
          </a:bodyPr>
          <a:lstStyle/>
          <a:p>
            <a:pPr marL="0" indent="0" algn="just">
              <a:buNone/>
            </a:pPr>
            <a:r>
              <a:rPr lang="en-US" sz="2000" i="1" dirty="0">
                <a:solidFill>
                  <a:schemeClr val="accent2"/>
                </a:solidFill>
              </a:rPr>
              <a:t>(1A) The Assessing Officer may, notwithstanding anything contained in any other provisions of this Act, direct that, in a case where search has been initiated under section 132 on or after the date on which the Taxation Laws (Second Amendment) Bill, 2016 receives the assent of the President, the assessee shall pay by way of penalty, in addition to tax, if any, payable by him,—</a:t>
            </a:r>
          </a:p>
          <a:p>
            <a:pPr marL="341313" indent="-341313" algn="just">
              <a:buClr>
                <a:schemeClr val="accent2"/>
              </a:buClr>
              <a:buFont typeface="+mj-lt"/>
              <a:buAutoNum type="alphaLcParenR"/>
            </a:pPr>
            <a:r>
              <a:rPr lang="en-US" sz="2000" i="1" dirty="0">
                <a:solidFill>
                  <a:schemeClr val="accent2"/>
                </a:solidFill>
              </a:rPr>
              <a:t>a sum computed at the rate of thirty per cent of the undisclosed income of the specified previous year, if the assessee—</a:t>
            </a:r>
          </a:p>
          <a:p>
            <a:pPr marL="804863" indent="-342900" algn="just">
              <a:buClr>
                <a:schemeClr val="accent2"/>
              </a:buClr>
              <a:buFont typeface="+mj-lt"/>
              <a:buAutoNum type="romanLcPeriod"/>
            </a:pPr>
            <a:r>
              <a:rPr lang="en-US" sz="2000" i="1" dirty="0">
                <a:solidFill>
                  <a:schemeClr val="accent2"/>
                </a:solidFill>
              </a:rPr>
              <a:t>in the course of the search, in a statement under sub-section (4) of section 132, admits the undisclosed income and specifies the manner in which such income has been derived;</a:t>
            </a:r>
          </a:p>
          <a:p>
            <a:pPr marL="804863" indent="-342900" algn="just">
              <a:buClr>
                <a:schemeClr val="accent2"/>
              </a:buClr>
              <a:buFont typeface="+mj-lt"/>
              <a:buAutoNum type="romanLcPeriod"/>
            </a:pPr>
            <a:r>
              <a:rPr lang="en-US" sz="2000" i="1" dirty="0">
                <a:solidFill>
                  <a:schemeClr val="accent2"/>
                </a:solidFill>
              </a:rPr>
              <a:t>substantiates the manner in which the undisclosed income was derived; and</a:t>
            </a:r>
          </a:p>
          <a:p>
            <a:pPr marL="804863" indent="-342900" algn="just">
              <a:buClr>
                <a:schemeClr val="accent2"/>
              </a:buClr>
              <a:buFont typeface="+mj-lt"/>
              <a:buAutoNum type="romanLcPeriod"/>
            </a:pPr>
            <a:r>
              <a:rPr lang="en-US" sz="2000" i="1" dirty="0">
                <a:solidFill>
                  <a:schemeClr val="accent2"/>
                </a:solidFill>
              </a:rPr>
              <a:t>on or before the specified date—</a:t>
            </a:r>
          </a:p>
          <a:p>
            <a:pPr marL="1085850" indent="-280988" algn="just">
              <a:buClr>
                <a:schemeClr val="accent2"/>
              </a:buClr>
              <a:buFont typeface="+mj-lt"/>
              <a:buAutoNum type="alphaUcPeriod"/>
            </a:pPr>
            <a:r>
              <a:rPr lang="en-US" sz="2000" i="1" dirty="0">
                <a:solidFill>
                  <a:schemeClr val="accent2"/>
                </a:solidFill>
              </a:rPr>
              <a:t>pays the tax, together with interest, if any, in respect of the undisclosed income; and</a:t>
            </a:r>
          </a:p>
          <a:p>
            <a:pPr marL="1085850" indent="-280988" algn="just">
              <a:buClr>
                <a:schemeClr val="accent2"/>
              </a:buClr>
              <a:buFont typeface="+mj-lt"/>
              <a:buAutoNum type="alphaUcPeriod"/>
            </a:pPr>
            <a:r>
              <a:rPr lang="en-US" sz="2000" i="1" dirty="0">
                <a:solidFill>
                  <a:schemeClr val="accent2"/>
                </a:solidFill>
              </a:rPr>
              <a:t>furnishes the return of income for the specified previous year declaring such undisclosed income therein;</a:t>
            </a:r>
          </a:p>
          <a:p>
            <a:pPr marL="341313" indent="-341313" algn="just">
              <a:buClr>
                <a:schemeClr val="accent2"/>
              </a:buClr>
              <a:buFont typeface="+mj-lt"/>
              <a:buAutoNum type="alphaLcParenR" startAt="2"/>
            </a:pPr>
            <a:r>
              <a:rPr lang="en-US" sz="2000" i="1" dirty="0">
                <a:solidFill>
                  <a:schemeClr val="accent2"/>
                </a:solidFill>
              </a:rPr>
              <a:t>a sum computed at the rate of sixty per cent of the undisclosed income of the specified previous year, if it is not covered under the provisions of clause (a)</a:t>
            </a:r>
            <a:endParaRPr lang="en-US" sz="2000" dirty="0">
              <a:solidFill>
                <a:schemeClr val="accent2"/>
              </a:solidFill>
            </a:endParaRPr>
          </a:p>
        </p:txBody>
      </p:sp>
      <p:sp>
        <p:nvSpPr>
          <p:cNvPr id="4" name="Slide Number Placeholder 3">
            <a:extLst>
              <a:ext uri="{FF2B5EF4-FFF2-40B4-BE49-F238E27FC236}">
                <a16:creationId xmlns:a16="http://schemas.microsoft.com/office/drawing/2014/main" id="{FB00E472-A62C-4479-8CF7-B049FFD42F54}"/>
              </a:ext>
            </a:extLst>
          </p:cNvPr>
          <p:cNvSpPr>
            <a:spLocks noGrp="1"/>
          </p:cNvSpPr>
          <p:nvPr>
            <p:ph type="sldNum" sz="quarter" idx="12"/>
          </p:nvPr>
        </p:nvSpPr>
        <p:spPr/>
        <p:txBody>
          <a:bodyPr/>
          <a:lstStyle/>
          <a:p>
            <a:pPr>
              <a:defRPr/>
            </a:pPr>
            <a:fld id="{ACC2B083-4B80-4709-BCA6-AED58DFFDEC8}" type="slidenum">
              <a:rPr lang="en-US" smtClean="0"/>
              <a:pPr>
                <a:defRPr/>
              </a:pPr>
              <a:t>29</a:t>
            </a:fld>
            <a:endParaRPr lang="en-US"/>
          </a:p>
        </p:txBody>
      </p:sp>
    </p:spTree>
    <p:extLst>
      <p:ext uri="{BB962C8B-B14F-4D97-AF65-F5344CB8AC3E}">
        <p14:creationId xmlns:p14="http://schemas.microsoft.com/office/powerpoint/2010/main" val="673780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19200"/>
            <a:ext cx="9144000" cy="5638800"/>
          </a:xfrm>
          <a:solidFill>
            <a:schemeClr val="bg1"/>
          </a:solidFill>
        </p:spPr>
        <p:txBody>
          <a:bodyPr/>
          <a:lstStyle/>
          <a:p>
            <a:pPr marL="0" lvl="0" indent="0" algn="just">
              <a:spcBef>
                <a:spcPts val="0"/>
              </a:spcBef>
              <a:buNone/>
            </a:pPr>
            <a:r>
              <a:rPr lang="en-US" sz="2200" kern="1200" dirty="0">
                <a:solidFill>
                  <a:schemeClr val="tx2"/>
                </a:solidFill>
                <a:latin typeface="Perpetua" panose="02020502060401020303" pitchFamily="18" charset="0"/>
              </a:rPr>
              <a:t>Under the existing provisions of section 133A of the Act, an income-tax authority is empowered to conduct survey at the business premises. To prevent the possible misuse of such powers, vide Finance Act 2003, a proviso to sub-section (6) in the said section was inserted. It is amended to substitute the proviso to sub-section (6) of section 133A </a:t>
            </a:r>
            <a:r>
              <a:rPr lang="en-US" sz="2200" kern="1200" dirty="0" err="1">
                <a:solidFill>
                  <a:schemeClr val="tx2"/>
                </a:solidFill>
                <a:latin typeface="Perpetua" panose="02020502060401020303" pitchFamily="18" charset="0"/>
              </a:rPr>
              <a:t>w.e.f</a:t>
            </a:r>
            <a:r>
              <a:rPr lang="en-US" sz="2200" kern="1200" dirty="0">
                <a:solidFill>
                  <a:schemeClr val="tx2"/>
                </a:solidFill>
                <a:latin typeface="Perpetua" panose="02020502060401020303" pitchFamily="18" charset="0"/>
              </a:rPr>
              <a:t>. 01.04.2020 that,- </a:t>
            </a:r>
          </a:p>
          <a:p>
            <a:pPr marL="0" indent="0" algn="just">
              <a:spcBef>
                <a:spcPts val="0"/>
              </a:spcBef>
              <a:buNone/>
            </a:pPr>
            <a:endParaRPr lang="en-US" sz="1000" b="1" i="1" u="sng" dirty="0">
              <a:latin typeface="Perpetua" panose="02020502060401020303" pitchFamily="18" charset="0"/>
            </a:endParaRPr>
          </a:p>
          <a:p>
            <a:pPr marL="0" indent="0" algn="just">
              <a:spcBef>
                <a:spcPts val="0"/>
              </a:spcBef>
              <a:buNone/>
            </a:pPr>
            <a:r>
              <a:rPr lang="en-US" sz="2200" b="1" i="1" u="sng" dirty="0">
                <a:latin typeface="Perpetua" panose="02020502060401020303" pitchFamily="18" charset="0"/>
              </a:rPr>
              <a:t>“Provided that-</a:t>
            </a:r>
          </a:p>
          <a:p>
            <a:pPr marL="0" indent="0" algn="just">
              <a:spcBef>
                <a:spcPts val="0"/>
              </a:spcBef>
              <a:buNone/>
            </a:pPr>
            <a:r>
              <a:rPr lang="en-US" sz="2200" i="1" u="sng" dirty="0">
                <a:latin typeface="Perpetua" panose="02020502060401020303" pitchFamily="18" charset="0"/>
              </a:rPr>
              <a:t>(aa) </a:t>
            </a:r>
            <a:r>
              <a:rPr lang="en-US" sz="2200" b="1" i="1" u="sng" dirty="0">
                <a:latin typeface="Perpetua" panose="02020502060401020303" pitchFamily="18" charset="0"/>
              </a:rPr>
              <a:t>in a case where the information has been received from such authority</a:t>
            </a:r>
            <a:r>
              <a:rPr lang="en-US" sz="2200" i="1" u="sng" dirty="0">
                <a:latin typeface="Perpetua" panose="02020502060401020303" pitchFamily="18" charset="0"/>
              </a:rPr>
              <a:t>, as may be prescribed, </a:t>
            </a:r>
            <a:r>
              <a:rPr lang="en-US" sz="2200" b="1" i="1" u="sng" dirty="0">
                <a:latin typeface="Perpetua" panose="02020502060401020303" pitchFamily="18" charset="0"/>
              </a:rPr>
              <a:t>no action under sub-section (1) shall be taken by an Assistant Director or a Deputy Director or an Assessing Officer or a Tax Recovery Officer or an Inspector of Income-tax without obtaining the approval of the Joint Director or the Joint Commissioner</a:t>
            </a:r>
            <a:r>
              <a:rPr lang="en-US" sz="2200" i="1" u="sng" dirty="0">
                <a:latin typeface="Perpetua" panose="02020502060401020303" pitchFamily="18" charset="0"/>
              </a:rPr>
              <a:t>, as the case may be;</a:t>
            </a:r>
          </a:p>
          <a:p>
            <a:pPr marL="0" indent="0" algn="just">
              <a:spcBef>
                <a:spcPts val="0"/>
              </a:spcBef>
              <a:buNone/>
            </a:pPr>
            <a:endParaRPr lang="en-US" sz="900" i="1" u="sng" dirty="0">
              <a:latin typeface="Perpetua" panose="02020502060401020303" pitchFamily="18" charset="0"/>
            </a:endParaRPr>
          </a:p>
          <a:p>
            <a:pPr marL="0" indent="0" algn="just">
              <a:spcBef>
                <a:spcPts val="0"/>
              </a:spcBef>
              <a:buNone/>
            </a:pPr>
            <a:r>
              <a:rPr lang="en-US" sz="2200" i="1" u="sng" dirty="0">
                <a:latin typeface="Perpetua" panose="02020502060401020303" pitchFamily="18" charset="0"/>
              </a:rPr>
              <a:t>(bb) </a:t>
            </a:r>
            <a:r>
              <a:rPr lang="en-US" sz="2200" b="1" i="1" u="sng" dirty="0">
                <a:latin typeface="Perpetua" panose="02020502060401020303" pitchFamily="18" charset="0"/>
              </a:rPr>
              <a:t>in any other case</a:t>
            </a:r>
            <a:r>
              <a:rPr lang="en-US" sz="2200" i="1" u="sng" dirty="0">
                <a:latin typeface="Perpetua" panose="02020502060401020303" pitchFamily="18" charset="0"/>
              </a:rPr>
              <a:t>, </a:t>
            </a:r>
            <a:r>
              <a:rPr lang="en-US" sz="2200" b="1" i="1" u="sng" dirty="0">
                <a:latin typeface="Perpetua" panose="02020502060401020303" pitchFamily="18" charset="0"/>
              </a:rPr>
              <a:t>no action under sub-section (1)</a:t>
            </a:r>
            <a:r>
              <a:rPr lang="en-US" sz="2200" i="1" u="sng" dirty="0">
                <a:latin typeface="Perpetua" panose="02020502060401020303" pitchFamily="18" charset="0"/>
              </a:rPr>
              <a:t> shall be taken by </a:t>
            </a:r>
            <a:r>
              <a:rPr lang="en-US" sz="2200" b="1" i="1" u="sng" dirty="0">
                <a:latin typeface="Perpetua" panose="02020502060401020303" pitchFamily="18" charset="0"/>
              </a:rPr>
              <a:t>Joint Director or a Joint Commissioner or an Assistant Director or a Deputy Director or an Assessing Officer or a Tax Recovery Officer or an Inspector of Income-tax without obtaining the approval of the Director or the Commissioner</a:t>
            </a:r>
            <a:r>
              <a:rPr lang="en-US" sz="2200" i="1" u="sng" dirty="0">
                <a:latin typeface="Perpetua" panose="02020502060401020303" pitchFamily="18" charset="0"/>
              </a:rPr>
              <a:t>, as the case may be.”</a:t>
            </a:r>
          </a:p>
          <a:p>
            <a:pPr marL="0" lvl="0" indent="0" algn="just">
              <a:spcBef>
                <a:spcPts val="0"/>
              </a:spcBef>
              <a:buNone/>
            </a:pPr>
            <a:endParaRPr lang="en-US" sz="2200" dirty="0">
              <a:latin typeface="Perpetua" panose="02020502060401020303" pitchFamily="18" charset="0"/>
            </a:endParaRPr>
          </a:p>
          <a:p>
            <a:pPr>
              <a:spcBef>
                <a:spcPts val="0"/>
              </a:spcBef>
            </a:pPr>
            <a:endParaRPr lang="en-US" sz="2200" dirty="0">
              <a:latin typeface="Perpetua" panose="02020502060401020303" pitchFamily="18" charset="0"/>
            </a:endParaRPr>
          </a:p>
        </p:txBody>
      </p:sp>
      <p:sp>
        <p:nvSpPr>
          <p:cNvPr id="7" name="Slide Number Placeholder 6"/>
          <p:cNvSpPr>
            <a:spLocks noGrp="1"/>
          </p:cNvSpPr>
          <p:nvPr>
            <p:ph type="sldNum" sz="quarter" idx="12"/>
          </p:nvPr>
        </p:nvSpPr>
        <p:spPr/>
        <p:txBody>
          <a:bodyPr/>
          <a:lstStyle/>
          <a:p>
            <a:fld id="{1E20AE4F-6262-4C8B-8D39-3FC41EDB5BB9}" type="slidenum">
              <a:rPr lang="en-US" smtClean="0"/>
              <a:pPr/>
              <a:t>3</a:t>
            </a:fld>
            <a:endParaRPr lang="en-US"/>
          </a:p>
        </p:txBody>
      </p:sp>
      <p:sp>
        <p:nvSpPr>
          <p:cNvPr id="5" name="Title 1"/>
          <p:cNvSpPr txBox="1">
            <a:spLocks/>
          </p:cNvSpPr>
          <p:nvPr/>
        </p:nvSpPr>
        <p:spPr>
          <a:xfrm>
            <a:off x="0" y="-28782"/>
            <a:ext cx="9144000" cy="1100328"/>
          </a:xfrm>
          <a:prstGeom prst="rect">
            <a:avLst/>
          </a:prstGeom>
          <a:solidFill>
            <a:schemeClr val="tx2"/>
          </a:solidFill>
        </p:spPr>
        <p:txBody>
          <a:bodyPr anchor="ctr">
            <a:noAutofit/>
          </a:bodyPr>
          <a:lstStyle/>
          <a:p>
            <a:pPr lvl="0" fontAlgn="auto">
              <a:spcAft>
                <a:spcPts val="0"/>
              </a:spcAft>
              <a:defRPr/>
            </a:pPr>
            <a:r>
              <a:rPr lang="en-US" sz="3600" b="1" dirty="0">
                <a:solidFill>
                  <a:schemeClr val="bg1"/>
                </a:solidFill>
                <a:latin typeface="High Tower Text" panose="02040502050506030303" pitchFamily="18" charset="0"/>
              </a:rPr>
              <a:t>Amendment in Section 133A - Providing check on survey operations</a:t>
            </a:r>
            <a:endParaRPr lang="en-US" sz="3600" b="1" i="1" u="sng" baseline="0" dirty="0">
              <a:solidFill>
                <a:schemeClr val="bg1"/>
              </a:solidFill>
              <a:latin typeface="+mj-lt"/>
              <a:ea typeface="+mj-ea"/>
              <a:cs typeface="+mj-cs"/>
            </a:endParaRPr>
          </a:p>
        </p:txBody>
      </p:sp>
    </p:spTree>
    <p:extLst>
      <p:ext uri="{BB962C8B-B14F-4D97-AF65-F5344CB8AC3E}">
        <p14:creationId xmlns:p14="http://schemas.microsoft.com/office/powerpoint/2010/main" val="40552700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BE2A2BD7-D218-4C28-8060-95CB88E0F6A4}"/>
              </a:ext>
            </a:extLst>
          </p:cNvPr>
          <p:cNvSpPr txBox="1">
            <a:spLocks/>
          </p:cNvSpPr>
          <p:nvPr/>
        </p:nvSpPr>
        <p:spPr>
          <a:xfrm>
            <a:off x="0" y="2272"/>
            <a:ext cx="9144000" cy="835928"/>
          </a:xfrm>
          <a:prstGeom prst="rect">
            <a:avLst/>
          </a:prstGeom>
          <a:solidFill>
            <a:schemeClr val="tx2"/>
          </a:solidFill>
        </p:spPr>
        <p:txBody>
          <a:bodyPr anchor="ctr">
            <a:noAutofit/>
          </a:bodyPr>
          <a:lstStyle/>
          <a:p>
            <a:pPr lvl="0" algn="ctr" fontAlgn="auto">
              <a:spcAft>
                <a:spcPts val="0"/>
              </a:spcAft>
              <a:defRPr/>
            </a:pPr>
            <a:r>
              <a:rPr lang="en-US" sz="3600" b="1" i="1" u="sng" dirty="0">
                <a:solidFill>
                  <a:schemeClr val="bg1"/>
                </a:solidFill>
                <a:latin typeface="+mj-lt"/>
                <a:ea typeface="+mj-ea"/>
                <a:cs typeface="+mj-cs"/>
              </a:rPr>
              <a:t>Section 271AAB(1A)….</a:t>
            </a:r>
          </a:p>
        </p:txBody>
      </p:sp>
      <p:sp>
        <p:nvSpPr>
          <p:cNvPr id="8" name="Content Placeholder 2">
            <a:extLst>
              <a:ext uri="{FF2B5EF4-FFF2-40B4-BE49-F238E27FC236}">
                <a16:creationId xmlns:a16="http://schemas.microsoft.com/office/drawing/2014/main" id="{93839D01-1A79-414A-B9FD-EE6ADDCFF7D5}"/>
              </a:ext>
            </a:extLst>
          </p:cNvPr>
          <p:cNvSpPr txBox="1">
            <a:spLocks/>
          </p:cNvSpPr>
          <p:nvPr/>
        </p:nvSpPr>
        <p:spPr>
          <a:xfrm>
            <a:off x="131064" y="1219200"/>
            <a:ext cx="8805672" cy="5334000"/>
          </a:xfrm>
          <a:prstGeom prst="rect">
            <a:avLst/>
          </a:prstGeom>
          <a:solidFill>
            <a:schemeClr val="bg1"/>
          </a:solidFill>
          <a:ln w="19050">
            <a:noFill/>
          </a:ln>
        </p:spPr>
        <p:txBody>
          <a:bodyPr vert="horz">
            <a:noAutofit/>
          </a:bodyPr>
          <a:lst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a:lstStyle>
          <a:p>
            <a:pPr marL="109728" indent="0" algn="just">
              <a:buNone/>
            </a:pPr>
            <a:r>
              <a:rPr lang="en-US" sz="2150" b="1" u="sng" dirty="0"/>
              <a:t>Brief</a:t>
            </a:r>
            <a:r>
              <a:rPr lang="en-US" sz="2150" dirty="0"/>
              <a:t>:</a:t>
            </a:r>
          </a:p>
          <a:p>
            <a:pPr marL="463550" indent="-354013" algn="just">
              <a:buClrTx/>
              <a:buFont typeface="+mj-lt"/>
              <a:buAutoNum type="alphaLcParenR"/>
            </a:pPr>
            <a:r>
              <a:rPr lang="en-US" sz="2150" b="1" dirty="0"/>
              <a:t>Penalty leviable at the rate of 30% of the undisclosed income of the specified previous year</a:t>
            </a:r>
            <a:r>
              <a:rPr lang="en-US" sz="2150" dirty="0"/>
              <a:t>, if the assessee—</a:t>
            </a:r>
          </a:p>
          <a:p>
            <a:pPr marL="633413" indent="-255588" algn="just">
              <a:buClrTx/>
            </a:pPr>
            <a:r>
              <a:rPr lang="en-US" sz="2150" dirty="0"/>
              <a:t>admits undisclosed income and specifies the manner in which such income has been derived, in a statement u/s 132(4) during search,</a:t>
            </a:r>
          </a:p>
          <a:p>
            <a:pPr marL="633413" indent="-255588" algn="just">
              <a:buClrTx/>
            </a:pPr>
            <a:r>
              <a:rPr lang="en-US" sz="2150" dirty="0"/>
              <a:t>substantiates the manner in which the undisclosed income was derived; </a:t>
            </a:r>
          </a:p>
          <a:p>
            <a:pPr marL="633413" indent="-255588" algn="just">
              <a:buClrTx/>
            </a:pPr>
            <a:r>
              <a:rPr lang="en-US" sz="2150" dirty="0"/>
              <a:t>pays the tax, together with interest, if any, in respect of the undisclosed income; and furnishes the return of income for the specified previous year declaring such undisclosed income therein; on or before the specified date.</a:t>
            </a:r>
          </a:p>
          <a:p>
            <a:pPr algn="just"/>
            <a:endParaRPr lang="en-US" sz="2150" dirty="0"/>
          </a:p>
          <a:p>
            <a:pPr marL="463550" indent="-407988" algn="just">
              <a:buClrTx/>
              <a:buFont typeface="+mj-lt"/>
              <a:buAutoNum type="alphaLcParenR" startAt="2"/>
              <a:tabLst>
                <a:tab pos="463550" algn="l"/>
              </a:tabLst>
            </a:pPr>
            <a:r>
              <a:rPr lang="en-US" sz="2150" b="1" dirty="0"/>
              <a:t>Penalty leviable at the rate of 60% of the undisclosed income of the specified previous year</a:t>
            </a:r>
            <a:r>
              <a:rPr lang="en-US" sz="2150" dirty="0"/>
              <a:t>, if it is not covered under the provisions of clause (a).</a:t>
            </a:r>
          </a:p>
        </p:txBody>
      </p:sp>
      <p:sp>
        <p:nvSpPr>
          <p:cNvPr id="3" name="Slide Number Placeholder 2">
            <a:extLst>
              <a:ext uri="{FF2B5EF4-FFF2-40B4-BE49-F238E27FC236}">
                <a16:creationId xmlns:a16="http://schemas.microsoft.com/office/drawing/2014/main" id="{1CC5138E-1886-43EE-9987-C4F07B989370}"/>
              </a:ext>
            </a:extLst>
          </p:cNvPr>
          <p:cNvSpPr>
            <a:spLocks noGrp="1"/>
          </p:cNvSpPr>
          <p:nvPr>
            <p:ph type="sldNum" sz="quarter" idx="12"/>
          </p:nvPr>
        </p:nvSpPr>
        <p:spPr/>
        <p:txBody>
          <a:bodyPr/>
          <a:lstStyle/>
          <a:p>
            <a:pPr>
              <a:defRPr/>
            </a:pPr>
            <a:fld id="{ACC2B083-4B80-4709-BCA6-AED58DFFDEC8}" type="slidenum">
              <a:rPr lang="en-US" smtClean="0"/>
              <a:pPr>
                <a:defRPr/>
              </a:pPr>
              <a:t>30</a:t>
            </a:fld>
            <a:endParaRPr lang="en-US"/>
          </a:p>
        </p:txBody>
      </p:sp>
    </p:spTree>
    <p:extLst>
      <p:ext uri="{BB962C8B-B14F-4D97-AF65-F5344CB8AC3E}">
        <p14:creationId xmlns:p14="http://schemas.microsoft.com/office/powerpoint/2010/main" val="2530486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 name="Rectangle 2"/>
          <p:cNvSpPr txBox="1">
            <a:spLocks noChangeArrowheads="1"/>
          </p:cNvSpPr>
          <p:nvPr/>
        </p:nvSpPr>
        <p:spPr>
          <a:xfrm>
            <a:off x="304800" y="1600200"/>
            <a:ext cx="8534400" cy="3962400"/>
          </a:xfrm>
          <a:prstGeom prst="rect">
            <a:avLst/>
          </a:prstGeom>
          <a:solidFill>
            <a:schemeClr val="tx2"/>
          </a:solidFill>
          <a:ln w="98425" cmpd="thinThick">
            <a:solidFill>
              <a:schemeClr val="accent2"/>
            </a:solidFill>
          </a:ln>
        </p:spPr>
        <p:txBody>
          <a:bodyPr vert="horz" anchor="ctr">
            <a:normAutofit/>
          </a:bodyPr>
          <a:lstStyle/>
          <a:p>
            <a:pPr lvl="0" algn="ctr" fontAlgn="auto">
              <a:lnSpc>
                <a:spcPct val="95000"/>
              </a:lnSpc>
              <a:spcAft>
                <a:spcPts val="0"/>
              </a:spcAft>
            </a:pPr>
            <a:r>
              <a:rPr lang="en-US" sz="6000" b="1" i="1" u="sng" dirty="0">
                <a:solidFill>
                  <a:schemeClr val="bg1"/>
                </a:solidFill>
                <a:latin typeface="+mj-lt"/>
                <a:ea typeface="+mj-ea"/>
                <a:cs typeface="+mj-cs"/>
              </a:rPr>
              <a:t>Pre-Survey &amp; Search Precautions</a:t>
            </a:r>
            <a:endParaRPr kumimoji="0" lang="en-US" sz="6000" b="0" i="1" u="none" strike="noStrike" kern="1200" cap="none" spc="0" normalizeH="0" baseline="0" noProof="0" dirty="0">
              <a:ln>
                <a:noFill/>
              </a:ln>
              <a:solidFill>
                <a:schemeClr val="bg1"/>
              </a:solidFill>
              <a:effectLst/>
              <a:uLnTx/>
              <a:uFillTx/>
              <a:latin typeface="+mj-lt"/>
              <a:ea typeface="+mj-ea"/>
              <a:cs typeface="+mj-cs"/>
            </a:endParaRPr>
          </a:p>
        </p:txBody>
      </p:sp>
      <p:sp>
        <p:nvSpPr>
          <p:cNvPr id="4" name="Slide Number Placeholder 3">
            <a:extLst>
              <a:ext uri="{FF2B5EF4-FFF2-40B4-BE49-F238E27FC236}">
                <a16:creationId xmlns:a16="http://schemas.microsoft.com/office/drawing/2014/main" id="{511BA0CD-77D7-48AA-AE06-00CA4B979800}"/>
              </a:ext>
            </a:extLst>
          </p:cNvPr>
          <p:cNvSpPr>
            <a:spLocks noGrp="1"/>
          </p:cNvSpPr>
          <p:nvPr>
            <p:ph type="sldNum" sz="quarter" idx="12"/>
          </p:nvPr>
        </p:nvSpPr>
        <p:spPr/>
        <p:txBody>
          <a:bodyPr/>
          <a:lstStyle/>
          <a:p>
            <a:pPr>
              <a:defRPr/>
            </a:pPr>
            <a:fld id="{C16A4CE8-C129-407F-8D4A-4E50D5B8CC9B}" type="slidenum">
              <a:rPr lang="en-US" smtClean="0"/>
              <a:pPr>
                <a:defRPr/>
              </a:pPr>
              <a:t>31</a:t>
            </a:fld>
            <a:endParaRPr lang="en-US"/>
          </a:p>
        </p:txBody>
      </p:sp>
    </p:spTree>
    <p:extLst>
      <p:ext uri="{BB962C8B-B14F-4D97-AF65-F5344CB8AC3E}">
        <p14:creationId xmlns:p14="http://schemas.microsoft.com/office/powerpoint/2010/main" val="187354011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28600" y="381000"/>
            <a:ext cx="8458200" cy="1066800"/>
          </a:xfrm>
        </p:spPr>
        <p:txBody>
          <a:bodyPr>
            <a:noAutofit/>
          </a:bodyPr>
          <a:lstStyle/>
          <a:p>
            <a:pPr algn="just" fontAlgn="auto">
              <a:spcAft>
                <a:spcPts val="0"/>
              </a:spcAft>
              <a:defRPr/>
            </a:pPr>
            <a:r>
              <a:rPr lang="en-US" sz="4400" b="1" i="1" u="sng" dirty="0"/>
              <a:t>Pre Survey &amp; Search Precautions</a:t>
            </a:r>
          </a:p>
        </p:txBody>
      </p:sp>
      <p:sp>
        <p:nvSpPr>
          <p:cNvPr id="34819" name="Rectangle 3"/>
          <p:cNvSpPr>
            <a:spLocks noGrp="1" noChangeArrowheads="1"/>
          </p:cNvSpPr>
          <p:nvPr>
            <p:ph idx="1"/>
          </p:nvPr>
        </p:nvSpPr>
        <p:spPr>
          <a:xfrm>
            <a:off x="228600" y="1752600"/>
            <a:ext cx="8610600" cy="4800600"/>
          </a:xfrm>
        </p:spPr>
        <p:txBody>
          <a:bodyPr>
            <a:normAutofit/>
          </a:bodyPr>
          <a:lstStyle/>
          <a:p>
            <a:pPr marL="457200" lvl="3" indent="-457200" algn="just" fontAlgn="auto">
              <a:spcBef>
                <a:spcPts val="600"/>
              </a:spcBef>
              <a:buClr>
                <a:schemeClr val="accent2"/>
              </a:buClr>
              <a:buFont typeface="Wingdings" pitchFamily="2" charset="2"/>
              <a:buChar char="Ø"/>
              <a:defRPr/>
            </a:pPr>
            <a:endParaRPr lang="en-US" sz="2400" dirty="0">
              <a:solidFill>
                <a:schemeClr val="tx1"/>
              </a:solidFill>
            </a:endParaRPr>
          </a:p>
          <a:p>
            <a:pPr marL="457200" lvl="3" indent="-457200" algn="just" fontAlgn="auto">
              <a:spcBef>
                <a:spcPts val="600"/>
              </a:spcBef>
              <a:buClr>
                <a:schemeClr val="accent2"/>
              </a:buClr>
              <a:buFont typeface="Wingdings" pitchFamily="2" charset="2"/>
              <a:buChar char="Ø"/>
              <a:defRPr/>
            </a:pPr>
            <a:r>
              <a:rPr lang="en-US" sz="2400" dirty="0">
                <a:solidFill>
                  <a:schemeClr val="tx1"/>
                </a:solidFill>
              </a:rPr>
              <a:t>To keep Books of accounts at any place other than Registered Office.</a:t>
            </a:r>
          </a:p>
          <a:p>
            <a:pPr marL="457200" lvl="3" indent="-457200" algn="just" fontAlgn="auto">
              <a:spcBef>
                <a:spcPts val="600"/>
              </a:spcBef>
              <a:buClr>
                <a:schemeClr val="accent2"/>
              </a:buClr>
              <a:buFont typeface="Wingdings" pitchFamily="2" charset="2"/>
              <a:buChar char="Ø"/>
              <a:defRPr/>
            </a:pPr>
            <a:r>
              <a:rPr lang="en-US" sz="2400" dirty="0">
                <a:solidFill>
                  <a:schemeClr val="tx1"/>
                </a:solidFill>
              </a:rPr>
              <a:t>To share common premises, however if assesses share common premises then the MAP should be affixed at some common visible place identifying the assignment of particular area to particular assessee, since it could lead to Multiple Operations.</a:t>
            </a:r>
          </a:p>
          <a:p>
            <a:pPr marL="457200" lvl="3" indent="-457200" algn="just" fontAlgn="auto">
              <a:spcBef>
                <a:spcPts val="600"/>
              </a:spcBef>
              <a:buClr>
                <a:schemeClr val="accent2"/>
              </a:buClr>
              <a:buFont typeface="Wingdings" pitchFamily="2" charset="2"/>
              <a:buChar char="Ø"/>
              <a:defRPr/>
            </a:pPr>
            <a:r>
              <a:rPr lang="en-US" sz="2400" dirty="0">
                <a:solidFill>
                  <a:schemeClr val="tx1"/>
                </a:solidFill>
              </a:rPr>
              <a:t>To Keep Personal documents of workers and employees in business premises.</a:t>
            </a:r>
          </a:p>
          <a:p>
            <a:pPr marL="457200" lvl="3" indent="-457200" algn="just" fontAlgn="auto">
              <a:spcBef>
                <a:spcPts val="600"/>
              </a:spcBef>
              <a:buClr>
                <a:schemeClr val="accent2"/>
              </a:buClr>
              <a:buFont typeface="Wingdings" pitchFamily="2" charset="2"/>
              <a:buChar char="Ø"/>
              <a:defRPr/>
            </a:pPr>
            <a:r>
              <a:rPr lang="en-US" sz="2400" dirty="0">
                <a:solidFill>
                  <a:schemeClr val="tx1"/>
                </a:solidFill>
              </a:rPr>
              <a:t>To do Backdating and editing in books of Account. </a:t>
            </a:r>
          </a:p>
          <a:p>
            <a:pPr marL="457200" lvl="3" indent="-457200" algn="just">
              <a:spcBef>
                <a:spcPts val="600"/>
              </a:spcBef>
              <a:buClr>
                <a:schemeClr val="accent2"/>
              </a:buClr>
              <a:buFont typeface="Wingdings" pitchFamily="2" charset="2"/>
              <a:buChar char="Ø"/>
              <a:defRPr/>
            </a:pPr>
            <a:r>
              <a:rPr lang="en-US" sz="2400" dirty="0">
                <a:solidFill>
                  <a:schemeClr val="tx1"/>
                </a:solidFill>
              </a:rPr>
              <a:t>To use residential address as place/address for business.</a:t>
            </a:r>
          </a:p>
        </p:txBody>
      </p:sp>
      <p:sp>
        <p:nvSpPr>
          <p:cNvPr id="9221" name="Text Box 4"/>
          <p:cNvSpPr txBox="1">
            <a:spLocks noChangeArrowheads="1"/>
          </p:cNvSpPr>
          <p:nvPr/>
        </p:nvSpPr>
        <p:spPr bwMode="auto">
          <a:xfrm>
            <a:off x="76200" y="1519535"/>
            <a:ext cx="1600200" cy="461665"/>
          </a:xfrm>
          <a:prstGeom prst="rect">
            <a:avLst/>
          </a:prstGeom>
          <a:solidFill>
            <a:schemeClr val="tx1"/>
          </a:solidFill>
          <a:ln w="9525">
            <a:noFill/>
            <a:miter lim="800000"/>
            <a:headEnd/>
            <a:tailEnd/>
          </a:ln>
        </p:spPr>
        <p:txBody>
          <a:bodyPr wrap="square">
            <a:spAutoFit/>
          </a:bodyPr>
          <a:lstStyle/>
          <a:p>
            <a:pPr marL="0" lvl="3" algn="ctr">
              <a:spcBef>
                <a:spcPct val="50000"/>
              </a:spcBef>
            </a:pPr>
            <a:r>
              <a:rPr lang="en-US" sz="2400" b="1" i="1" u="sng" dirty="0">
                <a:solidFill>
                  <a:schemeClr val="bg1"/>
                </a:solidFill>
              </a:rPr>
              <a:t>Avoid:</a:t>
            </a:r>
            <a:endParaRPr lang="en-US" sz="2400" dirty="0">
              <a:solidFill>
                <a:schemeClr val="bg1"/>
              </a:solidFill>
            </a:endParaRPr>
          </a:p>
        </p:txBody>
      </p:sp>
      <p:sp>
        <p:nvSpPr>
          <p:cNvPr id="3" name="Slide Number Placeholder 2">
            <a:extLst>
              <a:ext uri="{FF2B5EF4-FFF2-40B4-BE49-F238E27FC236}">
                <a16:creationId xmlns:a16="http://schemas.microsoft.com/office/drawing/2014/main" id="{A0BCDC27-BDB5-4222-BA00-B62C70E86074}"/>
              </a:ext>
            </a:extLst>
          </p:cNvPr>
          <p:cNvSpPr>
            <a:spLocks noGrp="1"/>
          </p:cNvSpPr>
          <p:nvPr>
            <p:ph type="sldNum" sz="quarter" idx="12"/>
          </p:nvPr>
        </p:nvSpPr>
        <p:spPr/>
        <p:txBody>
          <a:bodyPr/>
          <a:lstStyle/>
          <a:p>
            <a:pPr>
              <a:defRPr/>
            </a:pPr>
            <a:fld id="{ACC2B083-4B80-4709-BCA6-AED58DFFDEC8}" type="slidenum">
              <a:rPr lang="en-US" smtClean="0"/>
              <a:pPr>
                <a:defRPr/>
              </a:pPr>
              <a:t>32</a:t>
            </a:fld>
            <a:endParaRPr lang="en-US"/>
          </a:p>
        </p:txBody>
      </p:sp>
    </p:spTree>
    <p:extLst>
      <p:ext uri="{BB962C8B-B14F-4D97-AF65-F5344CB8AC3E}">
        <p14:creationId xmlns:p14="http://schemas.microsoft.com/office/powerpoint/2010/main" val="21777098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391400" y="2272"/>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10244" name="Rectangle 3"/>
          <p:cNvSpPr>
            <a:spLocks noGrp="1" noChangeArrowheads="1"/>
          </p:cNvSpPr>
          <p:nvPr>
            <p:ph idx="1"/>
          </p:nvPr>
        </p:nvSpPr>
        <p:spPr>
          <a:xfrm>
            <a:off x="304800" y="1905000"/>
            <a:ext cx="8686800" cy="4495800"/>
          </a:xfrm>
        </p:spPr>
        <p:txBody>
          <a:bodyPr>
            <a:normAutofit/>
          </a:bodyPr>
          <a:lstStyle/>
          <a:p>
            <a:pPr marL="114300" indent="-114300" algn="just">
              <a:spcBef>
                <a:spcPts val="600"/>
              </a:spcBef>
              <a:buNone/>
              <a:tabLst>
                <a:tab pos="800100" algn="l"/>
              </a:tabLst>
            </a:pPr>
            <a:r>
              <a:rPr lang="en-US" sz="2400" b="1" u="sng" dirty="0">
                <a:solidFill>
                  <a:schemeClr val="accent2"/>
                </a:solidFill>
              </a:rPr>
              <a:t>Ensure:</a:t>
            </a:r>
            <a:endParaRPr lang="en-US" sz="2400" b="1" dirty="0">
              <a:solidFill>
                <a:schemeClr val="accent2"/>
              </a:solidFill>
            </a:endParaRPr>
          </a:p>
          <a:p>
            <a:pPr marL="519113" lvl="2" indent="-342900" algn="just">
              <a:spcBef>
                <a:spcPts val="600"/>
              </a:spcBef>
              <a:buClr>
                <a:schemeClr val="accent2"/>
              </a:buClr>
              <a:buFont typeface="Wingdings" pitchFamily="2" charset="2"/>
              <a:buChar char="Ø"/>
              <a:tabLst>
                <a:tab pos="800100" algn="l"/>
              </a:tabLst>
              <a:defRPr/>
            </a:pPr>
            <a:r>
              <a:rPr lang="en-US" dirty="0">
                <a:solidFill>
                  <a:schemeClr val="tx1"/>
                </a:solidFill>
              </a:rPr>
              <a:t>Computer hard disk does not contain any irrelevant data.</a:t>
            </a:r>
          </a:p>
          <a:p>
            <a:pPr marL="519113" lvl="2" indent="-342900" algn="just">
              <a:spcBef>
                <a:spcPts val="600"/>
              </a:spcBef>
              <a:buClr>
                <a:schemeClr val="accent2"/>
              </a:buClr>
              <a:buFont typeface="Wingdings" pitchFamily="2" charset="2"/>
              <a:buChar char="Ø"/>
              <a:tabLst>
                <a:tab pos="800100" algn="l"/>
              </a:tabLst>
              <a:defRPr/>
            </a:pPr>
            <a:r>
              <a:rPr lang="en-US" dirty="0">
                <a:solidFill>
                  <a:schemeClr val="tx1"/>
                </a:solidFill>
              </a:rPr>
              <a:t>That Books of accounts are properly updated.</a:t>
            </a:r>
          </a:p>
          <a:p>
            <a:pPr marL="519113" lvl="2" indent="-342900" algn="just">
              <a:spcBef>
                <a:spcPts val="600"/>
              </a:spcBef>
              <a:buClr>
                <a:schemeClr val="accent2"/>
              </a:buClr>
              <a:buFont typeface="Wingdings" pitchFamily="2" charset="2"/>
              <a:buChar char="Ø"/>
              <a:tabLst>
                <a:tab pos="800100" algn="l"/>
              </a:tabLst>
              <a:defRPr/>
            </a:pPr>
            <a:r>
              <a:rPr lang="en-US" dirty="0">
                <a:solidFill>
                  <a:schemeClr val="tx1"/>
                </a:solidFill>
              </a:rPr>
              <a:t>That person in-charge of business have proper acquaintance of business affairs.</a:t>
            </a:r>
          </a:p>
          <a:p>
            <a:pPr marL="519113" lvl="2" indent="-342900" algn="just">
              <a:spcBef>
                <a:spcPts val="600"/>
              </a:spcBef>
              <a:buClr>
                <a:schemeClr val="accent2"/>
              </a:buClr>
              <a:buFont typeface="Wingdings" pitchFamily="2" charset="2"/>
              <a:buChar char="Ø"/>
              <a:tabLst>
                <a:tab pos="800100" algn="l"/>
              </a:tabLst>
              <a:defRPr/>
            </a:pPr>
            <a:r>
              <a:rPr lang="en-US" dirty="0">
                <a:solidFill>
                  <a:schemeClr val="tx1"/>
                </a:solidFill>
              </a:rPr>
              <a:t>That stock register are maintained and kept updated.</a:t>
            </a:r>
          </a:p>
          <a:p>
            <a:pPr marL="519113" lvl="2" indent="-342900" algn="just">
              <a:spcBef>
                <a:spcPts val="600"/>
              </a:spcBef>
              <a:buClr>
                <a:schemeClr val="accent2"/>
              </a:buClr>
              <a:buFont typeface="Wingdings" pitchFamily="2" charset="2"/>
              <a:buChar char="Ø"/>
              <a:tabLst>
                <a:tab pos="800100" algn="l"/>
              </a:tabLst>
              <a:defRPr/>
            </a:pPr>
            <a:r>
              <a:rPr lang="en-US" dirty="0">
                <a:solidFill>
                  <a:schemeClr val="tx1"/>
                </a:solidFill>
              </a:rPr>
              <a:t>That if no stock registers are maintained then inventory verification list is prepared at regular dates.</a:t>
            </a:r>
          </a:p>
        </p:txBody>
      </p:sp>
      <p:sp>
        <p:nvSpPr>
          <p:cNvPr id="6" name="Rectangle 2"/>
          <p:cNvSpPr txBox="1">
            <a:spLocks noChangeArrowheads="1"/>
          </p:cNvSpPr>
          <p:nvPr/>
        </p:nvSpPr>
        <p:spPr>
          <a:xfrm>
            <a:off x="228600" y="381000"/>
            <a:ext cx="8458200" cy="1066800"/>
          </a:xfrm>
          <a:prstGeom prst="rect">
            <a:avLst/>
          </a:prstGeom>
        </p:spPr>
        <p:txBody>
          <a:bodyPr vert="horz" anchor="ctr">
            <a:noAutofit/>
          </a:bodyPr>
          <a:lstStyle/>
          <a:p>
            <a:pPr lvl="0" algn="just" fontAlgn="auto">
              <a:spcAft>
                <a:spcPts val="0"/>
              </a:spcAft>
              <a:defRPr/>
            </a:pPr>
            <a:r>
              <a:rPr lang="en-US" sz="4400" b="1" i="1" u="sng" dirty="0">
                <a:solidFill>
                  <a:schemeClr val="tx2"/>
                </a:solidFill>
                <a:latin typeface="+mj-lt"/>
                <a:ea typeface="+mj-ea"/>
                <a:cs typeface="+mj-cs"/>
              </a:rPr>
              <a:t>Pre Survey &amp; Search </a:t>
            </a:r>
            <a:r>
              <a:rPr kumimoji="0" lang="en-US" sz="4400" b="1" i="1" u="sng" strike="noStrike" kern="1200" cap="none" spc="0" normalizeH="0" baseline="0" noProof="0" dirty="0">
                <a:ln>
                  <a:noFill/>
                </a:ln>
                <a:solidFill>
                  <a:schemeClr val="tx2"/>
                </a:solidFill>
                <a:effectLst/>
                <a:uLnTx/>
                <a:uFillTx/>
                <a:latin typeface="+mj-lt"/>
                <a:ea typeface="+mj-ea"/>
                <a:cs typeface="+mj-cs"/>
              </a:rPr>
              <a:t>Precautions</a:t>
            </a:r>
          </a:p>
        </p:txBody>
      </p:sp>
      <p:sp>
        <p:nvSpPr>
          <p:cNvPr id="3" name="Slide Number Placeholder 2">
            <a:extLst>
              <a:ext uri="{FF2B5EF4-FFF2-40B4-BE49-F238E27FC236}">
                <a16:creationId xmlns:a16="http://schemas.microsoft.com/office/drawing/2014/main" id="{0D0BF6F4-5733-4F12-9B97-4A708DEDA143}"/>
              </a:ext>
            </a:extLst>
          </p:cNvPr>
          <p:cNvSpPr>
            <a:spLocks noGrp="1"/>
          </p:cNvSpPr>
          <p:nvPr>
            <p:ph type="sldNum" sz="quarter" idx="12"/>
          </p:nvPr>
        </p:nvSpPr>
        <p:spPr/>
        <p:txBody>
          <a:bodyPr/>
          <a:lstStyle/>
          <a:p>
            <a:pPr>
              <a:defRPr/>
            </a:pPr>
            <a:fld id="{ACC2B083-4B80-4709-BCA6-AED58DFFDEC8}" type="slidenum">
              <a:rPr lang="en-US" smtClean="0"/>
              <a:pPr>
                <a:defRPr/>
              </a:pPr>
              <a:t>33</a:t>
            </a:fld>
            <a:endParaRPr lang="en-US"/>
          </a:p>
        </p:txBody>
      </p:sp>
    </p:spTree>
    <p:extLst>
      <p:ext uri="{BB962C8B-B14F-4D97-AF65-F5344CB8AC3E}">
        <p14:creationId xmlns:p14="http://schemas.microsoft.com/office/powerpoint/2010/main" val="36294505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391400" y="2272"/>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11268" name="Rectangle 3"/>
          <p:cNvSpPr>
            <a:spLocks noGrp="1" noChangeArrowheads="1"/>
          </p:cNvSpPr>
          <p:nvPr>
            <p:ph idx="1"/>
          </p:nvPr>
        </p:nvSpPr>
        <p:spPr>
          <a:xfrm>
            <a:off x="228600" y="1600200"/>
            <a:ext cx="8534400" cy="4800600"/>
          </a:xfrm>
        </p:spPr>
        <p:txBody>
          <a:bodyPr>
            <a:noAutofit/>
          </a:bodyPr>
          <a:lstStyle/>
          <a:p>
            <a:pPr marL="800100" lvl="2" indent="-800100" algn="just">
              <a:spcBef>
                <a:spcPts val="600"/>
              </a:spcBef>
              <a:buClr>
                <a:srgbClr val="FFC000"/>
              </a:buClr>
              <a:buNone/>
              <a:tabLst>
                <a:tab pos="800100" algn="l"/>
              </a:tabLst>
              <a:defRPr/>
            </a:pPr>
            <a:r>
              <a:rPr lang="en-US" b="1" i="1" u="sng" dirty="0">
                <a:solidFill>
                  <a:schemeClr val="accent2"/>
                </a:solidFill>
              </a:rPr>
              <a:t>Ensure</a:t>
            </a:r>
            <a:r>
              <a:rPr lang="en-US" b="1" i="1" dirty="0">
                <a:solidFill>
                  <a:schemeClr val="accent2"/>
                </a:solidFill>
              </a:rPr>
              <a:t>:</a:t>
            </a:r>
          </a:p>
          <a:p>
            <a:pPr marL="519113" lvl="2" indent="-342900" algn="just">
              <a:spcBef>
                <a:spcPts val="600"/>
              </a:spcBef>
              <a:buClr>
                <a:schemeClr val="accent2"/>
              </a:buClr>
              <a:buFont typeface="Wingdings" pitchFamily="2" charset="2"/>
              <a:buChar char="Ø"/>
              <a:tabLst>
                <a:tab pos="574675" algn="l"/>
              </a:tabLst>
              <a:defRPr/>
            </a:pPr>
            <a:r>
              <a:rPr lang="en-US" dirty="0">
                <a:solidFill>
                  <a:schemeClr val="tx1"/>
                </a:solidFill>
              </a:rPr>
              <a:t>That physical cash available and cash in books of account matches.</a:t>
            </a:r>
          </a:p>
          <a:p>
            <a:pPr marL="519113" lvl="2" indent="-342900" algn="just">
              <a:spcBef>
                <a:spcPts val="600"/>
              </a:spcBef>
              <a:buClr>
                <a:schemeClr val="accent2"/>
              </a:buClr>
              <a:buFont typeface="Wingdings" pitchFamily="2" charset="2"/>
              <a:buChar char="Ø"/>
              <a:tabLst>
                <a:tab pos="574675" algn="l"/>
              </a:tabLst>
              <a:defRPr/>
            </a:pPr>
            <a:r>
              <a:rPr lang="en-US" dirty="0">
                <a:solidFill>
                  <a:schemeClr val="tx1"/>
                </a:solidFill>
              </a:rPr>
              <a:t>Registered value of property in name of every relevant person should be known.</a:t>
            </a:r>
          </a:p>
          <a:p>
            <a:pPr marL="519113" lvl="2" indent="-342900" algn="just">
              <a:spcBef>
                <a:spcPts val="600"/>
              </a:spcBef>
              <a:buClr>
                <a:schemeClr val="accent2"/>
              </a:buClr>
              <a:buFont typeface="Wingdings" pitchFamily="2" charset="2"/>
              <a:buChar char="Ø"/>
              <a:tabLst>
                <a:tab pos="574675" algn="l"/>
              </a:tabLst>
              <a:defRPr/>
            </a:pPr>
            <a:r>
              <a:rPr lang="en-US" dirty="0">
                <a:solidFill>
                  <a:schemeClr val="tx1"/>
                </a:solidFill>
              </a:rPr>
              <a:t>Where records are maintained at various levels for cross verification, they should be in reconciliation up to date e.g. records maintained at Gate, Security Guard, Stores Keeper etc.</a:t>
            </a:r>
          </a:p>
          <a:p>
            <a:pPr marL="519113" lvl="2" indent="-342900" algn="just">
              <a:spcBef>
                <a:spcPts val="600"/>
              </a:spcBef>
              <a:buClr>
                <a:schemeClr val="accent2"/>
              </a:buClr>
              <a:buFont typeface="Wingdings" pitchFamily="2" charset="2"/>
              <a:buChar char="Ø"/>
              <a:tabLst>
                <a:tab pos="574675" algn="l"/>
              </a:tabLst>
              <a:defRPr/>
            </a:pPr>
            <a:r>
              <a:rPr lang="en-US" dirty="0">
                <a:solidFill>
                  <a:schemeClr val="tx1"/>
                </a:solidFill>
              </a:rPr>
              <a:t>Assessment particulars of Directors in case of company, partners in case of firms ,members in case of AOP and trustees in case of trust should be readily available.</a:t>
            </a:r>
            <a:endParaRPr lang="en-US" sz="2400" dirty="0"/>
          </a:p>
        </p:txBody>
      </p:sp>
      <p:sp>
        <p:nvSpPr>
          <p:cNvPr id="5" name="Rectangle 2"/>
          <p:cNvSpPr txBox="1">
            <a:spLocks noChangeArrowheads="1"/>
          </p:cNvSpPr>
          <p:nvPr/>
        </p:nvSpPr>
        <p:spPr>
          <a:xfrm>
            <a:off x="228600" y="381000"/>
            <a:ext cx="8458200" cy="1066800"/>
          </a:xfrm>
          <a:prstGeom prst="rect">
            <a:avLst/>
          </a:prstGeom>
        </p:spPr>
        <p:txBody>
          <a:bodyPr vert="horz" anchor="ctr">
            <a:noAutofit/>
          </a:bodyPr>
          <a:lstStyle/>
          <a:p>
            <a:pPr marL="0" marR="0" lvl="0" indent="0" algn="just" defTabSz="914400" rtl="0" eaLnBrk="1" fontAlgn="auto" latinLnBrk="0" hangingPunct="1">
              <a:lnSpc>
                <a:spcPct val="100000"/>
              </a:lnSpc>
              <a:spcBef>
                <a:spcPct val="0"/>
              </a:spcBef>
              <a:spcAft>
                <a:spcPts val="0"/>
              </a:spcAft>
              <a:buClrTx/>
              <a:buSzTx/>
              <a:buFontTx/>
              <a:buNone/>
              <a:tabLst/>
              <a:defRPr/>
            </a:pPr>
            <a:r>
              <a:rPr kumimoji="0" lang="en-US" sz="4400" b="1" i="1" u="sng" strike="noStrike" kern="1200" cap="none" spc="0" normalizeH="0" baseline="0" noProof="0" dirty="0">
                <a:ln>
                  <a:noFill/>
                </a:ln>
                <a:solidFill>
                  <a:schemeClr val="tx2"/>
                </a:solidFill>
                <a:effectLst/>
                <a:uLnTx/>
                <a:uFillTx/>
                <a:latin typeface="+mj-lt"/>
                <a:ea typeface="+mj-ea"/>
                <a:cs typeface="+mj-cs"/>
              </a:rPr>
              <a:t>Pre Survey &amp; Search Precautions</a:t>
            </a:r>
          </a:p>
        </p:txBody>
      </p:sp>
      <p:sp>
        <p:nvSpPr>
          <p:cNvPr id="3" name="Slide Number Placeholder 2">
            <a:extLst>
              <a:ext uri="{FF2B5EF4-FFF2-40B4-BE49-F238E27FC236}">
                <a16:creationId xmlns:a16="http://schemas.microsoft.com/office/drawing/2014/main" id="{0DEC2364-5565-4739-9DCD-DDE5D8097C08}"/>
              </a:ext>
            </a:extLst>
          </p:cNvPr>
          <p:cNvSpPr>
            <a:spLocks noGrp="1"/>
          </p:cNvSpPr>
          <p:nvPr>
            <p:ph type="sldNum" sz="quarter" idx="12"/>
          </p:nvPr>
        </p:nvSpPr>
        <p:spPr/>
        <p:txBody>
          <a:bodyPr/>
          <a:lstStyle/>
          <a:p>
            <a:pPr>
              <a:defRPr/>
            </a:pPr>
            <a:fld id="{ACC2B083-4B80-4709-BCA6-AED58DFFDEC8}" type="slidenum">
              <a:rPr lang="en-US" smtClean="0"/>
              <a:pPr>
                <a:defRPr/>
              </a:pPr>
              <a:t>34</a:t>
            </a:fld>
            <a:endParaRPr lang="en-US"/>
          </a:p>
        </p:txBody>
      </p:sp>
    </p:spTree>
    <p:extLst>
      <p:ext uri="{BB962C8B-B14F-4D97-AF65-F5344CB8AC3E}">
        <p14:creationId xmlns:p14="http://schemas.microsoft.com/office/powerpoint/2010/main" val="39403544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8" name="Text Box 8"/>
          <p:cNvSpPr txBox="1">
            <a:spLocks noChangeArrowheads="1"/>
          </p:cNvSpPr>
          <p:nvPr/>
        </p:nvSpPr>
        <p:spPr bwMode="auto">
          <a:xfrm>
            <a:off x="5105400" y="5638800"/>
            <a:ext cx="3581400" cy="457200"/>
          </a:xfrm>
          <a:prstGeom prst="rect">
            <a:avLst/>
          </a:prstGeom>
          <a:noFill/>
          <a:ln w="9525">
            <a:noFill/>
            <a:miter lim="800000"/>
            <a:headEnd/>
            <a:tailEnd/>
          </a:ln>
        </p:spPr>
        <p:txBody>
          <a:bodyPr>
            <a:spAutoFit/>
          </a:bodyPr>
          <a:lstStyle/>
          <a:p>
            <a:pPr eaLnBrk="1" hangingPunct="1">
              <a:spcBef>
                <a:spcPct val="50000"/>
              </a:spcBef>
            </a:pPr>
            <a:endParaRPr lang="en-US" sz="2400" dirty="0">
              <a:latin typeface="Arial" pitchFamily="34" charset="0"/>
            </a:endParaRPr>
          </a:p>
        </p:txBody>
      </p:sp>
      <p:sp>
        <p:nvSpPr>
          <p:cNvPr id="6" name="Rectangle 2"/>
          <p:cNvSpPr txBox="1">
            <a:spLocks noChangeArrowheads="1"/>
          </p:cNvSpPr>
          <p:nvPr/>
        </p:nvSpPr>
        <p:spPr>
          <a:xfrm>
            <a:off x="1143000" y="1676400"/>
            <a:ext cx="7162800" cy="3048000"/>
          </a:xfrm>
          <a:prstGeom prst="rect">
            <a:avLst/>
          </a:prstGeom>
          <a:solidFill>
            <a:schemeClr val="tx2"/>
          </a:solidFill>
          <a:ln w="98425" cmpd="thinThick">
            <a:solidFill>
              <a:schemeClr val="accent2"/>
            </a:solidFill>
          </a:ln>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n-US" sz="8800" b="1" i="1" u="sng" dirty="0">
                <a:solidFill>
                  <a:schemeClr val="bg1"/>
                </a:solidFill>
              </a:rPr>
              <a:t>Survey</a:t>
            </a:r>
          </a:p>
          <a:p>
            <a:pPr algn="ctr"/>
            <a:r>
              <a:rPr lang="en-US" sz="3600" i="1" dirty="0">
                <a:solidFill>
                  <a:schemeClr val="bg1"/>
                </a:solidFill>
              </a:rPr>
              <a:t> </a:t>
            </a:r>
            <a:endParaRPr lang="en-US" sz="1800" i="1" dirty="0">
              <a:solidFill>
                <a:schemeClr val="bg1"/>
              </a:solidFill>
            </a:endParaRPr>
          </a:p>
        </p:txBody>
      </p:sp>
      <p:sp>
        <p:nvSpPr>
          <p:cNvPr id="3" name="Slide Number Placeholder 2">
            <a:extLst>
              <a:ext uri="{FF2B5EF4-FFF2-40B4-BE49-F238E27FC236}">
                <a16:creationId xmlns:a16="http://schemas.microsoft.com/office/drawing/2014/main" id="{F3DB4786-9242-4F86-B23A-F0B364085CD0}"/>
              </a:ext>
            </a:extLst>
          </p:cNvPr>
          <p:cNvSpPr>
            <a:spLocks noGrp="1"/>
          </p:cNvSpPr>
          <p:nvPr>
            <p:ph type="sldNum" sz="quarter" idx="12"/>
          </p:nvPr>
        </p:nvSpPr>
        <p:spPr/>
        <p:txBody>
          <a:bodyPr/>
          <a:lstStyle/>
          <a:p>
            <a:pPr>
              <a:defRPr/>
            </a:pPr>
            <a:fld id="{530A152B-CFDE-45FC-ACB8-FE7DAED0C3AA}" type="slidenum">
              <a:rPr lang="en-US" smtClean="0"/>
              <a:pPr>
                <a:defRPr/>
              </a:pPr>
              <a:t>35</a:t>
            </a:fld>
            <a:endParaRPr lang="en-US"/>
          </a:p>
        </p:txBody>
      </p:sp>
    </p:spTree>
    <p:extLst>
      <p:ext uri="{BB962C8B-B14F-4D97-AF65-F5344CB8AC3E}">
        <p14:creationId xmlns:p14="http://schemas.microsoft.com/office/powerpoint/2010/main" val="24391115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457200" y="2209800"/>
            <a:ext cx="8229600" cy="1369606"/>
          </a:xfrm>
          <a:prstGeom prst="rect">
            <a:avLst/>
          </a:prstGeom>
          <a:noFill/>
          <a:ln w="95250" cmpd="thinThick">
            <a:solidFill>
              <a:schemeClr val="tx2"/>
            </a:solidFill>
          </a:ln>
        </p:spPr>
        <p:txBody>
          <a:bodyPr vert="horz" wrap="square" rtlCol="0" anchor="t">
            <a:spAutoFit/>
          </a:bodyPr>
          <a:lstStyle/>
          <a:p>
            <a:pPr marL="45720" marR="0" lvl="0" indent="0" algn="ct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1200" b="1" i="0" u="sng" strike="noStrike" kern="1200" cap="none" spc="0" normalizeH="0" baseline="0" noProof="0" dirty="0">
              <a:ln>
                <a:noFill/>
              </a:ln>
              <a:solidFill>
                <a:schemeClr val="accent2"/>
              </a:solidFill>
              <a:effectLst/>
              <a:uLnTx/>
              <a:uFillTx/>
              <a:latin typeface="+mj-lt"/>
              <a:ea typeface="+mn-ea"/>
              <a:cs typeface="+mn-cs"/>
            </a:endParaRPr>
          </a:p>
          <a:p>
            <a:pPr marL="45720" marR="0" lvl="0" indent="0" algn="ctr" defTabSz="914400" rtl="0" eaLnBrk="1" fontAlgn="auto" latinLnBrk="0" hangingPunct="1">
              <a:lnSpc>
                <a:spcPct val="100000"/>
              </a:lnSpc>
              <a:spcBef>
                <a:spcPts val="300"/>
              </a:spcBef>
              <a:spcAft>
                <a:spcPts val="0"/>
              </a:spcAft>
              <a:buClr>
                <a:schemeClr val="accent3"/>
              </a:buClr>
              <a:buSzTx/>
              <a:buFont typeface="Georgia"/>
              <a:buNone/>
              <a:tabLst/>
              <a:defRPr/>
            </a:pPr>
            <a:r>
              <a:rPr lang="en-US" sz="5400" b="1" u="sng" dirty="0">
                <a:solidFill>
                  <a:schemeClr val="accent2"/>
                </a:solidFill>
                <a:latin typeface="+mj-lt"/>
              </a:rPr>
              <a:t>Powers of </a:t>
            </a:r>
            <a:r>
              <a:rPr kumimoji="0" lang="en-US" sz="5400" b="1" i="0" u="sng" strike="noStrike" kern="1200" cap="none" spc="0" normalizeH="0" baseline="0" noProof="0" dirty="0">
                <a:ln>
                  <a:noFill/>
                </a:ln>
                <a:solidFill>
                  <a:schemeClr val="accent2"/>
                </a:solidFill>
                <a:effectLst/>
                <a:uLnTx/>
                <a:uFillTx/>
                <a:latin typeface="+mj-lt"/>
                <a:ea typeface="+mn-ea"/>
                <a:cs typeface="+mn-cs"/>
              </a:rPr>
              <a:t>Survey Team</a:t>
            </a:r>
          </a:p>
          <a:p>
            <a:pPr marL="45720" marR="0" lvl="0" indent="0" algn="ct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1200" b="1" i="0" u="sng" strike="noStrike" kern="1200" cap="none" spc="0" normalizeH="0" baseline="0" noProof="0" dirty="0">
              <a:ln>
                <a:noFill/>
              </a:ln>
              <a:solidFill>
                <a:schemeClr val="accent2"/>
              </a:solidFill>
              <a:effectLst/>
              <a:uLnTx/>
              <a:uFillTx/>
              <a:latin typeface="+mj-lt"/>
              <a:ea typeface="+mn-ea"/>
              <a:cs typeface="+mn-cs"/>
            </a:endParaRPr>
          </a:p>
        </p:txBody>
      </p:sp>
      <p:sp>
        <p:nvSpPr>
          <p:cNvPr id="3" name="Slide Number Placeholder 2">
            <a:extLst>
              <a:ext uri="{FF2B5EF4-FFF2-40B4-BE49-F238E27FC236}">
                <a16:creationId xmlns:a16="http://schemas.microsoft.com/office/drawing/2014/main" id="{58CAB388-169A-454E-9F53-D5D4922DAC07}"/>
              </a:ext>
            </a:extLst>
          </p:cNvPr>
          <p:cNvSpPr>
            <a:spLocks noGrp="1"/>
          </p:cNvSpPr>
          <p:nvPr>
            <p:ph type="sldNum" sz="quarter" idx="12"/>
          </p:nvPr>
        </p:nvSpPr>
        <p:spPr/>
        <p:txBody>
          <a:bodyPr/>
          <a:lstStyle/>
          <a:p>
            <a:pPr>
              <a:defRPr/>
            </a:pPr>
            <a:fld id="{C16A4CE8-C129-407F-8D4A-4E50D5B8CC9B}" type="slidenum">
              <a:rPr lang="en-US" smtClean="0"/>
              <a:pPr>
                <a:defRPr/>
              </a:pPr>
              <a:t>36</a:t>
            </a:fld>
            <a:endParaRPr lang="en-US"/>
          </a:p>
        </p:txBody>
      </p:sp>
    </p:spTree>
    <p:extLst>
      <p:ext uri="{BB962C8B-B14F-4D97-AF65-F5344CB8AC3E}">
        <p14:creationId xmlns:p14="http://schemas.microsoft.com/office/powerpoint/2010/main" val="120164633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52400" y="423672"/>
            <a:ext cx="8763000" cy="1252728"/>
          </a:xfrm>
        </p:spPr>
        <p:txBody>
          <a:bodyPr>
            <a:noAutofit/>
          </a:bodyPr>
          <a:lstStyle/>
          <a:p>
            <a:pPr algn="just">
              <a:defRPr/>
            </a:pPr>
            <a:r>
              <a:rPr lang="en-US" sz="3000" b="1" i="1" u="sng" dirty="0"/>
              <a:t>Power of Survey team, </a:t>
            </a:r>
            <a:r>
              <a:rPr lang="en-US" sz="3000" b="1" i="1" u="sng" dirty="0" err="1"/>
              <a:t>vis</a:t>
            </a:r>
            <a:r>
              <a:rPr lang="en-US" sz="3000" b="1" i="1" u="sng" dirty="0"/>
              <a:t> a </a:t>
            </a:r>
            <a:r>
              <a:rPr lang="en-US" sz="3000" b="1" i="1" u="sng" dirty="0" err="1"/>
              <a:t>vis</a:t>
            </a:r>
            <a:r>
              <a:rPr lang="en-US" sz="3000" b="1" i="1" u="sng" dirty="0"/>
              <a:t>, Obligation of tax payer, S.133A(</a:t>
            </a:r>
            <a:r>
              <a:rPr lang="en-US" sz="3000" b="1" i="1" u="sng" dirty="0">
                <a:latin typeface="+mn-lt"/>
              </a:rPr>
              <a:t>1</a:t>
            </a:r>
            <a:r>
              <a:rPr lang="en-US" sz="3000" b="1" i="1" u="sng" dirty="0"/>
              <a:t>)</a:t>
            </a:r>
          </a:p>
        </p:txBody>
      </p:sp>
      <p:sp>
        <p:nvSpPr>
          <p:cNvPr id="49155" name="Rectangle 3"/>
          <p:cNvSpPr>
            <a:spLocks noGrp="1" noChangeArrowheads="1"/>
          </p:cNvSpPr>
          <p:nvPr>
            <p:ph idx="1"/>
          </p:nvPr>
        </p:nvSpPr>
        <p:spPr>
          <a:xfrm>
            <a:off x="76200" y="1524000"/>
            <a:ext cx="8991600" cy="4800600"/>
          </a:xfrm>
        </p:spPr>
        <p:txBody>
          <a:bodyPr>
            <a:noAutofit/>
          </a:bodyPr>
          <a:lstStyle/>
          <a:p>
            <a:pPr marL="0" indent="0" algn="just" fontAlgn="auto">
              <a:spcBef>
                <a:spcPts val="600"/>
              </a:spcBef>
              <a:buFont typeface="Wingdings" pitchFamily="2" charset="2"/>
              <a:buNone/>
              <a:defRPr/>
            </a:pPr>
            <a:r>
              <a:rPr lang="en-US" sz="2000" dirty="0"/>
              <a:t>The Income Tax Authorities may enter </a:t>
            </a:r>
          </a:p>
          <a:p>
            <a:pPr marL="363538" indent="-363538" algn="just" fontAlgn="auto">
              <a:spcBef>
                <a:spcPts val="600"/>
              </a:spcBef>
              <a:buClr>
                <a:schemeClr val="accent2"/>
              </a:buClr>
              <a:buFont typeface="Wingdings" pitchFamily="2" charset="2"/>
              <a:buChar char="q"/>
              <a:defRPr/>
            </a:pPr>
            <a:r>
              <a:rPr lang="en-US" sz="2000" dirty="0"/>
              <a:t>any place within the limits of area assigned to him, or</a:t>
            </a:r>
          </a:p>
          <a:p>
            <a:pPr marL="363538" indent="-363538" algn="just" fontAlgn="auto">
              <a:spcBef>
                <a:spcPts val="600"/>
              </a:spcBef>
              <a:buClr>
                <a:schemeClr val="accent2"/>
              </a:buClr>
              <a:buFont typeface="Wingdings" pitchFamily="2" charset="2"/>
              <a:buChar char="q"/>
              <a:defRPr/>
            </a:pPr>
            <a:r>
              <a:rPr lang="en-US" sz="2000" dirty="0"/>
              <a:t>any place occupied by any person in respect of whom he exercises jurisdiction, or</a:t>
            </a:r>
          </a:p>
          <a:p>
            <a:pPr marL="363538" indent="-363538" algn="just" fontAlgn="auto">
              <a:spcBef>
                <a:spcPts val="600"/>
              </a:spcBef>
              <a:buClr>
                <a:schemeClr val="accent2"/>
              </a:buClr>
              <a:buFont typeface="Wingdings" pitchFamily="2" charset="2"/>
              <a:buChar char="q"/>
              <a:defRPr/>
            </a:pPr>
            <a:r>
              <a:rPr lang="en-US" sz="2000" dirty="0"/>
              <a:t>any place in respect of which he is </a:t>
            </a:r>
            <a:r>
              <a:rPr lang="en-US" sz="2000" dirty="0" err="1"/>
              <a:t>authorised</a:t>
            </a:r>
            <a:r>
              <a:rPr lang="en-US" sz="2000" dirty="0"/>
              <a:t>,</a:t>
            </a:r>
          </a:p>
          <a:p>
            <a:pPr marL="0" indent="0" algn="just" fontAlgn="auto">
              <a:spcBef>
                <a:spcPts val="600"/>
              </a:spcBef>
              <a:buClr>
                <a:schemeClr val="accent2"/>
              </a:buClr>
              <a:buNone/>
              <a:defRPr/>
            </a:pPr>
            <a:r>
              <a:rPr lang="en-US" sz="2000" dirty="0"/>
              <a:t>at which a business or profession is carried on and require any proprietor, employee or any other person attending or helping in carrying on such business or profession- to afford him necessary facility:</a:t>
            </a:r>
          </a:p>
          <a:p>
            <a:pPr marL="514350" indent="-514350" algn="just" fontAlgn="auto">
              <a:spcBef>
                <a:spcPts val="600"/>
              </a:spcBef>
              <a:buClr>
                <a:schemeClr val="accent2"/>
              </a:buClr>
              <a:buNone/>
              <a:defRPr/>
            </a:pPr>
            <a:endParaRPr lang="en-US" sz="900" dirty="0"/>
          </a:p>
          <a:p>
            <a:pPr marL="514350" indent="-514350" algn="just" fontAlgn="auto">
              <a:spcBef>
                <a:spcPts val="600"/>
              </a:spcBef>
              <a:buClr>
                <a:schemeClr val="accent2"/>
              </a:buClr>
              <a:buFont typeface="+mj-lt"/>
              <a:buAutoNum type="romanLcPeriod"/>
              <a:defRPr/>
            </a:pPr>
            <a:r>
              <a:rPr lang="en-US" sz="2000" dirty="0"/>
              <a:t>to inspect books of accounts or other documents </a:t>
            </a:r>
            <a:r>
              <a:rPr lang="en-US" sz="2000" b="1" u="sng" dirty="0">
                <a:solidFill>
                  <a:schemeClr val="tx2"/>
                </a:solidFill>
              </a:rPr>
              <a:t>available at such place</a:t>
            </a:r>
            <a:r>
              <a:rPr lang="en-US" sz="2000" dirty="0">
                <a:solidFill>
                  <a:schemeClr val="accent2"/>
                </a:solidFill>
              </a:rPr>
              <a:t>. </a:t>
            </a:r>
            <a:endParaRPr lang="en-US" sz="2000" b="1" dirty="0">
              <a:solidFill>
                <a:schemeClr val="tx2"/>
              </a:solidFill>
            </a:endParaRPr>
          </a:p>
          <a:p>
            <a:pPr marL="514350" indent="-514350" algn="just">
              <a:spcBef>
                <a:spcPts val="600"/>
              </a:spcBef>
              <a:buClr>
                <a:schemeClr val="accent2"/>
              </a:buClr>
              <a:buFont typeface="+mj-lt"/>
              <a:buAutoNum type="romanLcPeriod"/>
              <a:defRPr/>
            </a:pPr>
            <a:r>
              <a:rPr lang="en-US" sz="2000" dirty="0"/>
              <a:t>Check or verify the cash, stock or other valuable or thing </a:t>
            </a:r>
            <a:r>
              <a:rPr lang="en-US" sz="2000" b="1" u="sng" dirty="0">
                <a:solidFill>
                  <a:schemeClr val="tx2"/>
                </a:solidFill>
              </a:rPr>
              <a:t>found therein</a:t>
            </a:r>
            <a:r>
              <a:rPr lang="en-US" sz="2000" u="sng" dirty="0">
                <a:solidFill>
                  <a:schemeClr val="tx2"/>
                </a:solidFill>
              </a:rPr>
              <a:t>. </a:t>
            </a:r>
            <a:endParaRPr lang="en-US" sz="2000" dirty="0">
              <a:solidFill>
                <a:schemeClr val="tx2"/>
              </a:solidFill>
            </a:endParaRPr>
          </a:p>
          <a:p>
            <a:pPr marL="514350" indent="-514350" algn="just" fontAlgn="auto">
              <a:spcBef>
                <a:spcPts val="600"/>
              </a:spcBef>
              <a:buClr>
                <a:schemeClr val="accent2"/>
              </a:buClr>
              <a:buFont typeface="+mj-lt"/>
              <a:buAutoNum type="romanLcPeriod"/>
              <a:defRPr/>
            </a:pPr>
            <a:r>
              <a:rPr lang="en-US" sz="2000" dirty="0"/>
              <a:t>May require to furnish any information as may be useful for </a:t>
            </a:r>
            <a:r>
              <a:rPr lang="en-US" sz="2000" b="1" u="sng" dirty="0">
                <a:solidFill>
                  <a:schemeClr val="tx2"/>
                </a:solidFill>
              </a:rPr>
              <a:t>any proceedings under the Act</a:t>
            </a:r>
            <a:endParaRPr lang="en-US" sz="2000" b="1" dirty="0">
              <a:solidFill>
                <a:schemeClr val="tx2"/>
              </a:solidFill>
            </a:endParaRPr>
          </a:p>
        </p:txBody>
      </p:sp>
      <p:sp>
        <p:nvSpPr>
          <p:cNvPr id="2" name="Rectangle 1"/>
          <p:cNvSpPr/>
          <p:nvPr/>
        </p:nvSpPr>
        <p:spPr>
          <a:xfrm>
            <a:off x="0" y="5713914"/>
            <a:ext cx="9144000" cy="900246"/>
          </a:xfrm>
          <a:prstGeom prst="rect">
            <a:avLst/>
          </a:prstGeom>
          <a:solidFill>
            <a:schemeClr val="accent2">
              <a:lumMod val="40000"/>
              <a:lumOff val="60000"/>
            </a:schemeClr>
          </a:solidFill>
        </p:spPr>
        <p:txBody>
          <a:bodyPr wrap="square">
            <a:spAutoFit/>
          </a:bodyPr>
          <a:lstStyle/>
          <a:p>
            <a:pPr algn="just"/>
            <a:r>
              <a:rPr lang="en-GB" sz="1750" dirty="0">
                <a:latin typeface="+mn-lt"/>
              </a:rPr>
              <a:t>Note: Finance Bill, 2017 has proposed, </a:t>
            </a:r>
            <a:r>
              <a:rPr lang="en-GB" sz="1750" dirty="0" err="1">
                <a:latin typeface="+mn-lt"/>
              </a:rPr>
              <a:t>w.e.f</a:t>
            </a:r>
            <a:r>
              <a:rPr lang="en-GB" sz="1750" dirty="0">
                <a:latin typeface="+mn-lt"/>
              </a:rPr>
              <a:t>. 01-04-2017, for Extension of the powers to Survey by an </a:t>
            </a:r>
            <a:r>
              <a:rPr lang="en-US" sz="1750" dirty="0">
                <a:latin typeface="+mn-lt"/>
              </a:rPr>
              <a:t>Income Tax Authority where any activity for charitable purpose is carried on and also to record statement of trustee, employees, the attending or helping carrying out of charitable activity.</a:t>
            </a:r>
          </a:p>
        </p:txBody>
      </p:sp>
      <p:sp>
        <p:nvSpPr>
          <p:cNvPr id="4" name="Slide Number Placeholder 3">
            <a:extLst>
              <a:ext uri="{FF2B5EF4-FFF2-40B4-BE49-F238E27FC236}">
                <a16:creationId xmlns:a16="http://schemas.microsoft.com/office/drawing/2014/main" id="{61F57C5D-BBFA-4261-8A3C-DA92BBD1E48B}"/>
              </a:ext>
            </a:extLst>
          </p:cNvPr>
          <p:cNvSpPr>
            <a:spLocks noGrp="1"/>
          </p:cNvSpPr>
          <p:nvPr>
            <p:ph type="sldNum" sz="quarter" idx="12"/>
          </p:nvPr>
        </p:nvSpPr>
        <p:spPr/>
        <p:txBody>
          <a:bodyPr/>
          <a:lstStyle/>
          <a:p>
            <a:pPr>
              <a:defRPr/>
            </a:pPr>
            <a:fld id="{ACC2B083-4B80-4709-BCA6-AED58DFFDEC8}" type="slidenum">
              <a:rPr lang="en-US" smtClean="0"/>
              <a:pPr>
                <a:defRPr/>
              </a:pPr>
              <a:t>37</a:t>
            </a:fld>
            <a:endParaRPr lang="en-US"/>
          </a:p>
        </p:txBody>
      </p:sp>
    </p:spTree>
    <p:extLst>
      <p:ext uri="{BB962C8B-B14F-4D97-AF65-F5344CB8AC3E}">
        <p14:creationId xmlns:p14="http://schemas.microsoft.com/office/powerpoint/2010/main" val="3284470630"/>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152400" y="381000"/>
            <a:ext cx="8229600" cy="990600"/>
          </a:xfrm>
        </p:spPr>
        <p:txBody>
          <a:bodyPr>
            <a:normAutofit/>
          </a:bodyPr>
          <a:lstStyle/>
          <a:p>
            <a:r>
              <a:rPr lang="en-US" sz="3600" b="1" i="1" u="sng" dirty="0"/>
              <a:t>Restriction of entry – Sec. 133A(2)…</a:t>
            </a:r>
          </a:p>
        </p:txBody>
      </p:sp>
      <p:sp>
        <p:nvSpPr>
          <p:cNvPr id="20484" name="Rectangle 3"/>
          <p:cNvSpPr>
            <a:spLocks noGrp="1" noChangeArrowheads="1"/>
          </p:cNvSpPr>
          <p:nvPr>
            <p:ph idx="1"/>
          </p:nvPr>
        </p:nvSpPr>
        <p:spPr>
          <a:xfrm>
            <a:off x="228600" y="1600200"/>
            <a:ext cx="8686800" cy="4724400"/>
          </a:xfrm>
        </p:spPr>
        <p:txBody>
          <a:bodyPr>
            <a:noAutofit/>
          </a:bodyPr>
          <a:lstStyle/>
          <a:p>
            <a:pPr marL="365125" indent="-365125" algn="just">
              <a:lnSpc>
                <a:spcPct val="150000"/>
              </a:lnSpc>
              <a:spcBef>
                <a:spcPts val="0"/>
              </a:spcBef>
              <a:buClr>
                <a:schemeClr val="accent2"/>
              </a:buClr>
              <a:buFont typeface="Wingdings" pitchFamily="2" charset="2"/>
              <a:buChar char="q"/>
            </a:pPr>
            <a:r>
              <a:rPr lang="en-US" sz="2300" dirty="0"/>
              <a:t>An Income tax authority </a:t>
            </a:r>
            <a:r>
              <a:rPr lang="en-US" sz="2300" b="1" u="sng" dirty="0"/>
              <a:t>may enter</a:t>
            </a:r>
            <a:r>
              <a:rPr lang="en-US" sz="2300" b="1" dirty="0"/>
              <a:t> </a:t>
            </a:r>
            <a:r>
              <a:rPr lang="en-US" sz="2300" dirty="0"/>
              <a:t>any place of business or profession referred in </a:t>
            </a:r>
            <a:r>
              <a:rPr lang="en-US" sz="2300" dirty="0" err="1"/>
              <a:t>s.s</a:t>
            </a:r>
            <a:r>
              <a:rPr lang="en-US" sz="2300" dirty="0"/>
              <a:t> (1) only during the hours at which such place is open for the conduct of business or profession.</a:t>
            </a:r>
            <a:endParaRPr lang="en-US" sz="2300" u="sng" dirty="0"/>
          </a:p>
          <a:p>
            <a:pPr marL="365125" indent="-365125" algn="just">
              <a:lnSpc>
                <a:spcPct val="150000"/>
              </a:lnSpc>
              <a:spcBef>
                <a:spcPts val="0"/>
              </a:spcBef>
              <a:buClr>
                <a:schemeClr val="accent2"/>
              </a:buClr>
              <a:buFont typeface="Wingdings" pitchFamily="2" charset="2"/>
              <a:buChar char="q"/>
            </a:pPr>
            <a:r>
              <a:rPr lang="en-US" sz="2300" dirty="0"/>
              <a:t>In respect of </a:t>
            </a:r>
            <a:r>
              <a:rPr lang="en-US" sz="2300" b="1" dirty="0"/>
              <a:t>other place</a:t>
            </a:r>
            <a:r>
              <a:rPr lang="en-US" sz="2300" dirty="0"/>
              <a:t>, wherein the books of accounts, other documents, cash etc. </a:t>
            </a:r>
            <a:r>
              <a:rPr lang="en-US" sz="2300" b="1" dirty="0"/>
              <a:t>has been stated </a:t>
            </a:r>
            <a:r>
              <a:rPr lang="en-US" sz="2300" dirty="0"/>
              <a:t>to be kept the survey party can </a:t>
            </a:r>
            <a:r>
              <a:rPr lang="en-US" sz="2300" b="1" dirty="0"/>
              <a:t>enter only after sunrise and before sunset</a:t>
            </a:r>
            <a:r>
              <a:rPr lang="en-US" sz="2300" dirty="0"/>
              <a:t>.</a:t>
            </a:r>
          </a:p>
          <a:p>
            <a:pPr marL="365125" indent="-365125" algn="just">
              <a:lnSpc>
                <a:spcPct val="150000"/>
              </a:lnSpc>
              <a:spcBef>
                <a:spcPts val="0"/>
              </a:spcBef>
              <a:buClr>
                <a:schemeClr val="accent2"/>
              </a:buClr>
              <a:buFont typeface="Wingdings" pitchFamily="2" charset="2"/>
              <a:buChar char="q"/>
            </a:pPr>
            <a:r>
              <a:rPr lang="en-US" sz="2300" dirty="0"/>
              <a:t>The </a:t>
            </a:r>
            <a:r>
              <a:rPr lang="en-US" sz="2300" b="1" dirty="0"/>
              <a:t>restriction is only in respect of entry in to the place of business or profession and not related to the exit</a:t>
            </a:r>
            <a:r>
              <a:rPr lang="en-US" sz="2300" dirty="0"/>
              <a:t>, survey may continue after office hours  and even after sun set.</a:t>
            </a:r>
          </a:p>
        </p:txBody>
      </p:sp>
      <p:sp>
        <p:nvSpPr>
          <p:cNvPr id="3" name="Slide Number Placeholder 2">
            <a:extLst>
              <a:ext uri="{FF2B5EF4-FFF2-40B4-BE49-F238E27FC236}">
                <a16:creationId xmlns:a16="http://schemas.microsoft.com/office/drawing/2014/main" id="{5B7FE297-684F-4C39-9C7A-A8539A2B88A9}"/>
              </a:ext>
            </a:extLst>
          </p:cNvPr>
          <p:cNvSpPr>
            <a:spLocks noGrp="1"/>
          </p:cNvSpPr>
          <p:nvPr>
            <p:ph type="sldNum" sz="quarter" idx="12"/>
          </p:nvPr>
        </p:nvSpPr>
        <p:spPr/>
        <p:txBody>
          <a:bodyPr/>
          <a:lstStyle/>
          <a:p>
            <a:pPr>
              <a:defRPr/>
            </a:pPr>
            <a:fld id="{ACC2B083-4B80-4709-BCA6-AED58DFFDEC8}" type="slidenum">
              <a:rPr lang="en-US" smtClean="0"/>
              <a:pPr>
                <a:defRPr/>
              </a:pPr>
              <a:t>38</a:t>
            </a:fld>
            <a:endParaRPr lang="en-US"/>
          </a:p>
        </p:txBody>
      </p:sp>
    </p:spTree>
    <p:extLst>
      <p:ext uri="{BB962C8B-B14F-4D97-AF65-F5344CB8AC3E}">
        <p14:creationId xmlns:p14="http://schemas.microsoft.com/office/powerpoint/2010/main" val="3646922482"/>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04800"/>
            <a:ext cx="9144000" cy="1066800"/>
          </a:xfrm>
          <a:noFill/>
        </p:spPr>
        <p:txBody>
          <a:bodyPr>
            <a:noAutofit/>
          </a:bodyPr>
          <a:lstStyle/>
          <a:p>
            <a:pPr algn="ctr"/>
            <a:r>
              <a:rPr lang="en-US" sz="3200" b="1" i="1" u="sng" dirty="0"/>
              <a:t>Verifying the TDS/ TCS  - Section 133A(2A)</a:t>
            </a:r>
            <a:endParaRPr lang="en-US" sz="2400" b="1" i="1" u="sng" dirty="0"/>
          </a:p>
        </p:txBody>
      </p:sp>
      <p:sp>
        <p:nvSpPr>
          <p:cNvPr id="4" name="Content Placeholder 3"/>
          <p:cNvSpPr>
            <a:spLocks noGrp="1"/>
          </p:cNvSpPr>
          <p:nvPr>
            <p:ph idx="1"/>
          </p:nvPr>
        </p:nvSpPr>
        <p:spPr>
          <a:xfrm>
            <a:off x="76200" y="1143000"/>
            <a:ext cx="8991600" cy="5715000"/>
          </a:xfrm>
        </p:spPr>
        <p:txBody>
          <a:bodyPr>
            <a:noAutofit/>
          </a:bodyPr>
          <a:lstStyle/>
          <a:p>
            <a:pPr marL="363538" indent="-363538" algn="r">
              <a:buClr>
                <a:schemeClr val="accent2"/>
              </a:buClr>
              <a:buNone/>
            </a:pPr>
            <a:r>
              <a:rPr lang="en-US" sz="1900" b="1" i="1" u="sng" dirty="0">
                <a:solidFill>
                  <a:schemeClr val="accent2"/>
                </a:solidFill>
              </a:rPr>
              <a:t>(inserted by Finance (No. 2) Act, 2014 </a:t>
            </a:r>
            <a:r>
              <a:rPr lang="en-US" sz="1900" b="1" i="1" u="sng" dirty="0" err="1">
                <a:solidFill>
                  <a:schemeClr val="accent2"/>
                </a:solidFill>
              </a:rPr>
              <a:t>w.e.f</a:t>
            </a:r>
            <a:r>
              <a:rPr lang="en-US" sz="1900" b="1" i="1" u="sng" dirty="0">
                <a:solidFill>
                  <a:schemeClr val="accent2"/>
                </a:solidFill>
              </a:rPr>
              <a:t>. 01-10-2014)</a:t>
            </a:r>
          </a:p>
          <a:p>
            <a:pPr marL="363538" indent="-363538" algn="just">
              <a:buClr>
                <a:schemeClr val="accent2"/>
              </a:buClr>
              <a:buFont typeface="Wingdings" pitchFamily="2" charset="2"/>
              <a:buChar char="q"/>
            </a:pPr>
            <a:r>
              <a:rPr lang="en-US" sz="1900" dirty="0"/>
              <a:t>An income-tax authority for the purpose of verifying that tax has been deducted or collected at source in accordance with provisions of Chapter XVII-B or Chapter XVII-BB, </a:t>
            </a:r>
          </a:p>
          <a:p>
            <a:pPr marL="363538" indent="-363538" algn="just">
              <a:buClr>
                <a:schemeClr val="accent2"/>
              </a:buClr>
              <a:buFont typeface="Wingdings" pitchFamily="2" charset="2"/>
              <a:buChar char="q"/>
            </a:pPr>
            <a:r>
              <a:rPr lang="en-US" sz="1900" dirty="0"/>
              <a:t>may enter, </a:t>
            </a:r>
            <a:r>
              <a:rPr lang="en-US" sz="1900" b="1" dirty="0"/>
              <a:t>after sunrise and before sunset</a:t>
            </a:r>
            <a:r>
              <a:rPr lang="en-US" sz="1900" dirty="0"/>
              <a:t>, </a:t>
            </a:r>
          </a:p>
          <a:p>
            <a:pPr marL="363538" indent="-363538" algn="just">
              <a:buClr>
                <a:schemeClr val="accent2"/>
              </a:buClr>
              <a:buFont typeface="Wingdings" pitchFamily="2" charset="2"/>
              <a:buChar char="q"/>
            </a:pPr>
            <a:r>
              <a:rPr lang="en-US" sz="1900" dirty="0"/>
              <a:t>any office, or any other place where business or profession is carried on, within the limits of area assigned to him or</a:t>
            </a:r>
          </a:p>
          <a:p>
            <a:pPr marL="363538" indent="-363538" algn="just">
              <a:buClr>
                <a:schemeClr val="accent2"/>
              </a:buClr>
              <a:buFont typeface="Wingdings" pitchFamily="2" charset="2"/>
              <a:buChar char="q"/>
            </a:pPr>
            <a:r>
              <a:rPr lang="en-US" sz="1900" dirty="0"/>
              <a:t>any place in respect of which he is </a:t>
            </a:r>
            <a:r>
              <a:rPr lang="en-US" sz="1900" dirty="0" err="1"/>
              <a:t>authorised</a:t>
            </a:r>
            <a:r>
              <a:rPr lang="en-US" sz="1900" dirty="0"/>
              <a:t> for the purposes of this section by such income-tax authority who is assigned the area within which such place is situated, where books of account or documents are kept, and</a:t>
            </a:r>
          </a:p>
          <a:p>
            <a:pPr marL="363538" indent="-363538" algn="just">
              <a:buClr>
                <a:schemeClr val="accent2"/>
              </a:buClr>
              <a:buFont typeface="Wingdings" pitchFamily="2" charset="2"/>
              <a:buChar char="q"/>
            </a:pPr>
            <a:r>
              <a:rPr lang="en-US" sz="1900" dirty="0"/>
              <a:t>require the </a:t>
            </a:r>
            <a:r>
              <a:rPr lang="en-US" sz="1900" dirty="0" err="1"/>
              <a:t>deductor</a:t>
            </a:r>
            <a:r>
              <a:rPr lang="en-US" sz="1900" dirty="0"/>
              <a:t> or collector or any other person who may at that time and place be attending in any manner to such work,—</a:t>
            </a:r>
          </a:p>
          <a:p>
            <a:pPr marL="903288" indent="-457200" algn="just">
              <a:buClr>
                <a:schemeClr val="accent2"/>
              </a:buClr>
              <a:buAutoNum type="romanLcParenBoth"/>
            </a:pPr>
            <a:r>
              <a:rPr lang="en-US" sz="1900" dirty="0"/>
              <a:t>to afford him the necessary facility to inspect such books of account or other documents, and</a:t>
            </a:r>
          </a:p>
          <a:p>
            <a:pPr marL="903288" indent="-457200" algn="just">
              <a:buClr>
                <a:schemeClr val="accent2"/>
              </a:buClr>
              <a:buAutoNum type="romanLcParenBoth"/>
            </a:pPr>
            <a:r>
              <a:rPr lang="en-US" sz="1900" dirty="0"/>
              <a:t>to furnish such information as he may require in relation to such matter.</a:t>
            </a:r>
          </a:p>
          <a:p>
            <a:pPr marL="363538" lvl="0" indent="-363538" algn="just">
              <a:buClr>
                <a:schemeClr val="accent2"/>
              </a:buClr>
              <a:buFont typeface="Wingdings" pitchFamily="2" charset="2"/>
              <a:buChar char="q"/>
            </a:pPr>
            <a:r>
              <a:rPr lang="en-US" sz="1900" dirty="0"/>
              <a:t>However, he shall not impound and retain in his custody any books of account or documents inspected by him or make an inventory of any cash, stock or other valuable </a:t>
            </a:r>
            <a:r>
              <a:rPr lang="en-US" sz="1900" b="1" u="sng" dirty="0">
                <a:solidFill>
                  <a:srgbClr val="C00000"/>
                </a:solidFill>
              </a:rPr>
              <a:t>(Proviso to Clause 3 of Sub-section 3 of section 133A)</a:t>
            </a:r>
            <a:endParaRPr lang="en-US" sz="1900" dirty="0"/>
          </a:p>
        </p:txBody>
      </p:sp>
      <p:sp>
        <p:nvSpPr>
          <p:cNvPr id="5" name="Slide Number Placeholder 4">
            <a:extLst>
              <a:ext uri="{FF2B5EF4-FFF2-40B4-BE49-F238E27FC236}">
                <a16:creationId xmlns:a16="http://schemas.microsoft.com/office/drawing/2014/main" id="{9402199E-8D5C-42FE-A7AE-7A8782290532}"/>
              </a:ext>
            </a:extLst>
          </p:cNvPr>
          <p:cNvSpPr>
            <a:spLocks noGrp="1"/>
          </p:cNvSpPr>
          <p:nvPr>
            <p:ph type="sldNum" sz="quarter" idx="12"/>
          </p:nvPr>
        </p:nvSpPr>
        <p:spPr/>
        <p:txBody>
          <a:bodyPr/>
          <a:lstStyle/>
          <a:p>
            <a:pPr>
              <a:defRPr/>
            </a:pPr>
            <a:fld id="{ACC2B083-4B80-4709-BCA6-AED58DFFDEC8}" type="slidenum">
              <a:rPr lang="en-US" smtClean="0"/>
              <a:pPr>
                <a:defRPr/>
              </a:pPr>
              <a:t>39</a:t>
            </a:fld>
            <a:endParaRPr lang="en-US"/>
          </a:p>
        </p:txBody>
      </p:sp>
    </p:spTree>
    <p:extLst>
      <p:ext uri="{BB962C8B-B14F-4D97-AF65-F5344CB8AC3E}">
        <p14:creationId xmlns:p14="http://schemas.microsoft.com/office/powerpoint/2010/main" val="662009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56"/>
            <a:ext cx="9144000" cy="5638800"/>
          </a:xfrm>
          <a:solidFill>
            <a:schemeClr val="bg1"/>
          </a:solidFill>
        </p:spPr>
        <p:txBody>
          <a:bodyPr>
            <a:noAutofit/>
          </a:bodyPr>
          <a:lstStyle/>
          <a:p>
            <a:pPr marL="82550" indent="0" algn="just">
              <a:lnSpc>
                <a:spcPct val="115000"/>
              </a:lnSpc>
              <a:spcAft>
                <a:spcPts val="0"/>
              </a:spcAft>
              <a:buNone/>
            </a:pPr>
            <a:r>
              <a:rPr lang="en-US" sz="2200" b="1" u="sng" dirty="0">
                <a:solidFill>
                  <a:schemeClr val="tx2"/>
                </a:solidFill>
                <a:latin typeface="Perpetua" panose="02020502060401020303" pitchFamily="18" charset="0"/>
                <a:ea typeface="Calibri" panose="020F0502020204030204" pitchFamily="34" charset="0"/>
                <a:cs typeface="Times New Roman" panose="02020603050405020304" pitchFamily="18" charset="0"/>
              </a:rPr>
              <a:t>Brief Impact:</a:t>
            </a:r>
          </a:p>
          <a:p>
            <a:pPr marL="82550" indent="0" algn="just" fontAlgn="base">
              <a:buNone/>
            </a:pPr>
            <a:r>
              <a:rPr lang="en-US" sz="2200" dirty="0">
                <a:solidFill>
                  <a:schemeClr val="tx2"/>
                </a:solidFill>
                <a:latin typeface="Perpetua" panose="02020502060401020303" pitchFamily="18" charset="0"/>
              </a:rPr>
              <a:t>Under the existing provisions of section 133A of the Act, an income-tax authority is empowered to conduct survey at the business premises. To prevent the possible misuse of such powers, vide Finance Act 2003, a proviso to sub-section (6) in the said section was inserted. The </a:t>
            </a:r>
            <a:r>
              <a:rPr lang="en-US" sz="2200">
                <a:solidFill>
                  <a:schemeClr val="tx2"/>
                </a:solidFill>
                <a:latin typeface="Perpetua" panose="02020502060401020303" pitchFamily="18" charset="0"/>
              </a:rPr>
              <a:t>Amendment substituted </a:t>
            </a:r>
            <a:r>
              <a:rPr lang="en-US" sz="2200" dirty="0">
                <a:solidFill>
                  <a:schemeClr val="tx2"/>
                </a:solidFill>
                <a:latin typeface="Perpetua" panose="02020502060401020303" pitchFamily="18" charset="0"/>
              </a:rPr>
              <a:t>the proviso to sub-section (6) of section 133A to provide that,- </a:t>
            </a:r>
          </a:p>
          <a:p>
            <a:pPr lvl="0" algn="just" fontAlgn="base">
              <a:buNone/>
            </a:pPr>
            <a:endParaRPr lang="en-US" sz="2200" b="1" u="sng" dirty="0">
              <a:solidFill>
                <a:schemeClr val="tx2"/>
              </a:solidFill>
              <a:latin typeface="Perpetua" panose="02020502060401020303" pitchFamily="18" charset="0"/>
            </a:endParaRPr>
          </a:p>
          <a:p>
            <a:pPr marL="82550" lvl="0" indent="0" algn="just" fontAlgn="base">
              <a:buNone/>
            </a:pPr>
            <a:r>
              <a:rPr lang="en-US" sz="2200" b="1" u="sng" dirty="0">
                <a:solidFill>
                  <a:schemeClr val="tx2"/>
                </a:solidFill>
                <a:latin typeface="Perpetua" panose="02020502060401020303" pitchFamily="18" charset="0"/>
              </a:rPr>
              <a:t>In a case where the information has been received from the prescribed authority, no income-tax authority below the rank of Joint Director or Joint Commissioner, shall conduct any survey under the said section without prior approval of the Joint Director or the Joint Commissioner, as the case may be; and</a:t>
            </a:r>
          </a:p>
          <a:p>
            <a:pPr lvl="0" algn="just" fontAlgn="base">
              <a:buNone/>
            </a:pPr>
            <a:endParaRPr lang="en-US" sz="2200" b="1" u="sng" dirty="0">
              <a:solidFill>
                <a:schemeClr val="tx2"/>
              </a:solidFill>
              <a:latin typeface="Perpetua" panose="02020502060401020303" pitchFamily="18" charset="0"/>
            </a:endParaRPr>
          </a:p>
          <a:p>
            <a:pPr marL="82550" lvl="0" indent="0" algn="just" fontAlgn="base">
              <a:buNone/>
            </a:pPr>
            <a:r>
              <a:rPr lang="en-US" sz="2200" b="1" u="sng" dirty="0">
                <a:solidFill>
                  <a:schemeClr val="tx2"/>
                </a:solidFill>
                <a:latin typeface="Perpetua" panose="02020502060401020303" pitchFamily="18" charset="0"/>
              </a:rPr>
              <a:t>In any other case, no income-tax authority below the rank of Commissioner or Director, shall conduct any survey under the said section without prior approval of the Commissioner or the Director, as the case may be.</a:t>
            </a:r>
            <a:endParaRPr lang="en-US" sz="2200" b="1" i="1" u="sng" dirty="0">
              <a:solidFill>
                <a:srgbClr val="000000"/>
              </a:solidFill>
              <a:latin typeface="Perpetua" panose="02020502060401020303" pitchFamily="18" charset="0"/>
            </a:endParaRPr>
          </a:p>
        </p:txBody>
      </p:sp>
      <p:sp>
        <p:nvSpPr>
          <p:cNvPr id="7" name="Slide Number Placeholder 6"/>
          <p:cNvSpPr>
            <a:spLocks noGrp="1"/>
          </p:cNvSpPr>
          <p:nvPr>
            <p:ph type="sldNum" sz="quarter" idx="12"/>
          </p:nvPr>
        </p:nvSpPr>
        <p:spPr/>
        <p:txBody>
          <a:bodyPr/>
          <a:lstStyle/>
          <a:p>
            <a:fld id="{1E20AE4F-6262-4C8B-8D39-3FC41EDB5BB9}" type="slidenum">
              <a:rPr lang="en-US" smtClean="0"/>
              <a:pPr/>
              <a:t>4</a:t>
            </a:fld>
            <a:endParaRPr lang="en-US"/>
          </a:p>
        </p:txBody>
      </p:sp>
      <p:sp>
        <p:nvSpPr>
          <p:cNvPr id="5" name="Title 1"/>
          <p:cNvSpPr txBox="1">
            <a:spLocks/>
          </p:cNvSpPr>
          <p:nvPr/>
        </p:nvSpPr>
        <p:spPr>
          <a:xfrm>
            <a:off x="0" y="-28782"/>
            <a:ext cx="9144000" cy="671700"/>
          </a:xfrm>
          <a:prstGeom prst="rect">
            <a:avLst/>
          </a:prstGeom>
          <a:solidFill>
            <a:schemeClr val="tx2"/>
          </a:solidFill>
        </p:spPr>
        <p:txBody>
          <a:bodyPr anchor="ctr">
            <a:noAutofit/>
          </a:bodyPr>
          <a:lstStyle/>
          <a:p>
            <a:pPr lvl="0" algn="r" fontAlgn="auto">
              <a:spcAft>
                <a:spcPts val="0"/>
              </a:spcAft>
              <a:defRPr/>
            </a:pPr>
            <a:r>
              <a:rPr lang="en-US" sz="3600" b="1" dirty="0" err="1">
                <a:solidFill>
                  <a:schemeClr val="bg1"/>
                </a:solidFill>
                <a:latin typeface="High Tower Text" panose="02040502050506030303" pitchFamily="18" charset="0"/>
              </a:rPr>
              <a:t>Contd</a:t>
            </a:r>
            <a:r>
              <a:rPr lang="en-US" sz="3600" b="1" dirty="0">
                <a:solidFill>
                  <a:schemeClr val="bg1"/>
                </a:solidFill>
                <a:latin typeface="High Tower Text" panose="02040502050506030303" pitchFamily="18" charset="0"/>
              </a:rPr>
              <a:t>…</a:t>
            </a:r>
            <a:endParaRPr lang="en-US" sz="3600" b="1" i="1" u="sng" baseline="0" dirty="0">
              <a:solidFill>
                <a:schemeClr val="bg1"/>
              </a:solidFill>
              <a:latin typeface="+mj-lt"/>
              <a:ea typeface="+mj-ea"/>
              <a:cs typeface="+mj-cs"/>
            </a:endParaRPr>
          </a:p>
        </p:txBody>
      </p:sp>
    </p:spTree>
    <p:extLst>
      <p:ext uri="{BB962C8B-B14F-4D97-AF65-F5344CB8AC3E}">
        <p14:creationId xmlns:p14="http://schemas.microsoft.com/office/powerpoint/2010/main" val="405527008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228600" y="457200"/>
            <a:ext cx="8229600" cy="838200"/>
          </a:xfrm>
        </p:spPr>
        <p:txBody>
          <a:bodyPr>
            <a:noAutofit/>
          </a:bodyPr>
          <a:lstStyle/>
          <a:p>
            <a:r>
              <a:rPr lang="en-US" sz="3600" b="1" i="1" u="sng" dirty="0"/>
              <a:t>Other Powers of Survey Team S.133A(3) </a:t>
            </a:r>
          </a:p>
        </p:txBody>
      </p:sp>
      <p:sp>
        <p:nvSpPr>
          <p:cNvPr id="22532" name="Rectangle 3"/>
          <p:cNvSpPr>
            <a:spLocks noGrp="1" noChangeArrowheads="1"/>
          </p:cNvSpPr>
          <p:nvPr>
            <p:ph idx="1"/>
          </p:nvPr>
        </p:nvSpPr>
        <p:spPr>
          <a:xfrm>
            <a:off x="76200" y="1295400"/>
            <a:ext cx="8839200" cy="5334000"/>
          </a:xfrm>
        </p:spPr>
        <p:txBody>
          <a:bodyPr>
            <a:noAutofit/>
          </a:bodyPr>
          <a:lstStyle/>
          <a:p>
            <a:pPr marL="514350" indent="-514350" algn="just">
              <a:spcBef>
                <a:spcPts val="1200"/>
              </a:spcBef>
              <a:buClr>
                <a:schemeClr val="accent2"/>
              </a:buClr>
              <a:buFont typeface="+mj-lt"/>
              <a:buAutoNum type="romanLcPeriod"/>
            </a:pPr>
            <a:r>
              <a:rPr lang="en-US" sz="2100" dirty="0"/>
              <a:t>To place marks of identification on the books of account &amp; can make extracts &amp; copies there from.</a:t>
            </a:r>
          </a:p>
          <a:p>
            <a:pPr marL="514350" indent="-514350" algn="just">
              <a:spcBef>
                <a:spcPts val="1200"/>
              </a:spcBef>
              <a:buClr>
                <a:schemeClr val="accent2"/>
              </a:buClr>
              <a:buFont typeface="+mj-lt"/>
              <a:buAutoNum type="romanLcPeriod"/>
            </a:pPr>
            <a:r>
              <a:rPr lang="en-US" sz="2100" dirty="0"/>
              <a:t>impound and retain any books of account or other documents inspected by him after recording his reasons for so doing </a:t>
            </a:r>
            <a:r>
              <a:rPr lang="en-US" sz="2100" b="1" dirty="0">
                <a:solidFill>
                  <a:schemeClr val="accent2"/>
                </a:solidFill>
              </a:rPr>
              <a:t>but not for a period exceeding 15 days </a:t>
            </a:r>
            <a:r>
              <a:rPr lang="en-US" sz="2100" dirty="0"/>
              <a:t>(exclusive of holidays) without obtaining the approval of the Pr. CCIT/  CCIT/ Pr. DGIT/ DGIT/ Pr. CIT/ CIT/ Pr. DIT/ DIT, as the case may be</a:t>
            </a:r>
            <a:r>
              <a:rPr lang="en-US" sz="2100" dirty="0">
                <a:solidFill>
                  <a:schemeClr val="tx1"/>
                </a:solidFill>
              </a:rPr>
              <a:t>. </a:t>
            </a:r>
            <a:r>
              <a:rPr lang="en-US" sz="2100" b="1" i="1" dirty="0"/>
              <a:t>[as amended by the Finance (No. 2) Act, 2014 </a:t>
            </a:r>
            <a:r>
              <a:rPr lang="en-US" sz="2100" b="1" i="1" dirty="0" err="1"/>
              <a:t>w.e.f</a:t>
            </a:r>
            <a:r>
              <a:rPr lang="en-US" sz="2100" b="1" i="1" dirty="0"/>
              <a:t>. 01-10-2014]</a:t>
            </a:r>
            <a:endParaRPr lang="en-US" sz="2100" i="1" dirty="0"/>
          </a:p>
          <a:p>
            <a:pPr marL="557784" lvl="2" indent="0" algn="just">
              <a:spcBef>
                <a:spcPts val="1200"/>
              </a:spcBef>
              <a:buNone/>
            </a:pPr>
            <a:r>
              <a:rPr lang="en-US" sz="2100" b="1" u="sng" dirty="0" err="1">
                <a:solidFill>
                  <a:schemeClr val="accent2"/>
                </a:solidFill>
              </a:rPr>
              <a:t>Bawa</a:t>
            </a:r>
            <a:r>
              <a:rPr lang="en-US" sz="2100" b="1" u="sng" dirty="0">
                <a:solidFill>
                  <a:schemeClr val="accent2"/>
                </a:solidFill>
              </a:rPr>
              <a:t> </a:t>
            </a:r>
            <a:r>
              <a:rPr lang="en-US" sz="2100" b="1" u="sng" dirty="0" err="1">
                <a:solidFill>
                  <a:schemeClr val="accent2"/>
                </a:solidFill>
              </a:rPr>
              <a:t>Gurmukh</a:t>
            </a:r>
            <a:r>
              <a:rPr lang="en-US" sz="2100" b="1" u="sng" dirty="0">
                <a:solidFill>
                  <a:schemeClr val="accent2"/>
                </a:solidFill>
              </a:rPr>
              <a:t> Singh &amp; Co. </a:t>
            </a:r>
            <a:r>
              <a:rPr lang="en-US" sz="2100" b="1" i="1" u="sng" dirty="0">
                <a:solidFill>
                  <a:schemeClr val="accent2"/>
                </a:solidFill>
              </a:rPr>
              <a:t>v. ITO </a:t>
            </a:r>
            <a:r>
              <a:rPr lang="en-US" sz="2100" b="1" u="sng" dirty="0">
                <a:solidFill>
                  <a:schemeClr val="accent2"/>
                </a:solidFill>
              </a:rPr>
              <a:t>[2011] 12 taxmann.com 91 (P &amp; H), CIT-II vs ML Outsourcing Services (P.) Ltd. [2014] 51 taxmann.com 453 (Delhi), </a:t>
            </a:r>
            <a:r>
              <a:rPr lang="en-US" sz="2100" b="1" i="1" u="sng" dirty="0">
                <a:solidFill>
                  <a:schemeClr val="accent2"/>
                </a:solidFill>
              </a:rPr>
              <a:t>Raj and Raj Investments vs. Income-tax Officer [2007] 293 ITR 0057- (</a:t>
            </a:r>
            <a:r>
              <a:rPr lang="en-US" sz="2100" b="1" i="1" u="sng" dirty="0" err="1">
                <a:solidFill>
                  <a:schemeClr val="accent2"/>
                </a:solidFill>
              </a:rPr>
              <a:t>Kar</a:t>
            </a:r>
            <a:r>
              <a:rPr lang="en-US" sz="2100" b="1" i="1" u="sng" dirty="0">
                <a:solidFill>
                  <a:schemeClr val="accent2"/>
                </a:solidFill>
              </a:rPr>
              <a:t>)</a:t>
            </a:r>
          </a:p>
          <a:p>
            <a:pPr marL="514350" indent="-514350" algn="just">
              <a:spcBef>
                <a:spcPts val="1200"/>
              </a:spcBef>
              <a:buClr>
                <a:schemeClr val="accent2"/>
              </a:buClr>
              <a:buFont typeface="+mj-lt"/>
              <a:buAutoNum type="romanLcPeriod" startAt="3"/>
            </a:pPr>
            <a:r>
              <a:rPr lang="en-US" sz="2100" dirty="0"/>
              <a:t>To make an inventory of cash, stock or other valuable article or thing verified</a:t>
            </a:r>
          </a:p>
          <a:p>
            <a:pPr marL="514350" indent="-514350" algn="just">
              <a:spcBef>
                <a:spcPts val="1200"/>
              </a:spcBef>
              <a:buClr>
                <a:schemeClr val="accent2"/>
              </a:buClr>
              <a:buFont typeface="+mj-lt"/>
              <a:buAutoNum type="romanLcPeriod" startAt="4"/>
            </a:pPr>
            <a:r>
              <a:rPr lang="en-US" sz="2100" dirty="0"/>
              <a:t>To record the statement of any person*</a:t>
            </a:r>
          </a:p>
        </p:txBody>
      </p:sp>
      <p:sp>
        <p:nvSpPr>
          <p:cNvPr id="3" name="Slide Number Placeholder 2">
            <a:extLst>
              <a:ext uri="{FF2B5EF4-FFF2-40B4-BE49-F238E27FC236}">
                <a16:creationId xmlns:a16="http://schemas.microsoft.com/office/drawing/2014/main" id="{EE70086D-DAC3-48C5-8D74-C8FE4C159148}"/>
              </a:ext>
            </a:extLst>
          </p:cNvPr>
          <p:cNvSpPr>
            <a:spLocks noGrp="1"/>
          </p:cNvSpPr>
          <p:nvPr>
            <p:ph type="sldNum" sz="quarter" idx="12"/>
          </p:nvPr>
        </p:nvSpPr>
        <p:spPr/>
        <p:txBody>
          <a:bodyPr/>
          <a:lstStyle/>
          <a:p>
            <a:pPr>
              <a:defRPr/>
            </a:pPr>
            <a:fld id="{ACC2B083-4B80-4709-BCA6-AED58DFFDEC8}" type="slidenum">
              <a:rPr lang="en-US" smtClean="0"/>
              <a:pPr>
                <a:defRPr/>
              </a:pPr>
              <a:t>40</a:t>
            </a:fld>
            <a:endParaRPr lang="en-US"/>
          </a:p>
        </p:txBody>
      </p:sp>
    </p:spTree>
    <p:extLst>
      <p:ext uri="{BB962C8B-B14F-4D97-AF65-F5344CB8AC3E}">
        <p14:creationId xmlns:p14="http://schemas.microsoft.com/office/powerpoint/2010/main" val="1908973058"/>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763000" cy="1066800"/>
          </a:xfrm>
        </p:spPr>
        <p:txBody>
          <a:bodyPr>
            <a:normAutofit fontScale="90000"/>
          </a:bodyPr>
          <a:lstStyle/>
          <a:p>
            <a:pPr algn="ctr"/>
            <a:r>
              <a:rPr lang="en-US" b="1" u="sng" dirty="0"/>
              <a:t>No power to remove cash and other valuable things, Sec. 133A(4)</a:t>
            </a:r>
          </a:p>
        </p:txBody>
      </p:sp>
      <p:sp>
        <p:nvSpPr>
          <p:cNvPr id="3" name="Content Placeholder 2"/>
          <p:cNvSpPr>
            <a:spLocks noGrp="1"/>
          </p:cNvSpPr>
          <p:nvPr>
            <p:ph idx="1"/>
          </p:nvPr>
        </p:nvSpPr>
        <p:spPr>
          <a:xfrm>
            <a:off x="381000" y="2380488"/>
            <a:ext cx="8534400" cy="2115312"/>
          </a:xfrm>
        </p:spPr>
        <p:txBody>
          <a:bodyPr>
            <a:normAutofit/>
          </a:bodyPr>
          <a:lstStyle/>
          <a:p>
            <a:pPr marL="0" indent="0" algn="just">
              <a:buNone/>
            </a:pPr>
            <a:endParaRPr lang="en-US" sz="2600" dirty="0"/>
          </a:p>
          <a:p>
            <a:pPr marL="0" indent="0" algn="just">
              <a:buNone/>
            </a:pPr>
            <a:r>
              <a:rPr lang="en-US" sz="2600" dirty="0"/>
              <a:t>An income-tax authority acting under this section shall, on no account, from the place wherein he has entered, any cash, stock or other valuable article or thing.</a:t>
            </a:r>
          </a:p>
        </p:txBody>
      </p:sp>
      <p:sp>
        <p:nvSpPr>
          <p:cNvPr id="5" name="Slide Number Placeholder 4">
            <a:extLst>
              <a:ext uri="{FF2B5EF4-FFF2-40B4-BE49-F238E27FC236}">
                <a16:creationId xmlns:a16="http://schemas.microsoft.com/office/drawing/2014/main" id="{1212625C-62CD-4886-AC3C-E87B5FB1E180}"/>
              </a:ext>
            </a:extLst>
          </p:cNvPr>
          <p:cNvSpPr>
            <a:spLocks noGrp="1"/>
          </p:cNvSpPr>
          <p:nvPr>
            <p:ph type="sldNum" sz="quarter" idx="12"/>
          </p:nvPr>
        </p:nvSpPr>
        <p:spPr/>
        <p:txBody>
          <a:bodyPr/>
          <a:lstStyle/>
          <a:p>
            <a:pPr>
              <a:defRPr/>
            </a:pPr>
            <a:fld id="{ACC2B083-4B80-4709-BCA6-AED58DFFDEC8}" type="slidenum">
              <a:rPr lang="en-US" smtClean="0"/>
              <a:pPr>
                <a:defRPr/>
              </a:pPr>
              <a:t>41</a:t>
            </a:fld>
            <a:endParaRPr lang="en-US"/>
          </a:p>
        </p:txBody>
      </p:sp>
    </p:spTree>
    <p:extLst>
      <p:ext uri="{BB962C8B-B14F-4D97-AF65-F5344CB8AC3E}">
        <p14:creationId xmlns:p14="http://schemas.microsoft.com/office/powerpoint/2010/main" val="30369465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228600" y="381000"/>
            <a:ext cx="8229600" cy="1066800"/>
          </a:xfrm>
        </p:spPr>
        <p:txBody>
          <a:bodyPr>
            <a:noAutofit/>
          </a:bodyPr>
          <a:lstStyle/>
          <a:p>
            <a:pPr fontAlgn="auto">
              <a:spcAft>
                <a:spcPts val="0"/>
              </a:spcAft>
              <a:defRPr/>
            </a:pPr>
            <a:r>
              <a:rPr lang="en-US" sz="3600" b="1" i="1" u="sng" dirty="0"/>
              <a:t>Lavish and ostensible spending -Sec. 133A(5)</a:t>
            </a:r>
          </a:p>
        </p:txBody>
      </p:sp>
      <p:sp>
        <p:nvSpPr>
          <p:cNvPr id="31748" name="Rectangle 3"/>
          <p:cNvSpPr>
            <a:spLocks noGrp="1" noChangeArrowheads="1"/>
          </p:cNvSpPr>
          <p:nvPr>
            <p:ph idx="1"/>
          </p:nvPr>
        </p:nvSpPr>
        <p:spPr>
          <a:xfrm>
            <a:off x="228600" y="1600201"/>
            <a:ext cx="8686800" cy="4724400"/>
          </a:xfrm>
        </p:spPr>
        <p:txBody>
          <a:bodyPr>
            <a:normAutofit/>
          </a:bodyPr>
          <a:lstStyle/>
          <a:p>
            <a:pPr marL="514350" indent="-514350" algn="just">
              <a:buClr>
                <a:schemeClr val="accent2"/>
              </a:buClr>
              <a:buFont typeface="Wingdings" pitchFamily="2" charset="2"/>
              <a:buChar char="Ø"/>
            </a:pPr>
            <a:r>
              <a:rPr lang="en-US" sz="2800" dirty="0"/>
              <a:t>If the income tax authority is of view, of any lavish expending on any function or ceremony.</a:t>
            </a:r>
          </a:p>
          <a:p>
            <a:pPr marL="514350" indent="-514350" algn="just">
              <a:buClr>
                <a:schemeClr val="accent2"/>
              </a:buClr>
              <a:buFont typeface="Wingdings" pitchFamily="2" charset="2"/>
              <a:buChar char="Ø"/>
            </a:pPr>
            <a:r>
              <a:rPr lang="en-US" sz="2800" dirty="0"/>
              <a:t>It can call for the information from the assessee or from any other person who is likely to be in possession of the information with respect to the expenditure incurred. </a:t>
            </a:r>
          </a:p>
          <a:p>
            <a:pPr marL="514350" indent="-514350" algn="just">
              <a:buClr>
                <a:schemeClr val="accent2"/>
              </a:buClr>
              <a:buFont typeface="Wingdings" pitchFamily="2" charset="2"/>
              <a:buChar char="Ø"/>
            </a:pPr>
            <a:r>
              <a:rPr lang="en-US" sz="2800" dirty="0"/>
              <a:t>However, cannot call for such information before or at the time of such function, ceremony or event.</a:t>
            </a:r>
          </a:p>
          <a:p>
            <a:pPr marL="514350" indent="-514350" algn="just">
              <a:buClr>
                <a:schemeClr val="accent2"/>
              </a:buClr>
              <a:buFont typeface="Wingdings" pitchFamily="2" charset="2"/>
              <a:buChar char="Ø"/>
            </a:pPr>
            <a:r>
              <a:rPr lang="en-US" sz="2800" b="1" u="sng" dirty="0">
                <a:solidFill>
                  <a:schemeClr val="accent2"/>
                </a:solidFill>
              </a:rPr>
              <a:t>Power prescribed be exercised only when the said function, ceremony or event is over.</a:t>
            </a:r>
          </a:p>
        </p:txBody>
      </p:sp>
      <p:sp>
        <p:nvSpPr>
          <p:cNvPr id="3" name="Slide Number Placeholder 2">
            <a:extLst>
              <a:ext uri="{FF2B5EF4-FFF2-40B4-BE49-F238E27FC236}">
                <a16:creationId xmlns:a16="http://schemas.microsoft.com/office/drawing/2014/main" id="{174BBFDB-329E-4C20-AADE-2FF60E423E68}"/>
              </a:ext>
            </a:extLst>
          </p:cNvPr>
          <p:cNvSpPr>
            <a:spLocks noGrp="1"/>
          </p:cNvSpPr>
          <p:nvPr>
            <p:ph type="sldNum" sz="quarter" idx="12"/>
          </p:nvPr>
        </p:nvSpPr>
        <p:spPr/>
        <p:txBody>
          <a:bodyPr/>
          <a:lstStyle/>
          <a:p>
            <a:pPr>
              <a:defRPr/>
            </a:pPr>
            <a:fld id="{ACC2B083-4B80-4709-BCA6-AED58DFFDEC8}" type="slidenum">
              <a:rPr lang="en-US" smtClean="0"/>
              <a:pPr>
                <a:defRPr/>
              </a:pPr>
              <a:t>42</a:t>
            </a:fld>
            <a:endParaRPr lang="en-US"/>
          </a:p>
        </p:txBody>
      </p:sp>
    </p:spTree>
    <p:extLst>
      <p:ext uri="{BB962C8B-B14F-4D97-AF65-F5344CB8AC3E}">
        <p14:creationId xmlns:p14="http://schemas.microsoft.com/office/powerpoint/2010/main" val="418582039"/>
      </p:ext>
    </p:extLst>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57200" y="609600"/>
            <a:ext cx="8229600" cy="1066800"/>
          </a:xfrm>
        </p:spPr>
        <p:txBody>
          <a:bodyPr>
            <a:normAutofit/>
          </a:bodyPr>
          <a:lstStyle/>
          <a:p>
            <a:r>
              <a:rPr lang="en-US" sz="3600" b="1" i="1" u="sng" dirty="0"/>
              <a:t>Press Release Note dated 03/06/1989</a:t>
            </a:r>
          </a:p>
        </p:txBody>
      </p:sp>
      <p:sp>
        <p:nvSpPr>
          <p:cNvPr id="32771" name="Rectangle 3"/>
          <p:cNvSpPr>
            <a:spLocks noGrp="1" noChangeArrowheads="1"/>
          </p:cNvSpPr>
          <p:nvPr>
            <p:ph idx="1"/>
          </p:nvPr>
        </p:nvSpPr>
        <p:spPr>
          <a:xfrm>
            <a:off x="304800" y="2057400"/>
            <a:ext cx="8534400" cy="4325112"/>
          </a:xfrm>
        </p:spPr>
        <p:txBody>
          <a:bodyPr>
            <a:normAutofit fontScale="70000" lnSpcReduction="20000"/>
          </a:bodyPr>
          <a:lstStyle/>
          <a:p>
            <a:pPr marL="365125" indent="-365125" algn="just">
              <a:buClr>
                <a:schemeClr val="accent2"/>
              </a:buClr>
              <a:buFont typeface="Wingdings" pitchFamily="2" charset="2"/>
              <a:buChar char="q"/>
            </a:pPr>
            <a:r>
              <a:rPr lang="en-US" sz="3700" dirty="0"/>
              <a:t>The Government will launch a drive against ostentatious wedding ceremonies and other social functions which often involve blatant use of tax-evaded money. According to Revenue Secretary, Dr.Nitish Sengupta, such ostentation is inconsistent with the egalitarian values of Indian society. </a:t>
            </a:r>
          </a:p>
          <a:p>
            <a:pPr marL="365125" indent="-365125" algn="just">
              <a:buClr>
                <a:schemeClr val="accent2"/>
              </a:buClr>
              <a:buNone/>
            </a:pPr>
            <a:endParaRPr lang="en-US" sz="3700" dirty="0"/>
          </a:p>
          <a:p>
            <a:pPr marL="365125" indent="-365125" algn="just">
              <a:buClr>
                <a:schemeClr val="accent2"/>
              </a:buClr>
              <a:buFont typeface="Wingdings" pitchFamily="2" charset="2"/>
              <a:buChar char="q"/>
            </a:pPr>
            <a:r>
              <a:rPr lang="en-US" sz="3700" dirty="0"/>
              <a:t>Section 133A of the Income-tax Act, 1961, authorizes Income-tax Officers to make surveys of marriage ceremonies and other ostentatious social functions and to detect use of unaccounted money. So far, this provision has not been sufficiently used to make a visible impact on the curbing of wasteful expenditure. </a:t>
            </a:r>
            <a:endParaRPr lang="en-US" dirty="0">
              <a:solidFill>
                <a:srgbClr val="FFFF00"/>
              </a:solidFill>
            </a:endParaRPr>
          </a:p>
        </p:txBody>
      </p:sp>
      <p:sp>
        <p:nvSpPr>
          <p:cNvPr id="3" name="Slide Number Placeholder 2">
            <a:extLst>
              <a:ext uri="{FF2B5EF4-FFF2-40B4-BE49-F238E27FC236}">
                <a16:creationId xmlns:a16="http://schemas.microsoft.com/office/drawing/2014/main" id="{04F7EFDC-A985-4084-A2E2-5D1C8978AC40}"/>
              </a:ext>
            </a:extLst>
          </p:cNvPr>
          <p:cNvSpPr>
            <a:spLocks noGrp="1"/>
          </p:cNvSpPr>
          <p:nvPr>
            <p:ph type="sldNum" sz="quarter" idx="12"/>
          </p:nvPr>
        </p:nvSpPr>
        <p:spPr/>
        <p:txBody>
          <a:bodyPr/>
          <a:lstStyle/>
          <a:p>
            <a:pPr>
              <a:defRPr/>
            </a:pPr>
            <a:fld id="{ACC2B083-4B80-4709-BCA6-AED58DFFDEC8}" type="slidenum">
              <a:rPr lang="en-US" smtClean="0"/>
              <a:pPr>
                <a:defRPr/>
              </a:pPr>
              <a:t>43</a:t>
            </a:fld>
            <a:endParaRPr lang="en-US"/>
          </a:p>
        </p:txBody>
      </p:sp>
    </p:spTree>
    <p:extLst>
      <p:ext uri="{BB962C8B-B14F-4D97-AF65-F5344CB8AC3E}">
        <p14:creationId xmlns:p14="http://schemas.microsoft.com/office/powerpoint/2010/main" val="1534028502"/>
      </p:ext>
    </p:extLst>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a:xfrm>
            <a:off x="152400" y="609600"/>
            <a:ext cx="8915400" cy="1066800"/>
          </a:xfrm>
        </p:spPr>
        <p:txBody>
          <a:bodyPr>
            <a:noAutofit/>
          </a:bodyPr>
          <a:lstStyle/>
          <a:p>
            <a:pPr algn="ctr"/>
            <a:r>
              <a:rPr lang="en-US" sz="3200" b="1" i="1" u="sng" dirty="0"/>
              <a:t>Powers of Income Tax Authority in case of non-cooperation by assessee- Sec. 133A(6)</a:t>
            </a:r>
          </a:p>
        </p:txBody>
      </p:sp>
      <p:sp>
        <p:nvSpPr>
          <p:cNvPr id="33796" name="Rectangle 3"/>
          <p:cNvSpPr>
            <a:spLocks noGrp="1" noChangeArrowheads="1"/>
          </p:cNvSpPr>
          <p:nvPr>
            <p:ph idx="1"/>
          </p:nvPr>
        </p:nvSpPr>
        <p:spPr>
          <a:xfrm>
            <a:off x="228600" y="2286000"/>
            <a:ext cx="8686800" cy="4191000"/>
          </a:xfrm>
        </p:spPr>
        <p:txBody>
          <a:bodyPr>
            <a:normAutofit/>
          </a:bodyPr>
          <a:lstStyle/>
          <a:p>
            <a:pPr marL="398463" indent="-398463" algn="just">
              <a:lnSpc>
                <a:spcPct val="90000"/>
              </a:lnSpc>
              <a:buClr>
                <a:schemeClr val="accent2"/>
              </a:buClr>
              <a:buFont typeface="Wingdings" pitchFamily="2" charset="2"/>
              <a:buChar char="q"/>
            </a:pPr>
            <a:r>
              <a:rPr lang="en-US" sz="2200" dirty="0"/>
              <a:t>Where during the course of survey assessee does not-</a:t>
            </a:r>
          </a:p>
          <a:p>
            <a:pPr marL="1085850" lvl="1" algn="just">
              <a:lnSpc>
                <a:spcPct val="90000"/>
              </a:lnSpc>
              <a:buFont typeface="Wingdings" pitchFamily="2" charset="2"/>
              <a:buChar char="Ø"/>
            </a:pPr>
            <a:r>
              <a:rPr lang="en-US" sz="2200" dirty="0"/>
              <a:t>Afford the facility to inspect books of accounts</a:t>
            </a:r>
          </a:p>
          <a:p>
            <a:pPr marL="1085850" lvl="1" algn="just">
              <a:lnSpc>
                <a:spcPct val="90000"/>
              </a:lnSpc>
              <a:buFont typeface="Wingdings" pitchFamily="2" charset="2"/>
              <a:buChar char="Ø"/>
            </a:pPr>
            <a:r>
              <a:rPr lang="en-US" sz="2200" dirty="0"/>
              <a:t>Afford facility to check or verify cash, stock etc.</a:t>
            </a:r>
          </a:p>
          <a:p>
            <a:pPr marL="1085850" lvl="1" algn="just">
              <a:lnSpc>
                <a:spcPct val="90000"/>
              </a:lnSpc>
              <a:buFont typeface="Wingdings" pitchFamily="2" charset="2"/>
              <a:buChar char="Ø"/>
            </a:pPr>
            <a:r>
              <a:rPr lang="en-US" sz="2200" dirty="0"/>
              <a:t> Furnish any information or to have his statement recorded. </a:t>
            </a:r>
          </a:p>
          <a:p>
            <a:pPr marL="401638" indent="0" algn="just">
              <a:lnSpc>
                <a:spcPct val="90000"/>
              </a:lnSpc>
              <a:buNone/>
              <a:tabLst>
                <a:tab pos="58738" algn="l"/>
              </a:tabLst>
            </a:pPr>
            <a:r>
              <a:rPr lang="en-US" sz="2200" dirty="0"/>
              <a:t>The Income tax authority shall have all powers u/s 131(1) to enforce compliance with the requirement made. </a:t>
            </a:r>
          </a:p>
          <a:p>
            <a:pPr marL="685800" indent="-685800" algn="just">
              <a:lnSpc>
                <a:spcPct val="90000"/>
              </a:lnSpc>
              <a:buNone/>
            </a:pPr>
            <a:r>
              <a:rPr lang="en-US" sz="2200" dirty="0">
                <a:solidFill>
                  <a:schemeClr val="bg1"/>
                </a:solidFill>
              </a:rPr>
              <a:t>	</a:t>
            </a:r>
          </a:p>
          <a:p>
            <a:pPr marL="457200" indent="-457200" algn="just">
              <a:lnSpc>
                <a:spcPct val="90000"/>
              </a:lnSpc>
              <a:buClr>
                <a:schemeClr val="accent2"/>
              </a:buClr>
              <a:buFont typeface="Wingdings" pitchFamily="2" charset="2"/>
              <a:buChar char="q"/>
            </a:pPr>
            <a:r>
              <a:rPr lang="en-US" sz="2200" dirty="0"/>
              <a:t>For the purpose of this sub-section, the Income Tax Authority has been empowered to record the statement of the assessee or such other person. It is to be specifically noted that the statement thus recorded may be used as evidence in any proceedings under the Act.</a:t>
            </a:r>
          </a:p>
        </p:txBody>
      </p:sp>
      <p:sp>
        <p:nvSpPr>
          <p:cNvPr id="3" name="Slide Number Placeholder 2">
            <a:extLst>
              <a:ext uri="{FF2B5EF4-FFF2-40B4-BE49-F238E27FC236}">
                <a16:creationId xmlns:a16="http://schemas.microsoft.com/office/drawing/2014/main" id="{27C51382-3F71-4429-AC9A-564F748D608C}"/>
              </a:ext>
            </a:extLst>
          </p:cNvPr>
          <p:cNvSpPr>
            <a:spLocks noGrp="1"/>
          </p:cNvSpPr>
          <p:nvPr>
            <p:ph type="sldNum" sz="quarter" idx="12"/>
          </p:nvPr>
        </p:nvSpPr>
        <p:spPr/>
        <p:txBody>
          <a:bodyPr/>
          <a:lstStyle/>
          <a:p>
            <a:pPr>
              <a:defRPr/>
            </a:pPr>
            <a:fld id="{ACC2B083-4B80-4709-BCA6-AED58DFFDEC8}" type="slidenum">
              <a:rPr lang="en-US" smtClean="0"/>
              <a:pPr>
                <a:defRPr/>
              </a:pPr>
              <a:t>44</a:t>
            </a:fld>
            <a:endParaRPr lang="en-US"/>
          </a:p>
        </p:txBody>
      </p:sp>
    </p:spTree>
    <p:extLst>
      <p:ext uri="{BB962C8B-B14F-4D97-AF65-F5344CB8AC3E}">
        <p14:creationId xmlns:p14="http://schemas.microsoft.com/office/powerpoint/2010/main" val="3099384838"/>
      </p:ext>
    </p:extLst>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09600"/>
            <a:ext cx="8686800" cy="914400"/>
          </a:xfrm>
        </p:spPr>
        <p:txBody>
          <a:bodyPr>
            <a:noAutofit/>
          </a:bodyPr>
          <a:lstStyle/>
          <a:p>
            <a:pPr algn="ctr"/>
            <a:r>
              <a:rPr lang="en-US" sz="3600" b="1" u="sng" dirty="0"/>
              <a:t>Issues- Survey at Premises of Third Party</a:t>
            </a:r>
            <a:endParaRPr lang="en-US" sz="3600" b="1" i="1" u="sng" dirty="0"/>
          </a:p>
        </p:txBody>
      </p:sp>
      <p:sp>
        <p:nvSpPr>
          <p:cNvPr id="3" name="Content Placeholder 2"/>
          <p:cNvSpPr>
            <a:spLocks noGrp="1"/>
          </p:cNvSpPr>
          <p:nvPr>
            <p:ph idx="1"/>
          </p:nvPr>
        </p:nvSpPr>
        <p:spPr>
          <a:xfrm>
            <a:off x="228600" y="1828800"/>
            <a:ext cx="8610600" cy="4495800"/>
          </a:xfrm>
        </p:spPr>
        <p:txBody>
          <a:bodyPr>
            <a:noAutofit/>
          </a:bodyPr>
          <a:lstStyle/>
          <a:p>
            <a:pPr marL="450850" indent="-450850" algn="just">
              <a:spcBef>
                <a:spcPts val="600"/>
              </a:spcBef>
              <a:buClr>
                <a:schemeClr val="accent2"/>
              </a:buClr>
              <a:buFont typeface="Wingdings" pitchFamily="2" charset="2"/>
              <a:buChar char="Ø"/>
            </a:pPr>
            <a:r>
              <a:rPr lang="en-US" sz="2200" dirty="0"/>
              <a:t>Survey conducted at the business premises of assessee may extend to premises of third party for limited purposes. </a:t>
            </a:r>
            <a:r>
              <a:rPr lang="en-US" sz="2200" b="1" dirty="0">
                <a:solidFill>
                  <a:schemeClr val="accent2"/>
                </a:solidFill>
              </a:rPr>
              <a:t>Circular no. 7- D </a:t>
            </a:r>
            <a:r>
              <a:rPr lang="en-US" sz="2200" b="1" dirty="0" err="1">
                <a:solidFill>
                  <a:schemeClr val="accent2"/>
                </a:solidFill>
              </a:rPr>
              <a:t>dt</a:t>
            </a:r>
            <a:r>
              <a:rPr lang="en-US" sz="2200" b="1" dirty="0">
                <a:solidFill>
                  <a:schemeClr val="accent2"/>
                </a:solidFill>
              </a:rPr>
              <a:t> 3/5/1967 </a:t>
            </a:r>
            <a:r>
              <a:rPr lang="en-US" sz="2200" b="1" dirty="0" err="1">
                <a:solidFill>
                  <a:schemeClr val="accent2"/>
                </a:solidFill>
              </a:rPr>
              <a:t>vis</a:t>
            </a:r>
            <a:r>
              <a:rPr lang="en-US" sz="2200" b="1" dirty="0">
                <a:solidFill>
                  <a:schemeClr val="accent2"/>
                </a:solidFill>
              </a:rPr>
              <a:t> a </a:t>
            </a:r>
            <a:r>
              <a:rPr lang="en-US" sz="2200" b="1" dirty="0" err="1">
                <a:solidFill>
                  <a:schemeClr val="accent2"/>
                </a:solidFill>
              </a:rPr>
              <a:t>vis</a:t>
            </a:r>
            <a:r>
              <a:rPr lang="en-US" sz="2200" b="1" dirty="0">
                <a:solidFill>
                  <a:schemeClr val="accent2"/>
                </a:solidFill>
              </a:rPr>
              <a:t> </a:t>
            </a:r>
            <a:r>
              <a:rPr lang="en-US" sz="2200" b="1" dirty="0" err="1">
                <a:solidFill>
                  <a:schemeClr val="accent2"/>
                </a:solidFill>
              </a:rPr>
              <a:t>Expl</a:t>
            </a:r>
            <a:r>
              <a:rPr lang="en-US" sz="2200" b="1" dirty="0">
                <a:solidFill>
                  <a:schemeClr val="accent2"/>
                </a:solidFill>
              </a:rPr>
              <a:t>. to S. 133A(1)</a:t>
            </a:r>
          </a:p>
          <a:p>
            <a:pPr marL="450850" indent="-450850" algn="just">
              <a:spcBef>
                <a:spcPts val="600"/>
              </a:spcBef>
              <a:buClr>
                <a:schemeClr val="accent2"/>
              </a:buClr>
              <a:buFont typeface="Wingdings" pitchFamily="2" charset="2"/>
              <a:buChar char="Ø"/>
            </a:pPr>
            <a:endParaRPr lang="en-US" sz="2200" dirty="0"/>
          </a:p>
          <a:p>
            <a:pPr marL="450850" indent="-450850" algn="just">
              <a:spcBef>
                <a:spcPts val="600"/>
              </a:spcBef>
              <a:buClr>
                <a:schemeClr val="accent2"/>
              </a:buClr>
              <a:buFont typeface="Wingdings" pitchFamily="2" charset="2"/>
              <a:buChar char="Ø"/>
            </a:pPr>
            <a:r>
              <a:rPr lang="en-US" sz="2200" dirty="0"/>
              <a:t>Income-tax authority cannot assume any power to enter office of CA to conduct survey u/s 133A in connection with survey of assessee UNLESS the assessee has stated that the records are kept in their office. </a:t>
            </a:r>
            <a:r>
              <a:rPr lang="en-US" sz="2200" b="1" dirty="0">
                <a:solidFill>
                  <a:schemeClr val="accent2"/>
                </a:solidFill>
                <a:cs typeface="Times New Roman" pitchFamily="18" charset="0"/>
              </a:rPr>
              <a:t>U. K. </a:t>
            </a:r>
            <a:r>
              <a:rPr lang="en-US" sz="2200" b="1" dirty="0" err="1">
                <a:solidFill>
                  <a:schemeClr val="accent2"/>
                </a:solidFill>
                <a:cs typeface="Times New Roman" pitchFamily="18" charset="0"/>
              </a:rPr>
              <a:t>Mahapatra</a:t>
            </a:r>
            <a:r>
              <a:rPr lang="en-US" sz="2200" b="1" dirty="0">
                <a:solidFill>
                  <a:schemeClr val="accent2"/>
                </a:solidFill>
                <a:cs typeface="Times New Roman" pitchFamily="18" charset="0"/>
              </a:rPr>
              <a:t> &amp; Co. </a:t>
            </a:r>
            <a:r>
              <a:rPr lang="en-US" sz="2200" b="1" dirty="0" err="1">
                <a:solidFill>
                  <a:schemeClr val="accent2"/>
                </a:solidFill>
                <a:cs typeface="Times New Roman" pitchFamily="18" charset="0"/>
              </a:rPr>
              <a:t>vs</a:t>
            </a:r>
            <a:r>
              <a:rPr lang="en-US" sz="2200" b="1" dirty="0">
                <a:solidFill>
                  <a:schemeClr val="accent2"/>
                </a:solidFill>
                <a:cs typeface="Times New Roman" pitchFamily="18" charset="0"/>
              </a:rPr>
              <a:t> Income Tax Officer [2009] 308 ITR 133 (</a:t>
            </a:r>
            <a:r>
              <a:rPr lang="en-US" sz="2200" b="1" dirty="0" err="1">
                <a:solidFill>
                  <a:schemeClr val="accent2"/>
                </a:solidFill>
                <a:cs typeface="Times New Roman" pitchFamily="18" charset="0"/>
              </a:rPr>
              <a:t>Ori</a:t>
            </a:r>
            <a:r>
              <a:rPr lang="en-US" sz="2200" b="1" dirty="0">
                <a:solidFill>
                  <a:schemeClr val="accent2"/>
                </a:solidFill>
                <a:cs typeface="Times New Roman" pitchFamily="18" charset="0"/>
              </a:rPr>
              <a:t>.) [Affirmed by Apex Court in [2010] 186 Taxman 181 (SC)] </a:t>
            </a:r>
          </a:p>
        </p:txBody>
      </p:sp>
      <p:sp>
        <p:nvSpPr>
          <p:cNvPr id="5" name="Slide Number Placeholder 4">
            <a:extLst>
              <a:ext uri="{FF2B5EF4-FFF2-40B4-BE49-F238E27FC236}">
                <a16:creationId xmlns:a16="http://schemas.microsoft.com/office/drawing/2014/main" id="{DFFCE4A7-6B73-4B64-BB38-BAFDD7DE8F5A}"/>
              </a:ext>
            </a:extLst>
          </p:cNvPr>
          <p:cNvSpPr>
            <a:spLocks noGrp="1"/>
          </p:cNvSpPr>
          <p:nvPr>
            <p:ph type="sldNum" sz="quarter" idx="12"/>
          </p:nvPr>
        </p:nvSpPr>
        <p:spPr/>
        <p:txBody>
          <a:bodyPr/>
          <a:lstStyle/>
          <a:p>
            <a:pPr>
              <a:defRPr/>
            </a:pPr>
            <a:fld id="{ACC2B083-4B80-4709-BCA6-AED58DFFDEC8}" type="slidenum">
              <a:rPr lang="en-US" smtClean="0"/>
              <a:pPr>
                <a:defRPr/>
              </a:pPr>
              <a:t>45</a:t>
            </a:fld>
            <a:endParaRPr lang="en-US"/>
          </a:p>
        </p:txBody>
      </p:sp>
    </p:spTree>
    <p:extLst>
      <p:ext uri="{BB962C8B-B14F-4D97-AF65-F5344CB8AC3E}">
        <p14:creationId xmlns:p14="http://schemas.microsoft.com/office/powerpoint/2010/main" val="14866536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152400" y="381000"/>
            <a:ext cx="8763000" cy="911352"/>
          </a:xfrm>
        </p:spPr>
        <p:txBody>
          <a:bodyPr>
            <a:noAutofit/>
          </a:bodyPr>
          <a:lstStyle/>
          <a:p>
            <a:pPr marL="45720" lvl="0" algn="ctr">
              <a:spcBef>
                <a:spcPts val="300"/>
              </a:spcBef>
              <a:defRPr/>
            </a:pPr>
            <a:br>
              <a:rPr lang="en-US" sz="1050" b="1" u="sng" dirty="0"/>
            </a:br>
            <a:r>
              <a:rPr lang="en-US" sz="4800" b="1" u="sng" dirty="0"/>
              <a:t>Other Issues…..</a:t>
            </a:r>
            <a:endParaRPr lang="en-US" sz="4800" b="1" i="1" u="sng" dirty="0"/>
          </a:p>
        </p:txBody>
      </p:sp>
      <p:sp>
        <p:nvSpPr>
          <p:cNvPr id="16389" name="Text Box 4"/>
          <p:cNvSpPr txBox="1">
            <a:spLocks noChangeArrowheads="1"/>
          </p:cNvSpPr>
          <p:nvPr/>
        </p:nvSpPr>
        <p:spPr bwMode="auto">
          <a:xfrm>
            <a:off x="228600" y="1740962"/>
            <a:ext cx="8686800" cy="4355038"/>
          </a:xfrm>
          <a:prstGeom prst="rect">
            <a:avLst/>
          </a:prstGeom>
          <a:solidFill>
            <a:schemeClr val="bg1"/>
          </a:solidFill>
          <a:ln w="9525">
            <a:noFill/>
            <a:miter lim="800000"/>
            <a:headEnd/>
            <a:tailEnd/>
          </a:ln>
        </p:spPr>
        <p:txBody>
          <a:bodyPr wrap="square">
            <a:spAutoFit/>
          </a:bodyPr>
          <a:lstStyle/>
          <a:p>
            <a:pPr marL="355600" indent="-355600" algn="just" eaLnBrk="1" hangingPunct="1">
              <a:spcBef>
                <a:spcPts val="600"/>
              </a:spcBef>
              <a:buClr>
                <a:schemeClr val="accent2"/>
              </a:buClr>
              <a:buFont typeface="Wingdings" pitchFamily="2" charset="2"/>
              <a:buChar char="Ø"/>
            </a:pPr>
            <a:r>
              <a:rPr lang="en-US" sz="2200" b="1" dirty="0">
                <a:latin typeface="+mn-lt"/>
              </a:rPr>
              <a:t>Whether prior notice is required to conduct survey?</a:t>
            </a:r>
          </a:p>
          <a:p>
            <a:pPr marL="355600" algn="just" eaLnBrk="1" hangingPunct="1">
              <a:spcBef>
                <a:spcPts val="600"/>
              </a:spcBef>
              <a:tabLst>
                <a:tab pos="355600" algn="l"/>
              </a:tabLst>
            </a:pPr>
            <a:r>
              <a:rPr lang="en-US" sz="2200" dirty="0">
                <a:latin typeface="+mn-lt"/>
              </a:rPr>
              <a:t>No prior notice is required to be effected for survey. </a:t>
            </a:r>
            <a:r>
              <a:rPr lang="en-US" sz="2200" b="1" dirty="0">
                <a:solidFill>
                  <a:schemeClr val="accent2"/>
                </a:solidFill>
                <a:latin typeface="+mn-lt"/>
              </a:rPr>
              <a:t>N.K. </a:t>
            </a:r>
            <a:r>
              <a:rPr lang="en-US" sz="2200" b="1" dirty="0" err="1">
                <a:solidFill>
                  <a:schemeClr val="accent2"/>
                </a:solidFill>
                <a:latin typeface="+mn-lt"/>
              </a:rPr>
              <a:t>Mohnot</a:t>
            </a:r>
            <a:r>
              <a:rPr lang="en-US" sz="2200" b="1" dirty="0">
                <a:solidFill>
                  <a:schemeClr val="accent2"/>
                </a:solidFill>
                <a:latin typeface="+mn-lt"/>
              </a:rPr>
              <a:t> </a:t>
            </a:r>
            <a:r>
              <a:rPr lang="en-US" sz="2200" b="1" dirty="0" err="1">
                <a:solidFill>
                  <a:schemeClr val="accent2"/>
                </a:solidFill>
                <a:latin typeface="+mn-lt"/>
              </a:rPr>
              <a:t>vs</a:t>
            </a:r>
            <a:r>
              <a:rPr lang="en-US" sz="2200" b="1" dirty="0">
                <a:solidFill>
                  <a:schemeClr val="accent2"/>
                </a:solidFill>
                <a:latin typeface="+mn-lt"/>
              </a:rPr>
              <a:t> Dy. CIT [1995] 215 ITR 275 (Mad.)</a:t>
            </a:r>
          </a:p>
          <a:p>
            <a:pPr marL="355600" algn="just" eaLnBrk="1" hangingPunct="1">
              <a:spcBef>
                <a:spcPts val="600"/>
              </a:spcBef>
              <a:tabLst>
                <a:tab pos="355600" algn="l"/>
              </a:tabLst>
            </a:pPr>
            <a:endParaRPr lang="en-US" sz="2200" dirty="0">
              <a:solidFill>
                <a:schemeClr val="accent2"/>
              </a:solidFill>
              <a:latin typeface="+mn-lt"/>
            </a:endParaRPr>
          </a:p>
          <a:p>
            <a:pPr marL="355600" indent="-355600" algn="just">
              <a:spcBef>
                <a:spcPts val="600"/>
              </a:spcBef>
              <a:buClr>
                <a:schemeClr val="accent2"/>
              </a:buClr>
              <a:buFont typeface="Wingdings" pitchFamily="2" charset="2"/>
              <a:buChar char="Ø"/>
              <a:tabLst>
                <a:tab pos="355600" algn="l"/>
              </a:tabLst>
            </a:pPr>
            <a:r>
              <a:rPr lang="en-US" sz="2200" dirty="0">
                <a:latin typeface="+mn-lt"/>
              </a:rPr>
              <a:t>Survey is possible even to enquire about tax deducted at source. </a:t>
            </a:r>
            <a:r>
              <a:rPr lang="en-US" sz="2200" b="1" dirty="0">
                <a:solidFill>
                  <a:schemeClr val="accent2"/>
                </a:solidFill>
                <a:latin typeface="+mn-lt"/>
              </a:rPr>
              <a:t>Reckitt and Colman of India Ltd. vs. ACIT [2001] 251 ITR 306 (Cal)</a:t>
            </a:r>
          </a:p>
          <a:p>
            <a:pPr marL="355600" algn="just">
              <a:spcBef>
                <a:spcPts val="600"/>
              </a:spcBef>
              <a:tabLst>
                <a:tab pos="355600" algn="l"/>
              </a:tabLst>
            </a:pPr>
            <a:endParaRPr lang="en-US" sz="2200" b="1" dirty="0">
              <a:solidFill>
                <a:schemeClr val="accent2"/>
              </a:solidFill>
              <a:latin typeface="+mn-lt"/>
            </a:endParaRPr>
          </a:p>
          <a:p>
            <a:pPr marL="355600" indent="-355600" algn="just">
              <a:spcBef>
                <a:spcPts val="600"/>
              </a:spcBef>
              <a:buClr>
                <a:schemeClr val="accent2"/>
              </a:buClr>
              <a:buFont typeface="Wingdings" pitchFamily="2" charset="2"/>
              <a:buChar char="Ø"/>
              <a:tabLst>
                <a:tab pos="355600" algn="l"/>
              </a:tabLst>
            </a:pPr>
            <a:r>
              <a:rPr lang="en-US" sz="2200" b="1" dirty="0">
                <a:latin typeface="+mn-lt"/>
              </a:rPr>
              <a:t>Whether survey team has power to seal the business premises?</a:t>
            </a:r>
          </a:p>
          <a:p>
            <a:pPr marL="355600" algn="just">
              <a:spcBef>
                <a:spcPts val="600"/>
              </a:spcBef>
              <a:tabLst>
                <a:tab pos="355600" algn="l"/>
              </a:tabLst>
            </a:pPr>
            <a:r>
              <a:rPr lang="en-US" sz="2200" dirty="0">
                <a:latin typeface="+mn-lt"/>
              </a:rPr>
              <a:t>No, the business premises of assessee cannot be sealed off either under section 133A or section 132. </a:t>
            </a:r>
            <a:r>
              <a:rPr lang="en-US" sz="2200" b="1" dirty="0" err="1">
                <a:solidFill>
                  <a:schemeClr val="accent2"/>
                </a:solidFill>
                <a:latin typeface="+mn-lt"/>
              </a:rPr>
              <a:t>Shyam</a:t>
            </a:r>
            <a:r>
              <a:rPr lang="en-US" sz="2200" b="1" dirty="0">
                <a:solidFill>
                  <a:schemeClr val="accent2"/>
                </a:solidFill>
                <a:latin typeface="+mn-lt"/>
              </a:rPr>
              <a:t> </a:t>
            </a:r>
            <a:r>
              <a:rPr lang="en-US" sz="2200" b="1" dirty="0" err="1">
                <a:solidFill>
                  <a:schemeClr val="accent2"/>
                </a:solidFill>
                <a:latin typeface="+mn-lt"/>
              </a:rPr>
              <a:t>Jewellers</a:t>
            </a:r>
            <a:r>
              <a:rPr lang="en-US" sz="2200" b="1" dirty="0">
                <a:solidFill>
                  <a:schemeClr val="accent2"/>
                </a:solidFill>
                <a:latin typeface="+mn-lt"/>
              </a:rPr>
              <a:t> </a:t>
            </a:r>
            <a:r>
              <a:rPr lang="en-US" sz="2200" b="1" dirty="0" err="1">
                <a:solidFill>
                  <a:schemeClr val="accent2"/>
                </a:solidFill>
                <a:latin typeface="+mn-lt"/>
              </a:rPr>
              <a:t>vs</a:t>
            </a:r>
            <a:r>
              <a:rPr lang="en-US" sz="2200" b="1" dirty="0">
                <a:solidFill>
                  <a:schemeClr val="accent2"/>
                </a:solidFill>
                <a:latin typeface="+mn-lt"/>
              </a:rPr>
              <a:t> Chief Commissioner (Administration)  [1992] </a:t>
            </a:r>
            <a:r>
              <a:rPr lang="en-US" sz="2200" b="1" dirty="0">
                <a:solidFill>
                  <a:schemeClr val="accent2"/>
                </a:solidFill>
                <a:latin typeface="+mn-lt"/>
                <a:cs typeface="Times New Roman" pitchFamily="18" charset="0"/>
              </a:rPr>
              <a:t>196 ITR 243 (All)</a:t>
            </a:r>
            <a:endParaRPr lang="en-US" sz="2200" dirty="0">
              <a:solidFill>
                <a:schemeClr val="accent2"/>
              </a:solidFill>
              <a:latin typeface="+mn-lt"/>
            </a:endParaRPr>
          </a:p>
        </p:txBody>
      </p:sp>
      <p:sp>
        <p:nvSpPr>
          <p:cNvPr id="3" name="Slide Number Placeholder 2">
            <a:extLst>
              <a:ext uri="{FF2B5EF4-FFF2-40B4-BE49-F238E27FC236}">
                <a16:creationId xmlns:a16="http://schemas.microsoft.com/office/drawing/2014/main" id="{F589B3AB-D18E-4F04-9227-2EE65ED778EB}"/>
              </a:ext>
            </a:extLst>
          </p:cNvPr>
          <p:cNvSpPr>
            <a:spLocks noGrp="1"/>
          </p:cNvSpPr>
          <p:nvPr>
            <p:ph type="sldNum" sz="quarter" idx="12"/>
          </p:nvPr>
        </p:nvSpPr>
        <p:spPr/>
        <p:txBody>
          <a:bodyPr/>
          <a:lstStyle/>
          <a:p>
            <a:pPr>
              <a:defRPr/>
            </a:pPr>
            <a:fld id="{ACC2B083-4B80-4709-BCA6-AED58DFFDEC8}" type="slidenum">
              <a:rPr lang="en-US" smtClean="0"/>
              <a:pPr>
                <a:defRPr/>
              </a:pPr>
              <a:t>46</a:t>
            </a:fld>
            <a:endParaRPr lang="en-US"/>
          </a:p>
        </p:txBody>
      </p:sp>
    </p:spTree>
    <p:extLst>
      <p:ext uri="{BB962C8B-B14F-4D97-AF65-F5344CB8AC3E}">
        <p14:creationId xmlns:p14="http://schemas.microsoft.com/office/powerpoint/2010/main" val="292454465"/>
      </p:ext>
    </p:extLst>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2473404"/>
            <a:ext cx="8229600" cy="1477328"/>
          </a:xfrm>
          <a:prstGeom prst="rect">
            <a:avLst/>
          </a:prstGeom>
          <a:noFill/>
          <a:ln w="95250" cmpd="thinThick">
            <a:solidFill>
              <a:schemeClr val="tx2"/>
            </a:solidFill>
          </a:ln>
        </p:spPr>
        <p:txBody>
          <a:bodyPr wrap="square" rtlCol="0">
            <a:spAutoFit/>
          </a:bodyPr>
          <a:lstStyle/>
          <a:p>
            <a:pPr algn="ctr"/>
            <a:endParaRPr lang="en-US" sz="1200" b="1" u="sng" dirty="0">
              <a:solidFill>
                <a:schemeClr val="accent2"/>
              </a:solidFill>
              <a:latin typeface="+mj-lt"/>
            </a:endParaRPr>
          </a:p>
          <a:p>
            <a:pPr algn="ctr"/>
            <a:r>
              <a:rPr lang="en-US" sz="6600" b="1" u="sng" dirty="0">
                <a:solidFill>
                  <a:schemeClr val="accent2"/>
                </a:solidFill>
                <a:latin typeface="+mj-lt"/>
              </a:rPr>
              <a:t>Statement u/s 133A</a:t>
            </a:r>
          </a:p>
          <a:p>
            <a:pPr algn="ctr"/>
            <a:endParaRPr lang="en-US" sz="1200" dirty="0">
              <a:latin typeface="+mj-lt"/>
            </a:endParaRPr>
          </a:p>
        </p:txBody>
      </p:sp>
      <p:sp>
        <p:nvSpPr>
          <p:cNvPr id="4" name="Slide Number Placeholder 3">
            <a:extLst>
              <a:ext uri="{FF2B5EF4-FFF2-40B4-BE49-F238E27FC236}">
                <a16:creationId xmlns:a16="http://schemas.microsoft.com/office/drawing/2014/main" id="{975F1D99-0549-4BBB-A080-8C823671D39F}"/>
              </a:ext>
            </a:extLst>
          </p:cNvPr>
          <p:cNvSpPr>
            <a:spLocks noGrp="1"/>
          </p:cNvSpPr>
          <p:nvPr>
            <p:ph type="sldNum" sz="quarter" idx="12"/>
          </p:nvPr>
        </p:nvSpPr>
        <p:spPr/>
        <p:txBody>
          <a:bodyPr/>
          <a:lstStyle/>
          <a:p>
            <a:pPr>
              <a:defRPr/>
            </a:pPr>
            <a:fld id="{A4E1B091-8C18-49F5-8294-87D63F3A3D99}" type="slidenum">
              <a:rPr lang="en-US" smtClean="0"/>
              <a:pPr>
                <a:defRPr/>
              </a:pPr>
              <a:t>47</a:t>
            </a:fld>
            <a:endParaRPr lang="en-US"/>
          </a:p>
        </p:txBody>
      </p:sp>
    </p:spTree>
    <p:extLst>
      <p:ext uri="{BB962C8B-B14F-4D97-AF65-F5344CB8AC3E}">
        <p14:creationId xmlns:p14="http://schemas.microsoft.com/office/powerpoint/2010/main" val="19679788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95072"/>
            <a:ext cx="8686800" cy="1252728"/>
          </a:xfrm>
        </p:spPr>
        <p:txBody>
          <a:bodyPr>
            <a:noAutofit/>
          </a:bodyPr>
          <a:lstStyle/>
          <a:p>
            <a:r>
              <a:rPr lang="en-US" b="1" i="1" u="sng" dirty="0"/>
              <a:t>Precaution while making any statement.</a:t>
            </a:r>
          </a:p>
        </p:txBody>
      </p:sp>
      <p:sp>
        <p:nvSpPr>
          <p:cNvPr id="3" name="Content Placeholder 2"/>
          <p:cNvSpPr>
            <a:spLocks noGrp="1"/>
          </p:cNvSpPr>
          <p:nvPr>
            <p:ph idx="1"/>
          </p:nvPr>
        </p:nvSpPr>
        <p:spPr>
          <a:xfrm>
            <a:off x="228600" y="1524000"/>
            <a:ext cx="8686800" cy="5050536"/>
          </a:xfrm>
        </p:spPr>
        <p:txBody>
          <a:bodyPr>
            <a:noAutofit/>
          </a:bodyPr>
          <a:lstStyle/>
          <a:p>
            <a:pPr marL="339725" indent="-339725" algn="just">
              <a:spcBef>
                <a:spcPts val="1800"/>
              </a:spcBef>
              <a:buClr>
                <a:schemeClr val="accent2"/>
              </a:buClr>
              <a:buFont typeface="Wingdings" pitchFamily="2" charset="2"/>
              <a:buChar char="q"/>
              <a:defRPr/>
            </a:pPr>
            <a:r>
              <a:rPr lang="en-US" sz="2300" dirty="0"/>
              <a:t>Is there any evidence found during survey that could lead to an inference of concealment ?</a:t>
            </a:r>
          </a:p>
          <a:p>
            <a:pPr marL="339725" indent="-339725" algn="just">
              <a:spcBef>
                <a:spcPts val="1800"/>
              </a:spcBef>
              <a:buClr>
                <a:schemeClr val="accent2"/>
              </a:buClr>
              <a:buFont typeface="Wingdings" pitchFamily="2" charset="2"/>
              <a:buChar char="q"/>
              <a:defRPr/>
            </a:pPr>
            <a:r>
              <a:rPr lang="en-US" sz="2300" dirty="0"/>
              <a:t>Is their lies any discrepancy between the stock in hand and the stock as per books ?</a:t>
            </a:r>
          </a:p>
          <a:p>
            <a:pPr marL="339725" indent="-339725" algn="just">
              <a:spcBef>
                <a:spcPts val="1800"/>
              </a:spcBef>
              <a:buClr>
                <a:schemeClr val="accent2"/>
              </a:buClr>
              <a:buFont typeface="Wingdings" pitchFamily="2" charset="2"/>
              <a:buChar char="q"/>
              <a:defRPr/>
            </a:pPr>
            <a:r>
              <a:rPr lang="en-US" sz="2300" dirty="0"/>
              <a:t>Is it advisable to admit discrepancies in the stock? </a:t>
            </a:r>
          </a:p>
          <a:p>
            <a:pPr marL="339725" indent="-339725" algn="just">
              <a:spcBef>
                <a:spcPts val="1800"/>
              </a:spcBef>
              <a:buClr>
                <a:schemeClr val="accent2"/>
              </a:buClr>
              <a:buFont typeface="Wingdings" pitchFamily="2" charset="2"/>
              <a:buChar char="q"/>
              <a:defRPr/>
            </a:pPr>
            <a:r>
              <a:rPr lang="en-US" sz="2300" dirty="0"/>
              <a:t>Are the provisions of sales tax and excise duty along with provisions like disallowance u/s. 40-A(3), 269-SS, 269-T etc have been kept in mind before making any confession statement ?</a:t>
            </a:r>
          </a:p>
          <a:p>
            <a:pPr marL="339725" indent="-339725" algn="just">
              <a:spcBef>
                <a:spcPts val="1800"/>
              </a:spcBef>
              <a:buClr>
                <a:schemeClr val="accent2"/>
              </a:buClr>
              <a:buFont typeface="Wingdings" pitchFamily="2" charset="2"/>
              <a:buChar char="q"/>
              <a:defRPr/>
            </a:pPr>
            <a:r>
              <a:rPr lang="en-US" sz="2300" dirty="0"/>
              <a:t>Is it safer to disclose income under the head "other sources" or "business“ ?</a:t>
            </a:r>
          </a:p>
        </p:txBody>
      </p:sp>
      <p:sp>
        <p:nvSpPr>
          <p:cNvPr id="5" name="Slide Number Placeholder 4">
            <a:extLst>
              <a:ext uri="{FF2B5EF4-FFF2-40B4-BE49-F238E27FC236}">
                <a16:creationId xmlns:a16="http://schemas.microsoft.com/office/drawing/2014/main" id="{DDE788A9-F6BB-44AE-A64B-9CA7E9AAA179}"/>
              </a:ext>
            </a:extLst>
          </p:cNvPr>
          <p:cNvSpPr>
            <a:spLocks noGrp="1"/>
          </p:cNvSpPr>
          <p:nvPr>
            <p:ph type="sldNum" sz="quarter" idx="12"/>
          </p:nvPr>
        </p:nvSpPr>
        <p:spPr/>
        <p:txBody>
          <a:bodyPr/>
          <a:lstStyle/>
          <a:p>
            <a:pPr>
              <a:defRPr/>
            </a:pPr>
            <a:fld id="{ACC2B083-4B80-4709-BCA6-AED58DFFDEC8}" type="slidenum">
              <a:rPr lang="en-US" smtClean="0"/>
              <a:pPr>
                <a:defRPr/>
              </a:pPr>
              <a:t>48</a:t>
            </a:fld>
            <a:endParaRPr lang="en-US"/>
          </a:p>
        </p:txBody>
      </p:sp>
    </p:spTree>
    <p:extLst>
      <p:ext uri="{BB962C8B-B14F-4D97-AF65-F5344CB8AC3E}">
        <p14:creationId xmlns:p14="http://schemas.microsoft.com/office/powerpoint/2010/main" val="27160059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5448"/>
            <a:ext cx="8686800" cy="1252728"/>
          </a:xfrm>
        </p:spPr>
        <p:txBody>
          <a:bodyPr>
            <a:normAutofit/>
          </a:bodyPr>
          <a:lstStyle/>
          <a:p>
            <a:r>
              <a:rPr lang="en-US" sz="3600" b="1" i="1" u="sng" dirty="0"/>
              <a:t>Precaution while making any statement.</a:t>
            </a:r>
          </a:p>
        </p:txBody>
      </p:sp>
      <p:sp>
        <p:nvSpPr>
          <p:cNvPr id="3" name="Content Placeholder 2"/>
          <p:cNvSpPr>
            <a:spLocks noGrp="1"/>
          </p:cNvSpPr>
          <p:nvPr>
            <p:ph idx="1"/>
          </p:nvPr>
        </p:nvSpPr>
        <p:spPr>
          <a:xfrm>
            <a:off x="152400" y="1371600"/>
            <a:ext cx="8839200" cy="5257800"/>
          </a:xfrm>
        </p:spPr>
        <p:txBody>
          <a:bodyPr>
            <a:noAutofit/>
          </a:bodyPr>
          <a:lstStyle/>
          <a:p>
            <a:pPr marL="339725" indent="-339725" algn="just">
              <a:spcBef>
                <a:spcPts val="600"/>
              </a:spcBef>
              <a:buClr>
                <a:schemeClr val="accent2"/>
              </a:buClr>
              <a:buFont typeface="Wingdings" pitchFamily="2" charset="2"/>
              <a:buChar char="q"/>
              <a:tabLst>
                <a:tab pos="280988" algn="l"/>
              </a:tabLst>
              <a:defRPr/>
            </a:pPr>
            <a:r>
              <a:rPr lang="en-US" sz="2200" dirty="0"/>
              <a:t>Would it be desirable to declare the entire amount as current year’s income or spread over income for many years as any spread over may result in liability to interest and penalty for concealment?</a:t>
            </a:r>
          </a:p>
          <a:p>
            <a:pPr marL="339725" indent="-339725" algn="just">
              <a:spcBef>
                <a:spcPts val="600"/>
              </a:spcBef>
              <a:buClr>
                <a:schemeClr val="accent2"/>
              </a:buClr>
              <a:buNone/>
              <a:tabLst>
                <a:tab pos="280988" algn="l"/>
              </a:tabLst>
              <a:defRPr/>
            </a:pPr>
            <a:endParaRPr lang="en-US" sz="200" dirty="0"/>
          </a:p>
          <a:p>
            <a:pPr marL="339725" indent="-339725" algn="just">
              <a:spcBef>
                <a:spcPts val="600"/>
              </a:spcBef>
              <a:buClr>
                <a:schemeClr val="accent2"/>
              </a:buClr>
              <a:buFont typeface="Wingdings" pitchFamily="2" charset="2"/>
              <a:buChar char="q"/>
              <a:tabLst>
                <a:tab pos="280988" algn="l"/>
              </a:tabLst>
              <a:defRPr/>
            </a:pPr>
            <a:r>
              <a:rPr lang="en-US" sz="2200" dirty="0"/>
              <a:t>Is it possible to capitalize the disclosed amount ?</a:t>
            </a:r>
          </a:p>
          <a:p>
            <a:pPr marL="339725" indent="-339725" algn="just">
              <a:spcBef>
                <a:spcPts val="600"/>
              </a:spcBef>
              <a:buClr>
                <a:schemeClr val="accent2"/>
              </a:buClr>
              <a:buFont typeface="Wingdings" pitchFamily="2" charset="2"/>
              <a:buChar char="q"/>
              <a:tabLst>
                <a:tab pos="280988" algn="l"/>
              </a:tabLst>
            </a:pPr>
            <a:endParaRPr lang="en-US" sz="500" dirty="0"/>
          </a:p>
          <a:p>
            <a:pPr marL="339725" indent="-339725" algn="just">
              <a:spcBef>
                <a:spcPts val="600"/>
              </a:spcBef>
              <a:buClr>
                <a:schemeClr val="accent2"/>
              </a:buClr>
              <a:buFont typeface="Wingdings" pitchFamily="2" charset="2"/>
              <a:buChar char="q"/>
              <a:tabLst>
                <a:tab pos="280988" algn="l"/>
              </a:tabLst>
            </a:pPr>
            <a:r>
              <a:rPr lang="en-US" sz="2200" dirty="0"/>
              <a:t>Whether a survey would result in reopening of assessment of earlier years?</a:t>
            </a:r>
          </a:p>
          <a:p>
            <a:pPr marL="339725" indent="-339725" algn="just">
              <a:spcBef>
                <a:spcPts val="600"/>
              </a:spcBef>
              <a:buClr>
                <a:schemeClr val="accent2"/>
              </a:buClr>
              <a:buFont typeface="Wingdings" pitchFamily="2" charset="2"/>
              <a:buChar char="q"/>
              <a:tabLst>
                <a:tab pos="280988" algn="l"/>
              </a:tabLst>
              <a:defRPr/>
            </a:pPr>
            <a:endParaRPr lang="en-US" sz="400" dirty="0"/>
          </a:p>
          <a:p>
            <a:pPr marL="339725" indent="-339725" algn="just">
              <a:spcBef>
                <a:spcPts val="600"/>
              </a:spcBef>
              <a:buClr>
                <a:schemeClr val="accent2"/>
              </a:buClr>
              <a:buFont typeface="Wingdings" pitchFamily="2" charset="2"/>
              <a:buChar char="q"/>
              <a:tabLst>
                <a:tab pos="280988" algn="l"/>
              </a:tabLst>
              <a:defRPr/>
            </a:pPr>
            <a:r>
              <a:rPr lang="en-US" sz="2200" dirty="0"/>
              <a:t>Care should be taken to ensure that the disclosure takes care to covers the discrepancies found during the survey and also those that may be unearthed at a later stage.</a:t>
            </a:r>
          </a:p>
          <a:p>
            <a:pPr marL="339725" indent="-339725" algn="just">
              <a:spcBef>
                <a:spcPts val="600"/>
              </a:spcBef>
              <a:buClr>
                <a:schemeClr val="accent2"/>
              </a:buClr>
              <a:buFont typeface="Wingdings" pitchFamily="2" charset="2"/>
              <a:buChar char="q"/>
              <a:tabLst>
                <a:tab pos="280988" algn="l"/>
              </a:tabLst>
              <a:defRPr/>
            </a:pPr>
            <a:endParaRPr lang="en-US" sz="900" dirty="0"/>
          </a:p>
          <a:p>
            <a:pPr marL="339725" indent="-339725" algn="just">
              <a:spcBef>
                <a:spcPts val="600"/>
              </a:spcBef>
              <a:buClr>
                <a:schemeClr val="accent2"/>
              </a:buClr>
              <a:buFont typeface="Wingdings" pitchFamily="2" charset="2"/>
              <a:buChar char="q"/>
              <a:tabLst>
                <a:tab pos="280988" algn="l"/>
              </a:tabLst>
              <a:defRPr/>
            </a:pPr>
            <a:r>
              <a:rPr lang="en-US" sz="2200" dirty="0"/>
              <a:t>Before making retraction the assessee must prove beyond doubt the circumstances for such retraction are bona fide &amp; are not after thoughts. </a:t>
            </a:r>
            <a:r>
              <a:rPr lang="en-US" sz="2200" b="1" dirty="0">
                <a:solidFill>
                  <a:schemeClr val="accent2"/>
                </a:solidFill>
              </a:rPr>
              <a:t>Case: DCIT vs. </a:t>
            </a:r>
            <a:r>
              <a:rPr lang="en-US" sz="2200" b="1" dirty="0" err="1">
                <a:solidFill>
                  <a:schemeClr val="accent2"/>
                </a:solidFill>
              </a:rPr>
              <a:t>Bhogilal</a:t>
            </a:r>
            <a:r>
              <a:rPr lang="en-US" sz="2200" b="1" dirty="0">
                <a:solidFill>
                  <a:schemeClr val="accent2"/>
                </a:solidFill>
              </a:rPr>
              <a:t> </a:t>
            </a:r>
            <a:r>
              <a:rPr lang="en-US" sz="2200" b="1" dirty="0" err="1">
                <a:solidFill>
                  <a:schemeClr val="accent2"/>
                </a:solidFill>
              </a:rPr>
              <a:t>Moolchand</a:t>
            </a:r>
            <a:r>
              <a:rPr lang="en-US" sz="2200" b="1" dirty="0">
                <a:solidFill>
                  <a:schemeClr val="accent2"/>
                </a:solidFill>
              </a:rPr>
              <a:t> (2005) 3 SOT 211 (</a:t>
            </a:r>
            <a:r>
              <a:rPr lang="en-US" sz="2200" b="1" dirty="0" err="1">
                <a:solidFill>
                  <a:schemeClr val="accent2"/>
                </a:solidFill>
              </a:rPr>
              <a:t>Ahd</a:t>
            </a:r>
            <a:r>
              <a:rPr lang="en-US" sz="2200" b="1" dirty="0">
                <a:solidFill>
                  <a:schemeClr val="accent2"/>
                </a:solidFill>
              </a:rPr>
              <a:t>.)</a:t>
            </a:r>
            <a:endParaRPr lang="en-US" sz="2200" dirty="0"/>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6" name="Slide Number Placeholder 5">
            <a:extLst>
              <a:ext uri="{FF2B5EF4-FFF2-40B4-BE49-F238E27FC236}">
                <a16:creationId xmlns:a16="http://schemas.microsoft.com/office/drawing/2014/main" id="{3F30A907-8B35-4767-96E2-352814D733F9}"/>
              </a:ext>
            </a:extLst>
          </p:cNvPr>
          <p:cNvSpPr>
            <a:spLocks noGrp="1"/>
          </p:cNvSpPr>
          <p:nvPr>
            <p:ph type="sldNum" sz="quarter" idx="12"/>
          </p:nvPr>
        </p:nvSpPr>
        <p:spPr/>
        <p:txBody>
          <a:bodyPr/>
          <a:lstStyle/>
          <a:p>
            <a:pPr>
              <a:defRPr/>
            </a:pPr>
            <a:fld id="{ACC2B083-4B80-4709-BCA6-AED58DFFDEC8}" type="slidenum">
              <a:rPr lang="en-US" smtClean="0"/>
              <a:pPr>
                <a:defRPr/>
              </a:pPr>
              <a:t>49</a:t>
            </a:fld>
            <a:endParaRPr lang="en-US"/>
          </a:p>
        </p:txBody>
      </p:sp>
    </p:spTree>
    <p:extLst>
      <p:ext uri="{BB962C8B-B14F-4D97-AF65-F5344CB8AC3E}">
        <p14:creationId xmlns:p14="http://schemas.microsoft.com/office/powerpoint/2010/main" val="1054132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C725B6B-A36B-43D8-8A96-C7AFB49E6D46}"/>
              </a:ext>
            </a:extLst>
          </p:cNvPr>
          <p:cNvSpPr>
            <a:spLocks noGrp="1"/>
          </p:cNvSpPr>
          <p:nvPr>
            <p:ph type="sldNum" sz="quarter" idx="12"/>
          </p:nvPr>
        </p:nvSpPr>
        <p:spPr/>
        <p:txBody>
          <a:bodyPr/>
          <a:lstStyle/>
          <a:p>
            <a:fld id="{1E20AE4F-6262-4C8B-8D39-3FC41EDB5BB9}" type="slidenum">
              <a:rPr lang="en-US" smtClean="0"/>
              <a:pPr/>
              <a:t>5</a:t>
            </a:fld>
            <a:endParaRPr lang="en-US"/>
          </a:p>
        </p:txBody>
      </p:sp>
      <p:graphicFrame>
        <p:nvGraphicFramePr>
          <p:cNvPr id="5" name="Table 4">
            <a:extLst>
              <a:ext uri="{FF2B5EF4-FFF2-40B4-BE49-F238E27FC236}">
                <a16:creationId xmlns:a16="http://schemas.microsoft.com/office/drawing/2014/main" id="{C0E192A9-A4E8-4946-ABEA-A447F0D9A418}"/>
              </a:ext>
            </a:extLst>
          </p:cNvPr>
          <p:cNvGraphicFramePr>
            <a:graphicFrameLocks noGrp="1"/>
          </p:cNvGraphicFramePr>
          <p:nvPr>
            <p:extLst>
              <p:ext uri="{D42A27DB-BD31-4B8C-83A1-F6EECF244321}">
                <p14:modId xmlns:p14="http://schemas.microsoft.com/office/powerpoint/2010/main" val="3540151627"/>
              </p:ext>
            </p:extLst>
          </p:nvPr>
        </p:nvGraphicFramePr>
        <p:xfrm>
          <a:off x="0" y="492368"/>
          <a:ext cx="9144000" cy="6365632"/>
        </p:xfrm>
        <a:graphic>
          <a:graphicData uri="http://schemas.openxmlformats.org/drawingml/2006/table">
            <a:tbl>
              <a:tblPr/>
              <a:tblGrid>
                <a:gridCol w="9144000">
                  <a:extLst>
                    <a:ext uri="{9D8B030D-6E8A-4147-A177-3AD203B41FA5}">
                      <a16:colId xmlns:a16="http://schemas.microsoft.com/office/drawing/2014/main" val="20000"/>
                    </a:ext>
                  </a:extLst>
                </a:gridCol>
              </a:tblGrid>
              <a:tr h="6365632">
                <a:tc>
                  <a:txBody>
                    <a:bodyPr/>
                    <a:lstStyle/>
                    <a:p>
                      <a:pPr lvl="0" algn="just" fontAlgn="base"/>
                      <a:endParaRPr lang="en-US" sz="2000" u="none" strike="noStrike" kern="1200" dirty="0">
                        <a:solidFill>
                          <a:schemeClr val="tx2"/>
                        </a:solidFill>
                        <a:effectLst/>
                        <a:latin typeface="Perpetua" panose="02020502060401020303" pitchFamily="18" charset="0"/>
                        <a:ea typeface="+mn-ea"/>
                        <a:cs typeface="+mn-cs"/>
                      </a:endParaRPr>
                    </a:p>
                  </a:txBody>
                  <a:tcPr marL="114300" marR="11430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20000"/>
                        <a:lumOff val="80000"/>
                      </a:schemeClr>
                    </a:solidFill>
                  </a:tcPr>
                </a:tc>
                <a:extLst>
                  <a:ext uri="{0D108BD9-81ED-4DB2-BD59-A6C34878D82A}">
                    <a16:rowId xmlns:a16="http://schemas.microsoft.com/office/drawing/2014/main" val="10000"/>
                  </a:ext>
                </a:extLst>
              </a:tr>
            </a:tbl>
          </a:graphicData>
        </a:graphic>
      </p:graphicFrame>
      <p:graphicFrame>
        <p:nvGraphicFramePr>
          <p:cNvPr id="7" name="Table 7">
            <a:extLst>
              <a:ext uri="{FF2B5EF4-FFF2-40B4-BE49-F238E27FC236}">
                <a16:creationId xmlns:a16="http://schemas.microsoft.com/office/drawing/2014/main" id="{83616C6E-7649-46D7-B347-F064697DECB5}"/>
              </a:ext>
            </a:extLst>
          </p:cNvPr>
          <p:cNvGraphicFramePr>
            <a:graphicFrameLocks noGrp="1"/>
          </p:cNvGraphicFramePr>
          <p:nvPr>
            <p:extLst>
              <p:ext uri="{D42A27DB-BD31-4B8C-83A1-F6EECF244321}">
                <p14:modId xmlns:p14="http://schemas.microsoft.com/office/powerpoint/2010/main" val="1570955925"/>
              </p:ext>
            </p:extLst>
          </p:nvPr>
        </p:nvGraphicFramePr>
        <p:xfrm>
          <a:off x="-32" y="383553"/>
          <a:ext cx="9115914" cy="6433210"/>
        </p:xfrm>
        <a:graphic>
          <a:graphicData uri="http://schemas.openxmlformats.org/drawingml/2006/table">
            <a:tbl>
              <a:tblPr firstRow="1" bandRow="1">
                <a:tableStyleId>{5C22544A-7EE6-4342-B048-85BDC9FD1C3A}</a:tableStyleId>
              </a:tblPr>
              <a:tblGrid>
                <a:gridCol w="571504">
                  <a:extLst>
                    <a:ext uri="{9D8B030D-6E8A-4147-A177-3AD203B41FA5}">
                      <a16:colId xmlns:a16="http://schemas.microsoft.com/office/drawing/2014/main" val="3119401036"/>
                    </a:ext>
                  </a:extLst>
                </a:gridCol>
                <a:gridCol w="2357454">
                  <a:extLst>
                    <a:ext uri="{9D8B030D-6E8A-4147-A177-3AD203B41FA5}">
                      <a16:colId xmlns:a16="http://schemas.microsoft.com/office/drawing/2014/main" val="333335589"/>
                    </a:ext>
                  </a:extLst>
                </a:gridCol>
                <a:gridCol w="3143272">
                  <a:extLst>
                    <a:ext uri="{9D8B030D-6E8A-4147-A177-3AD203B41FA5}">
                      <a16:colId xmlns:a16="http://schemas.microsoft.com/office/drawing/2014/main" val="2794365889"/>
                    </a:ext>
                  </a:extLst>
                </a:gridCol>
                <a:gridCol w="3043684">
                  <a:extLst>
                    <a:ext uri="{9D8B030D-6E8A-4147-A177-3AD203B41FA5}">
                      <a16:colId xmlns:a16="http://schemas.microsoft.com/office/drawing/2014/main" val="20003"/>
                    </a:ext>
                  </a:extLst>
                </a:gridCol>
              </a:tblGrid>
              <a:tr h="604053">
                <a:tc>
                  <a:txBody>
                    <a:bodyPr/>
                    <a:lstStyle/>
                    <a:p>
                      <a:pPr algn="ctr">
                        <a:lnSpc>
                          <a:spcPct val="80000"/>
                        </a:lnSpc>
                      </a:pPr>
                      <a:r>
                        <a:rPr lang="en-IN" sz="2100" dirty="0">
                          <a:latin typeface="Perpetua" panose="02020502060401020303" pitchFamily="18" charset="0"/>
                        </a:rPr>
                        <a:t>S. No</a:t>
                      </a:r>
                    </a:p>
                  </a:txBody>
                  <a:tcPr anchor="ctr"/>
                </a:tc>
                <a:tc>
                  <a:txBody>
                    <a:bodyPr/>
                    <a:lstStyle/>
                    <a:p>
                      <a:pPr algn="ctr">
                        <a:lnSpc>
                          <a:spcPct val="80000"/>
                        </a:lnSpc>
                      </a:pPr>
                      <a:r>
                        <a:rPr lang="en-IN" sz="2100" dirty="0">
                          <a:latin typeface="Perpetua" panose="02020502060401020303" pitchFamily="18" charset="0"/>
                        </a:rPr>
                        <a:t>Provision</a:t>
                      </a:r>
                    </a:p>
                  </a:txBody>
                  <a:tcPr anchor="ctr"/>
                </a:tc>
                <a:tc>
                  <a:txBody>
                    <a:bodyPr/>
                    <a:lstStyle/>
                    <a:p>
                      <a:pPr algn="ctr">
                        <a:lnSpc>
                          <a:spcPct val="80000"/>
                        </a:lnSpc>
                      </a:pPr>
                      <a:r>
                        <a:rPr lang="en-IN" sz="2400" b="1" u="sng" baseline="0" dirty="0">
                          <a:solidFill>
                            <a:schemeClr val="bg1"/>
                          </a:solidFill>
                          <a:latin typeface="Perpetua" panose="02020502060401020303" pitchFamily="18" charset="0"/>
                        </a:rPr>
                        <a:t>Authorized to take Action</a:t>
                      </a:r>
                      <a:endParaRPr lang="en-IN" sz="2100" dirty="0">
                        <a:solidFill>
                          <a:schemeClr val="bg1"/>
                        </a:solidFill>
                        <a:latin typeface="Perpetua" panose="02020502060401020303" pitchFamily="18" charset="0"/>
                      </a:endParaRPr>
                    </a:p>
                  </a:txBody>
                  <a:tcPr anchor="ctr"/>
                </a:tc>
                <a:tc>
                  <a:txBody>
                    <a:bodyPr/>
                    <a:lstStyle/>
                    <a:p>
                      <a:pPr algn="ctr">
                        <a:lnSpc>
                          <a:spcPct val="80000"/>
                        </a:lnSpc>
                      </a:pPr>
                      <a:r>
                        <a:rPr lang="en-IN" sz="2400" b="1" u="sng" kern="1200" baseline="0" dirty="0">
                          <a:solidFill>
                            <a:schemeClr val="bg1"/>
                          </a:solidFill>
                          <a:latin typeface="Perpetua" panose="02020502060401020303" pitchFamily="18" charset="0"/>
                          <a:ea typeface="+mn-ea"/>
                          <a:cs typeface="+mn-cs"/>
                        </a:rPr>
                        <a:t>Authorized to grant Approval</a:t>
                      </a:r>
                      <a:endParaRPr lang="en-IN" sz="2100" dirty="0">
                        <a:solidFill>
                          <a:schemeClr val="bg1"/>
                        </a:solidFill>
                        <a:latin typeface="Perpetua" panose="02020502060401020303" pitchFamily="18" charset="0"/>
                      </a:endParaRPr>
                    </a:p>
                  </a:txBody>
                  <a:tcPr anchor="ctr"/>
                </a:tc>
                <a:extLst>
                  <a:ext uri="{0D108BD9-81ED-4DB2-BD59-A6C34878D82A}">
                    <a16:rowId xmlns:a16="http://schemas.microsoft.com/office/drawing/2014/main" val="2203689825"/>
                  </a:ext>
                </a:extLst>
              </a:tr>
              <a:tr h="2583105">
                <a:tc>
                  <a:txBody>
                    <a:bodyPr/>
                    <a:lstStyle/>
                    <a:p>
                      <a:pPr algn="ctr"/>
                      <a:r>
                        <a:rPr lang="en-IN" sz="2400" b="1" baseline="0" dirty="0">
                          <a:solidFill>
                            <a:schemeClr val="tx2"/>
                          </a:solidFill>
                          <a:latin typeface="Perpetua" panose="02020502060401020303" pitchFamily="18" charset="0"/>
                        </a:rPr>
                        <a:t>1</a:t>
                      </a:r>
                      <a:r>
                        <a:rPr lang="en-IN" sz="2400" baseline="0" dirty="0">
                          <a:solidFill>
                            <a:schemeClr val="tx2"/>
                          </a:solidFill>
                          <a:latin typeface="Perpetua" panose="02020502060401020303" pitchFamily="18" charset="0"/>
                        </a:rPr>
                        <a:t>.</a:t>
                      </a:r>
                    </a:p>
                  </a:txBody>
                  <a:tcPr anchor="ctr"/>
                </a:tc>
                <a:tc>
                  <a:txBody>
                    <a:bodyPr/>
                    <a:lstStyle/>
                    <a:p>
                      <a:pPr algn="just"/>
                      <a:r>
                        <a:rPr lang="en-IN" sz="2000" baseline="0" dirty="0">
                          <a:solidFill>
                            <a:schemeClr val="tx2"/>
                          </a:solidFill>
                          <a:latin typeface="Perpetua" panose="02020502060401020303" pitchFamily="18" charset="0"/>
                        </a:rPr>
                        <a:t>Proviso (a) to sub section 6 of section 133A:- where information has been received from such authority as may be prescribe</a:t>
                      </a:r>
                    </a:p>
                  </a:txBody>
                  <a:tcPr/>
                </a:tc>
                <a:tc>
                  <a:txBody>
                    <a:bodyPr/>
                    <a:lstStyle/>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Assistant Director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Deputy Director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Assessing Officer(AO)</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Tax Recovery Officer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Inspector</a:t>
                      </a:r>
                    </a:p>
                  </a:txBody>
                  <a:tcPr/>
                </a:tc>
                <a:tc>
                  <a:txBody>
                    <a:bodyPr/>
                    <a:lstStyle/>
                    <a:p>
                      <a:pPr marL="266700" indent="-266700" algn="l" defTabSz="914400" rtl="0" eaLnBrk="1" latinLnBrk="0" hangingPunct="1">
                        <a:lnSpc>
                          <a:spcPct val="80000"/>
                        </a:lnSpc>
                        <a:buFont typeface="+mj-lt"/>
                        <a:buAutoNum type="romanLcPeriod"/>
                      </a:pPr>
                      <a:r>
                        <a:rPr lang="en-IN" sz="2200" b="0" u="none" kern="1200" baseline="0" dirty="0">
                          <a:solidFill>
                            <a:schemeClr val="tx2"/>
                          </a:solidFill>
                          <a:latin typeface="Perpetua" panose="02020502060401020303" pitchFamily="18" charset="0"/>
                          <a:ea typeface="+mn-ea"/>
                          <a:cs typeface="+mn-cs"/>
                        </a:rPr>
                        <a:t>Joint Director</a:t>
                      </a:r>
                    </a:p>
                    <a:p>
                      <a:pPr marL="266700" indent="-266700" algn="l" defTabSz="914400" rtl="0" eaLnBrk="1" latinLnBrk="0" hangingPunct="1">
                        <a:lnSpc>
                          <a:spcPct val="80000"/>
                        </a:lnSpc>
                        <a:buFont typeface="+mj-lt"/>
                        <a:buAutoNum type="romanLcPeriod"/>
                      </a:pPr>
                      <a:r>
                        <a:rPr lang="en-IN" sz="2200" b="0" u="none" kern="1200" baseline="0" dirty="0">
                          <a:solidFill>
                            <a:schemeClr val="tx2"/>
                          </a:solidFill>
                          <a:latin typeface="Perpetua" panose="02020502060401020303" pitchFamily="18" charset="0"/>
                          <a:ea typeface="+mn-ea"/>
                          <a:cs typeface="+mn-cs"/>
                        </a:rPr>
                        <a:t>Joint Commissioner</a:t>
                      </a:r>
                    </a:p>
                    <a:p>
                      <a:pPr marL="266700" indent="-266700">
                        <a:lnSpc>
                          <a:spcPct val="80000"/>
                        </a:lnSpc>
                        <a:buFont typeface="+mj-lt"/>
                        <a:buNone/>
                      </a:pPr>
                      <a:endParaRPr lang="en-IN" sz="2200" b="0" u="none" baseline="0" dirty="0">
                        <a:solidFill>
                          <a:schemeClr val="tx2"/>
                        </a:solidFill>
                        <a:latin typeface="Perpetua" panose="02020502060401020303" pitchFamily="18" charset="0"/>
                      </a:endParaRPr>
                    </a:p>
                  </a:txBody>
                  <a:tcPr/>
                </a:tc>
                <a:extLst>
                  <a:ext uri="{0D108BD9-81ED-4DB2-BD59-A6C34878D82A}">
                    <a16:rowId xmlns:a16="http://schemas.microsoft.com/office/drawing/2014/main" val="1519980971"/>
                  </a:ext>
                </a:extLst>
              </a:tr>
              <a:tr h="3155161">
                <a:tc>
                  <a:txBody>
                    <a:bodyPr/>
                    <a:lstStyle/>
                    <a:p>
                      <a:pPr algn="ctr"/>
                      <a:r>
                        <a:rPr lang="en-IN" sz="2400" b="1" kern="1200" baseline="0" dirty="0">
                          <a:solidFill>
                            <a:schemeClr val="tx2"/>
                          </a:solidFill>
                          <a:latin typeface="Perpetua" panose="02020502060401020303" pitchFamily="18" charset="0"/>
                          <a:ea typeface="+mn-ea"/>
                          <a:cs typeface="+mn-cs"/>
                        </a:rPr>
                        <a:t>2</a:t>
                      </a:r>
                      <a:r>
                        <a:rPr lang="en-IN" sz="2400" kern="1200" baseline="0" dirty="0">
                          <a:solidFill>
                            <a:schemeClr val="tx2"/>
                          </a:solidFill>
                          <a:latin typeface="Perpetua" panose="02020502060401020303" pitchFamily="18" charset="0"/>
                          <a:ea typeface="+mn-ea"/>
                          <a:cs typeface="+mn-cs"/>
                        </a:rPr>
                        <a:t>.</a:t>
                      </a:r>
                    </a:p>
                  </a:txBody>
                  <a:tcPr anchor="ctr"/>
                </a:tc>
                <a:tc>
                  <a:txBody>
                    <a:bodyPr/>
                    <a:lstStyle/>
                    <a:p>
                      <a:pPr algn="just"/>
                      <a:r>
                        <a:rPr lang="en-IN" sz="2000" baseline="0" dirty="0">
                          <a:solidFill>
                            <a:schemeClr val="tx2"/>
                          </a:solidFill>
                          <a:latin typeface="Perpetua" panose="02020502060401020303" pitchFamily="18" charset="0"/>
                        </a:rPr>
                        <a:t>Proviso (b) to sub section 6 of section 133A:- in any other cases</a:t>
                      </a:r>
                    </a:p>
                  </a:txBody>
                  <a:tcPr/>
                </a:tc>
                <a:tc>
                  <a:txBody>
                    <a:bodyPr/>
                    <a:lstStyle/>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Joint Director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Joint Commissioner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Assistant Director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Deputy Director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Assessing Officer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Tax Recovery Officer</a:t>
                      </a:r>
                    </a:p>
                    <a:p>
                      <a:pPr marL="266700" indent="-266700">
                        <a:lnSpc>
                          <a:spcPct val="80000"/>
                        </a:lnSpc>
                        <a:buFont typeface="+mj-lt"/>
                        <a:buAutoNum type="romanLcPeriod"/>
                      </a:pPr>
                      <a:r>
                        <a:rPr lang="en-IN" sz="2200" b="0" u="none" baseline="0" dirty="0">
                          <a:solidFill>
                            <a:schemeClr val="tx2"/>
                          </a:solidFill>
                          <a:latin typeface="Perpetua" panose="02020502060401020303" pitchFamily="18" charset="0"/>
                        </a:rPr>
                        <a:t>Inspector</a:t>
                      </a:r>
                    </a:p>
                  </a:txBody>
                  <a:tcPr/>
                </a:tc>
                <a:tc>
                  <a:txBody>
                    <a:bodyPr/>
                    <a:lstStyle/>
                    <a:p>
                      <a:pPr marL="266700" indent="-266700" algn="l" defTabSz="914400" rtl="0" eaLnBrk="1" latinLnBrk="0" hangingPunct="1">
                        <a:lnSpc>
                          <a:spcPct val="80000"/>
                        </a:lnSpc>
                        <a:buFont typeface="+mj-lt"/>
                        <a:buAutoNum type="romanLcPeriod"/>
                      </a:pPr>
                      <a:r>
                        <a:rPr lang="en-IN" sz="2200" b="0" u="none" kern="1200" baseline="0" dirty="0">
                          <a:solidFill>
                            <a:schemeClr val="tx2"/>
                          </a:solidFill>
                          <a:latin typeface="Perpetua" panose="02020502060401020303" pitchFamily="18" charset="0"/>
                          <a:ea typeface="+mn-ea"/>
                          <a:cs typeface="+mn-cs"/>
                        </a:rPr>
                        <a:t>Director</a:t>
                      </a:r>
                    </a:p>
                    <a:p>
                      <a:pPr marL="266700" indent="-266700" algn="l" defTabSz="914400" rtl="0" eaLnBrk="1" latinLnBrk="0" hangingPunct="1">
                        <a:lnSpc>
                          <a:spcPct val="80000"/>
                        </a:lnSpc>
                        <a:buFont typeface="+mj-lt"/>
                        <a:buAutoNum type="romanLcPeriod"/>
                      </a:pPr>
                      <a:r>
                        <a:rPr lang="en-IN" sz="2200" b="0" u="none" kern="1200" baseline="0" dirty="0">
                          <a:solidFill>
                            <a:schemeClr val="tx2"/>
                          </a:solidFill>
                          <a:latin typeface="Perpetua" panose="02020502060401020303" pitchFamily="18" charset="0"/>
                          <a:ea typeface="+mn-ea"/>
                          <a:cs typeface="+mn-cs"/>
                        </a:rPr>
                        <a:t>Commissioner</a:t>
                      </a:r>
                    </a:p>
                    <a:p>
                      <a:pPr marL="266700" indent="-266700">
                        <a:lnSpc>
                          <a:spcPct val="80000"/>
                        </a:lnSpc>
                        <a:buFont typeface="+mj-lt"/>
                        <a:buAutoNum type="romanLcPeriod"/>
                      </a:pPr>
                      <a:endParaRPr lang="en-IN" sz="2200" b="0" u="none" baseline="0" dirty="0">
                        <a:solidFill>
                          <a:schemeClr val="tx2"/>
                        </a:solidFill>
                        <a:latin typeface="Perpetua" panose="02020502060401020303" pitchFamily="18" charset="0"/>
                      </a:endParaRPr>
                    </a:p>
                  </a:txBody>
                  <a:tcPr/>
                </a:tc>
                <a:extLst>
                  <a:ext uri="{0D108BD9-81ED-4DB2-BD59-A6C34878D82A}">
                    <a16:rowId xmlns:a16="http://schemas.microsoft.com/office/drawing/2014/main" val="2546210589"/>
                  </a:ext>
                </a:extLst>
              </a:tr>
            </a:tbl>
          </a:graphicData>
        </a:graphic>
      </p:graphicFrame>
      <p:sp>
        <p:nvSpPr>
          <p:cNvPr id="9" name="Title 1"/>
          <p:cNvSpPr txBox="1">
            <a:spLocks/>
          </p:cNvSpPr>
          <p:nvPr/>
        </p:nvSpPr>
        <p:spPr>
          <a:xfrm>
            <a:off x="0" y="-28782"/>
            <a:ext cx="9144000" cy="385948"/>
          </a:xfrm>
          <a:prstGeom prst="rect">
            <a:avLst/>
          </a:prstGeom>
          <a:solidFill>
            <a:schemeClr val="tx2"/>
          </a:solidFill>
        </p:spPr>
        <p:txBody>
          <a:bodyPr anchor="ctr">
            <a:noAutofit/>
          </a:bodyPr>
          <a:lstStyle/>
          <a:p>
            <a:pPr lvl="0" algn="r" fontAlgn="auto">
              <a:spcAft>
                <a:spcPts val="0"/>
              </a:spcAft>
              <a:defRPr/>
            </a:pPr>
            <a:r>
              <a:rPr lang="en-US" sz="3600" b="1" dirty="0" err="1">
                <a:solidFill>
                  <a:schemeClr val="bg1"/>
                </a:solidFill>
                <a:latin typeface="High Tower Text" panose="02040502050506030303" pitchFamily="18" charset="0"/>
              </a:rPr>
              <a:t>Contd</a:t>
            </a:r>
            <a:r>
              <a:rPr lang="en-US" sz="3600" b="1" dirty="0">
                <a:solidFill>
                  <a:schemeClr val="bg1"/>
                </a:solidFill>
                <a:latin typeface="High Tower Text" panose="02040502050506030303" pitchFamily="18" charset="0"/>
              </a:rPr>
              <a:t>…</a:t>
            </a:r>
            <a:endParaRPr lang="en-US" sz="3600" b="1" i="1" u="sng" baseline="0" dirty="0">
              <a:solidFill>
                <a:schemeClr val="bg1"/>
              </a:solidFill>
              <a:latin typeface="+mj-lt"/>
              <a:ea typeface="+mj-ea"/>
              <a:cs typeface="+mj-cs"/>
            </a:endParaRPr>
          </a:p>
        </p:txBody>
      </p:sp>
    </p:spTree>
    <p:extLst>
      <p:ext uri="{BB962C8B-B14F-4D97-AF65-F5344CB8AC3E}">
        <p14:creationId xmlns:p14="http://schemas.microsoft.com/office/powerpoint/2010/main" val="4912317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0" y="0"/>
            <a:ext cx="9144000" cy="1066800"/>
          </a:xfrm>
          <a:solidFill>
            <a:schemeClr val="tx2"/>
          </a:solidFill>
        </p:spPr>
        <p:txBody>
          <a:bodyPr>
            <a:noAutofit/>
          </a:bodyPr>
          <a:lstStyle/>
          <a:p>
            <a:pPr algn="ctr"/>
            <a:r>
              <a:rPr lang="en-US" sz="3200" b="1" u="sng" dirty="0">
                <a:solidFill>
                  <a:schemeClr val="bg1"/>
                </a:solidFill>
              </a:rPr>
              <a:t>Recording of Statements – Some checks</a:t>
            </a:r>
            <a:br>
              <a:rPr lang="en-US" sz="3200" b="1" u="sng" dirty="0">
                <a:solidFill>
                  <a:schemeClr val="bg1"/>
                </a:solidFill>
              </a:rPr>
            </a:br>
            <a:r>
              <a:rPr lang="en-US" sz="3200" b="1" u="sng" dirty="0">
                <a:solidFill>
                  <a:schemeClr val="bg1"/>
                </a:solidFill>
              </a:rPr>
              <a:t>u/s 133A(3)(iii) </a:t>
            </a:r>
          </a:p>
        </p:txBody>
      </p:sp>
      <p:sp>
        <p:nvSpPr>
          <p:cNvPr id="24580" name="Rectangle 3"/>
          <p:cNvSpPr>
            <a:spLocks noGrp="1" noChangeArrowheads="1"/>
          </p:cNvSpPr>
          <p:nvPr>
            <p:ph idx="1"/>
          </p:nvPr>
        </p:nvSpPr>
        <p:spPr>
          <a:xfrm>
            <a:off x="228600" y="1371600"/>
            <a:ext cx="8686800" cy="3505200"/>
          </a:xfrm>
        </p:spPr>
        <p:txBody>
          <a:bodyPr>
            <a:noAutofit/>
          </a:bodyPr>
          <a:lstStyle/>
          <a:p>
            <a:pPr marL="346075" indent="-346075" algn="just">
              <a:spcBef>
                <a:spcPts val="0"/>
              </a:spcBef>
              <a:buClr>
                <a:schemeClr val="accent2"/>
              </a:buClr>
              <a:buFont typeface="Wingdings" pitchFamily="2" charset="2"/>
              <a:buChar char="Ø"/>
            </a:pPr>
            <a:r>
              <a:rPr lang="en-US" sz="2400" dirty="0">
                <a:cs typeface="Times New Roman" pitchFamily="18" charset="0"/>
              </a:rPr>
              <a:t>As per  circular of </a:t>
            </a:r>
            <a:r>
              <a:rPr lang="en-US" sz="2400" b="1" dirty="0">
                <a:solidFill>
                  <a:schemeClr val="accent2"/>
                </a:solidFill>
                <a:cs typeface="Times New Roman" pitchFamily="18" charset="0"/>
              </a:rPr>
              <a:t>CBDT No. 286/2/03- IT (Inv) </a:t>
            </a:r>
            <a:r>
              <a:rPr lang="en-US" sz="2400" b="1" dirty="0" err="1">
                <a:solidFill>
                  <a:schemeClr val="accent2"/>
                </a:solidFill>
                <a:cs typeface="Times New Roman" pitchFamily="18" charset="0"/>
              </a:rPr>
              <a:t>dt</a:t>
            </a:r>
            <a:r>
              <a:rPr lang="en-US" sz="2400" b="1" dirty="0">
                <a:solidFill>
                  <a:schemeClr val="accent2"/>
                </a:solidFill>
                <a:cs typeface="Times New Roman" pitchFamily="18" charset="0"/>
              </a:rPr>
              <a:t>. 10/3/03-  </a:t>
            </a:r>
            <a:r>
              <a:rPr lang="en-US" sz="2400" dirty="0">
                <a:cs typeface="Times New Roman" pitchFamily="18" charset="0"/>
              </a:rPr>
              <a:t>no Confessional statement to be elicited.</a:t>
            </a:r>
          </a:p>
          <a:p>
            <a:pPr marL="346075" indent="-346075" algn="just">
              <a:spcBef>
                <a:spcPts val="0"/>
              </a:spcBef>
              <a:buClr>
                <a:schemeClr val="accent2"/>
              </a:buClr>
              <a:buNone/>
            </a:pPr>
            <a:endParaRPr lang="en-US" sz="1000" dirty="0">
              <a:cs typeface="Times New Roman" pitchFamily="18" charset="0"/>
            </a:endParaRPr>
          </a:p>
          <a:p>
            <a:pPr marL="346075" indent="-346075" algn="just">
              <a:spcBef>
                <a:spcPts val="0"/>
              </a:spcBef>
              <a:buClr>
                <a:schemeClr val="accent2"/>
              </a:buClr>
              <a:buFont typeface="Wingdings" pitchFamily="2" charset="2"/>
              <a:buChar char="Ø"/>
            </a:pPr>
            <a:r>
              <a:rPr lang="en-US" sz="2400" dirty="0">
                <a:cs typeface="Times New Roman" pitchFamily="18" charset="0"/>
              </a:rPr>
              <a:t>No provision under the Law to seek copy of statement from revenue at the time of recording the same, however in case of statement being used against assessee, he may ask for its copy by relying on principles of natural justice and equity.</a:t>
            </a:r>
          </a:p>
          <a:p>
            <a:pPr marL="346075" indent="-346075" algn="just">
              <a:spcBef>
                <a:spcPts val="0"/>
              </a:spcBef>
              <a:buClr>
                <a:schemeClr val="accent2"/>
              </a:buClr>
              <a:buNone/>
            </a:pPr>
            <a:endParaRPr lang="en-US" sz="1050" dirty="0">
              <a:cs typeface="Times New Roman" pitchFamily="18" charset="0"/>
            </a:endParaRPr>
          </a:p>
          <a:p>
            <a:pPr marL="346075" indent="-346075" algn="just">
              <a:spcBef>
                <a:spcPts val="0"/>
              </a:spcBef>
              <a:buClr>
                <a:schemeClr val="accent2"/>
              </a:buClr>
              <a:buFont typeface="Wingdings" pitchFamily="2" charset="2"/>
              <a:buChar char="Ø"/>
            </a:pPr>
            <a:r>
              <a:rPr lang="en-US" sz="2400" dirty="0">
                <a:cs typeface="Times New Roman" pitchFamily="18" charset="0"/>
              </a:rPr>
              <a:t>Other Provisions of CPC applicable, in case, the officers invoke section 131.</a:t>
            </a:r>
            <a:endParaRPr lang="en-US" sz="2400" dirty="0"/>
          </a:p>
        </p:txBody>
      </p:sp>
      <p:sp>
        <p:nvSpPr>
          <p:cNvPr id="5" name="TextBox 4"/>
          <p:cNvSpPr txBox="1"/>
          <p:nvPr/>
        </p:nvSpPr>
        <p:spPr>
          <a:xfrm>
            <a:off x="152400" y="5105400"/>
            <a:ext cx="8915400" cy="1631216"/>
          </a:xfrm>
          <a:prstGeom prst="rect">
            <a:avLst/>
          </a:prstGeom>
          <a:solidFill>
            <a:schemeClr val="accent1">
              <a:lumMod val="20000"/>
              <a:lumOff val="80000"/>
            </a:schemeClr>
          </a:solidFill>
        </p:spPr>
        <p:txBody>
          <a:bodyPr wrap="square" rtlCol="0">
            <a:spAutoFit/>
          </a:bodyPr>
          <a:lstStyle/>
          <a:p>
            <a:pPr algn="just">
              <a:spcBef>
                <a:spcPts val="600"/>
              </a:spcBef>
              <a:spcAft>
                <a:spcPts val="600"/>
              </a:spcAft>
            </a:pPr>
            <a:r>
              <a:rPr lang="en-US" sz="2000" b="1" dirty="0">
                <a:latin typeface="+mn-lt"/>
              </a:rPr>
              <a:t>Admissions of undisclosed Income under Coercion/Pressure During Search/Survey </a:t>
            </a:r>
            <a:r>
              <a:rPr lang="en-US" sz="2000" dirty="0">
                <a:latin typeface="+mn-lt"/>
              </a:rPr>
              <a:t>– The Board has emphasized upon the need to focus on gathering evidences during Search/Survey and to strictly avoid obtaining admission of undisclosed income under coercion/undue influence. </a:t>
            </a:r>
            <a:r>
              <a:rPr lang="en-US" sz="2000" b="1" dirty="0">
                <a:solidFill>
                  <a:schemeClr val="accent2"/>
                </a:solidFill>
                <a:latin typeface="+mn-lt"/>
                <a:cs typeface="Times New Roman" pitchFamily="18" charset="0"/>
              </a:rPr>
              <a:t>[Letter [F.NO.286/98/2013-IT (INV.II)], Dated 18-12-2014]</a:t>
            </a:r>
          </a:p>
        </p:txBody>
      </p:sp>
      <p:sp>
        <p:nvSpPr>
          <p:cNvPr id="3" name="Slide Number Placeholder 2">
            <a:extLst>
              <a:ext uri="{FF2B5EF4-FFF2-40B4-BE49-F238E27FC236}">
                <a16:creationId xmlns:a16="http://schemas.microsoft.com/office/drawing/2014/main" id="{2BCFDB53-6B4E-4F17-82E6-80BA4DA57454}"/>
              </a:ext>
            </a:extLst>
          </p:cNvPr>
          <p:cNvSpPr>
            <a:spLocks noGrp="1"/>
          </p:cNvSpPr>
          <p:nvPr>
            <p:ph type="sldNum" sz="quarter" idx="12"/>
          </p:nvPr>
        </p:nvSpPr>
        <p:spPr/>
        <p:txBody>
          <a:bodyPr/>
          <a:lstStyle/>
          <a:p>
            <a:pPr>
              <a:defRPr/>
            </a:pPr>
            <a:fld id="{ACC2B083-4B80-4709-BCA6-AED58DFFDEC8}" type="slidenum">
              <a:rPr lang="en-US" smtClean="0"/>
              <a:pPr>
                <a:defRPr/>
              </a:pPr>
              <a:t>50</a:t>
            </a:fld>
            <a:endParaRPr lang="en-US"/>
          </a:p>
        </p:txBody>
      </p:sp>
    </p:spTree>
    <p:extLst>
      <p:ext uri="{BB962C8B-B14F-4D97-AF65-F5344CB8AC3E}">
        <p14:creationId xmlns:p14="http://schemas.microsoft.com/office/powerpoint/2010/main" val="469877647"/>
      </p:ext>
    </p:extLst>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075688"/>
            <a:ext cx="8534400" cy="4553712"/>
          </a:xfrm>
        </p:spPr>
        <p:txBody>
          <a:bodyPr>
            <a:noAutofit/>
          </a:bodyPr>
          <a:lstStyle/>
          <a:p>
            <a:pPr marL="450850" indent="-450850" algn="just">
              <a:spcBef>
                <a:spcPts val="600"/>
              </a:spcBef>
              <a:buClr>
                <a:schemeClr val="accent2"/>
              </a:buClr>
              <a:buFont typeface="Wingdings" pitchFamily="2" charset="2"/>
              <a:buChar char="Ø"/>
            </a:pPr>
            <a:r>
              <a:rPr lang="en-US" sz="2400" dirty="0">
                <a:cs typeface="Times New Roman" pitchFamily="18" charset="0"/>
              </a:rPr>
              <a:t>Under survey, AO cannot record statement on oath, though he can record the statement of any person which may be useful for or relevant to any proceedings under the Act. </a:t>
            </a:r>
          </a:p>
          <a:p>
            <a:pPr marL="450850" indent="-450850" algn="just">
              <a:spcBef>
                <a:spcPts val="600"/>
              </a:spcBef>
              <a:buClr>
                <a:schemeClr val="accent2"/>
              </a:buClr>
              <a:buFont typeface="Wingdings" pitchFamily="2" charset="2"/>
              <a:buChar char="Ø"/>
            </a:pPr>
            <a:r>
              <a:rPr lang="en-US" sz="2400" dirty="0">
                <a:cs typeface="Times New Roman" pitchFamily="18" charset="0"/>
              </a:rPr>
              <a:t>Such statement is only an information and has no evidentiary value, to be used only for corroboration purposes for taking a decision on an issue either in favour or against an assessee.</a:t>
            </a:r>
          </a:p>
          <a:p>
            <a:pPr marL="450850" indent="-450850" algn="just">
              <a:spcBef>
                <a:spcPts val="600"/>
              </a:spcBef>
              <a:buClr>
                <a:schemeClr val="accent2"/>
              </a:buClr>
              <a:buFont typeface="Wingdings" pitchFamily="2" charset="2"/>
              <a:buChar char="Ø"/>
            </a:pPr>
            <a:r>
              <a:rPr lang="en-US" sz="2400" dirty="0"/>
              <a:t>Statement can be recorded on Oath, only under circumstances where S. 133A(6) is invoked i.e. Sec. 131(1) </a:t>
            </a:r>
            <a:r>
              <a:rPr lang="en-US" sz="2400" b="1" dirty="0">
                <a:solidFill>
                  <a:schemeClr val="accent2"/>
                </a:solidFill>
              </a:rPr>
              <a:t>[United Chemical Agency vs. R.K. Singh, ITO [1974] 097 ITR 0014 (All) </a:t>
            </a:r>
          </a:p>
          <a:p>
            <a:pPr marL="450850" indent="-450850" algn="just">
              <a:spcBef>
                <a:spcPts val="600"/>
              </a:spcBef>
              <a:buClr>
                <a:schemeClr val="accent2"/>
              </a:buClr>
              <a:buFont typeface="Wingdings" pitchFamily="2" charset="2"/>
              <a:buChar char="Ø"/>
            </a:pPr>
            <a:r>
              <a:rPr lang="en-US" sz="2400" dirty="0"/>
              <a:t>AO can not make the addition solely on the basis of statement made by the assessee during survey.</a:t>
            </a:r>
            <a:endParaRPr lang="en-US" sz="2400" b="1" dirty="0">
              <a:solidFill>
                <a:schemeClr val="accent2"/>
              </a:solidFill>
            </a:endParaRPr>
          </a:p>
        </p:txBody>
      </p:sp>
      <p:sp>
        <p:nvSpPr>
          <p:cNvPr id="4" name="Rectangle 2"/>
          <p:cNvSpPr txBox="1">
            <a:spLocks noChangeArrowheads="1"/>
          </p:cNvSpPr>
          <p:nvPr/>
        </p:nvSpPr>
        <p:spPr>
          <a:xfrm>
            <a:off x="228600" y="533400"/>
            <a:ext cx="8686800" cy="1252728"/>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1" u="sng" strike="noStrike" kern="1200" cap="none" spc="0" normalizeH="0" baseline="0" noProof="0" dirty="0">
                <a:ln>
                  <a:noFill/>
                </a:ln>
                <a:solidFill>
                  <a:schemeClr val="tx2"/>
                </a:solidFill>
                <a:effectLst/>
                <a:uLnTx/>
                <a:uFillTx/>
                <a:latin typeface="+mj-lt"/>
                <a:ea typeface="+mj-ea"/>
                <a:cs typeface="+mj-cs"/>
              </a:rPr>
              <a:t>Whether any person can be examined on Oath while recording statement u/s 133A</a:t>
            </a:r>
            <a:r>
              <a:rPr lang="en-US" sz="3200" b="1" i="1" u="sng" dirty="0">
                <a:solidFill>
                  <a:schemeClr val="tx2"/>
                </a:solidFill>
                <a:latin typeface="+mj-lt"/>
                <a:ea typeface="+mj-ea"/>
                <a:cs typeface="+mj-cs"/>
              </a:rPr>
              <a:t>?</a:t>
            </a:r>
            <a:endParaRPr kumimoji="0" lang="en-US" sz="3200" b="1" i="1" u="sng" strike="noStrike" kern="1200" cap="none" spc="0" normalizeH="0" baseline="0" noProof="0" dirty="0">
              <a:ln>
                <a:noFill/>
              </a:ln>
              <a:solidFill>
                <a:schemeClr val="tx2"/>
              </a:solidFill>
              <a:effectLst/>
              <a:uLnTx/>
              <a:uFillTx/>
              <a:latin typeface="+mj-lt"/>
              <a:ea typeface="+mj-ea"/>
              <a:cs typeface="+mj-cs"/>
            </a:endParaRPr>
          </a:p>
        </p:txBody>
      </p:sp>
      <p:sp>
        <p:nvSpPr>
          <p:cNvPr id="5" name="Slide Number Placeholder 4">
            <a:extLst>
              <a:ext uri="{FF2B5EF4-FFF2-40B4-BE49-F238E27FC236}">
                <a16:creationId xmlns:a16="http://schemas.microsoft.com/office/drawing/2014/main" id="{CF672566-3D6C-4D9F-800D-E767BF97CB0A}"/>
              </a:ext>
            </a:extLst>
          </p:cNvPr>
          <p:cNvSpPr>
            <a:spLocks noGrp="1"/>
          </p:cNvSpPr>
          <p:nvPr>
            <p:ph type="sldNum" sz="quarter" idx="12"/>
          </p:nvPr>
        </p:nvSpPr>
        <p:spPr/>
        <p:txBody>
          <a:bodyPr/>
          <a:lstStyle/>
          <a:p>
            <a:pPr>
              <a:defRPr/>
            </a:pPr>
            <a:fld id="{ACC2B083-4B80-4709-BCA6-AED58DFFDEC8}" type="slidenum">
              <a:rPr lang="en-US" smtClean="0"/>
              <a:pPr>
                <a:defRPr/>
              </a:pPr>
              <a:t>51</a:t>
            </a:fld>
            <a:endParaRPr lang="en-US"/>
          </a:p>
        </p:txBody>
      </p:sp>
    </p:spTree>
    <p:extLst>
      <p:ext uri="{BB962C8B-B14F-4D97-AF65-F5344CB8AC3E}">
        <p14:creationId xmlns:p14="http://schemas.microsoft.com/office/powerpoint/2010/main" val="302165265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556" y="500042"/>
            <a:ext cx="8991600" cy="571504"/>
          </a:xfrm>
        </p:spPr>
        <p:txBody>
          <a:bodyPr>
            <a:noAutofit/>
          </a:bodyPr>
          <a:lstStyle/>
          <a:p>
            <a:pPr algn="just">
              <a:spcBef>
                <a:spcPts val="600"/>
              </a:spcBef>
            </a:pPr>
            <a:r>
              <a:rPr lang="en-US" sz="3200" b="1" i="1" u="sng" dirty="0"/>
              <a:t>Statement during the survey operation is not on oath……</a:t>
            </a:r>
            <a:endParaRPr lang="en-US" sz="2400" b="1" i="1" u="sng" dirty="0">
              <a:solidFill>
                <a:srgbClr val="C00000"/>
              </a:solidFill>
            </a:endParaRPr>
          </a:p>
        </p:txBody>
      </p:sp>
      <p:sp>
        <p:nvSpPr>
          <p:cNvPr id="4" name="Content Placeholder 3"/>
          <p:cNvSpPr>
            <a:spLocks noGrp="1"/>
          </p:cNvSpPr>
          <p:nvPr>
            <p:ph idx="1"/>
          </p:nvPr>
        </p:nvSpPr>
        <p:spPr>
          <a:xfrm>
            <a:off x="9556" y="1000108"/>
            <a:ext cx="8991600" cy="4800600"/>
          </a:xfrm>
        </p:spPr>
        <p:txBody>
          <a:bodyPr>
            <a:noAutofit/>
          </a:bodyPr>
          <a:lstStyle/>
          <a:p>
            <a:pPr marL="114300" indent="-4763" algn="just">
              <a:buNone/>
            </a:pPr>
            <a:r>
              <a:rPr lang="en-US" sz="2100" b="1" u="sng" dirty="0" err="1">
                <a:solidFill>
                  <a:srgbClr val="C00000"/>
                </a:solidFill>
              </a:rPr>
              <a:t>Sanjeev</a:t>
            </a:r>
            <a:r>
              <a:rPr lang="en-US" sz="2100" b="1" u="sng" dirty="0">
                <a:solidFill>
                  <a:srgbClr val="C00000"/>
                </a:solidFill>
              </a:rPr>
              <a:t> </a:t>
            </a:r>
            <a:r>
              <a:rPr lang="en-US" sz="2100" b="1" u="sng" dirty="0" err="1">
                <a:solidFill>
                  <a:srgbClr val="C00000"/>
                </a:solidFill>
              </a:rPr>
              <a:t>Agrawal</a:t>
            </a:r>
            <a:r>
              <a:rPr lang="en-US" sz="2100" b="1" u="sng" dirty="0">
                <a:solidFill>
                  <a:srgbClr val="C00000"/>
                </a:solidFill>
              </a:rPr>
              <a:t> v. Income Tax Settlement Commissioner, [2015] 56 taxmann.com 214 (Allahabad) (SLP dismissed by the Apex Court, SLP No. 15181/2015)</a:t>
            </a:r>
          </a:p>
          <a:p>
            <a:pPr marL="400050" indent="-342900" algn="just"/>
            <a:r>
              <a:rPr lang="en-US" sz="2100" dirty="0"/>
              <a:t>A statement made voluntarily by the petitioner u/s 133A can form the basis of assessment. </a:t>
            </a:r>
            <a:r>
              <a:rPr lang="en-US" sz="2100" b="1" dirty="0"/>
              <a:t>The mere fact that the petitioner retracts his statement could not make his statement unacceptable.</a:t>
            </a:r>
            <a:r>
              <a:rPr lang="en-US" sz="2100" dirty="0"/>
              <a:t> </a:t>
            </a:r>
          </a:p>
          <a:p>
            <a:pPr marL="400050" indent="-342900" algn="just"/>
            <a:r>
              <a:rPr lang="en-US" sz="2100" dirty="0"/>
              <a:t>The burden lay upon the petitioner to establish that the statement made by him at the time of survey was wrong and in fact there was no additional income. </a:t>
            </a:r>
          </a:p>
          <a:p>
            <a:pPr algn="just"/>
            <a:r>
              <a:rPr lang="en-US" sz="2100" dirty="0"/>
              <a:t>No doubt, sections 132(4) &amp; 133A are distinct and different. </a:t>
            </a:r>
          </a:p>
          <a:p>
            <a:pPr algn="just"/>
            <a:r>
              <a:rPr lang="en-US" sz="2100" dirty="0"/>
              <a:t>U/s 133A there is no provision to administer oath and to take a sworn statement. But it does not mean that a statement u/s 133A can be retracted at the whim and fancy of the assessee. In the light of the aforesaid, the assertions made by the petitioner cannot be accepted. </a:t>
            </a:r>
          </a:p>
        </p:txBody>
      </p:sp>
      <p:sp>
        <p:nvSpPr>
          <p:cNvPr id="7" name="TextBox 6"/>
          <p:cNvSpPr txBox="1"/>
          <p:nvPr/>
        </p:nvSpPr>
        <p:spPr>
          <a:xfrm>
            <a:off x="0" y="6135469"/>
            <a:ext cx="8915400" cy="646331"/>
          </a:xfrm>
          <a:prstGeom prst="rect">
            <a:avLst/>
          </a:prstGeom>
          <a:noFill/>
        </p:spPr>
        <p:txBody>
          <a:bodyPr wrap="square" rtlCol="0">
            <a:spAutoFit/>
          </a:bodyPr>
          <a:lstStyle/>
          <a:p>
            <a:pPr algn="just"/>
            <a:r>
              <a:rPr lang="en-US" b="1" i="1" u="sng" dirty="0">
                <a:solidFill>
                  <a:srgbClr val="C00000"/>
                </a:solidFill>
                <a:latin typeface="+mn-lt"/>
              </a:rPr>
              <a:t>Also refer: Dr. </a:t>
            </a:r>
            <a:r>
              <a:rPr lang="en-US" b="1" i="1" u="sng" dirty="0" err="1">
                <a:solidFill>
                  <a:srgbClr val="C00000"/>
                </a:solidFill>
                <a:latin typeface="+mn-lt"/>
              </a:rPr>
              <a:t>Dinesh</a:t>
            </a:r>
            <a:r>
              <a:rPr lang="en-US" b="1" i="1" u="sng" dirty="0">
                <a:solidFill>
                  <a:srgbClr val="C00000"/>
                </a:solidFill>
                <a:latin typeface="+mn-lt"/>
              </a:rPr>
              <a:t> Jain v. Income Tax Office, [2014] 45 taxmann.com 442 (Bombay)</a:t>
            </a:r>
            <a:r>
              <a:rPr lang="en-US" b="1" u="sng" dirty="0">
                <a:solidFill>
                  <a:srgbClr val="C00000"/>
                </a:solidFill>
              </a:rPr>
              <a:t> (SLP dismissed by the Apex Court, SLP No.17393/2014)</a:t>
            </a:r>
            <a:endParaRPr lang="en-US" b="1" i="1" u="sng" dirty="0">
              <a:solidFill>
                <a:srgbClr val="C00000"/>
              </a:solidFill>
              <a:latin typeface="+mn-lt"/>
            </a:endParaRPr>
          </a:p>
        </p:txBody>
      </p:sp>
      <p:sp>
        <p:nvSpPr>
          <p:cNvPr id="5" name="Slide Number Placeholder 4">
            <a:extLst>
              <a:ext uri="{FF2B5EF4-FFF2-40B4-BE49-F238E27FC236}">
                <a16:creationId xmlns:a16="http://schemas.microsoft.com/office/drawing/2014/main" id="{4565BF31-E229-4712-9C4B-B1CB7D5E233E}"/>
              </a:ext>
            </a:extLst>
          </p:cNvPr>
          <p:cNvSpPr>
            <a:spLocks noGrp="1"/>
          </p:cNvSpPr>
          <p:nvPr>
            <p:ph type="sldNum" sz="quarter" idx="12"/>
          </p:nvPr>
        </p:nvSpPr>
        <p:spPr/>
        <p:txBody>
          <a:bodyPr/>
          <a:lstStyle/>
          <a:p>
            <a:pPr>
              <a:defRPr/>
            </a:pPr>
            <a:fld id="{ACC2B083-4B80-4709-BCA6-AED58DFFDEC8}" type="slidenum">
              <a:rPr lang="en-US" smtClean="0"/>
              <a:pPr>
                <a:defRPr/>
              </a:pPr>
              <a:t>52</a:t>
            </a:fld>
            <a:endParaRPr lang="en-US"/>
          </a:p>
        </p:txBody>
      </p:sp>
      <p:sp>
        <p:nvSpPr>
          <p:cNvPr id="8" name="TextBox 7">
            <a:extLst>
              <a:ext uri="{FF2B5EF4-FFF2-40B4-BE49-F238E27FC236}">
                <a16:creationId xmlns:a16="http://schemas.microsoft.com/office/drawing/2014/main" id="{F1D4F0B0-906A-4C3A-803C-21F40CB59CE8}"/>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309786570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556" y="785794"/>
            <a:ext cx="8991600" cy="4657724"/>
          </a:xfrm>
        </p:spPr>
        <p:txBody>
          <a:bodyPr>
            <a:noAutofit/>
          </a:bodyPr>
          <a:lstStyle/>
          <a:p>
            <a:pPr marL="263525" indent="-153988" algn="just"/>
            <a:r>
              <a:rPr lang="en-IN" sz="2600" dirty="0"/>
              <a:t>Statement on oath made by an assessee to income-tax authority during survey proceedings under section 133A is not conclusive</a:t>
            </a:r>
          </a:p>
          <a:p>
            <a:pPr marL="263525" indent="-153988" algn="just"/>
            <a:r>
              <a:rPr lang="en-IN" sz="2600" dirty="0"/>
              <a:t>Assessee can explain or withdraw admission, if any, made by him in such statement and assessment of tax cannot be made solely on basis of such sworn statement made by assessee under section 133A(3)(iii) and such statement can be used to corroborate other materials before assessing authority, including contents of any document</a:t>
            </a:r>
            <a:endParaRPr lang="en-US" sz="2600" dirty="0"/>
          </a:p>
          <a:p>
            <a:pPr marL="82550" indent="0" algn="just">
              <a:buNone/>
            </a:pPr>
            <a:r>
              <a:rPr lang="en-IN" b="1" u="sng" dirty="0">
                <a:solidFill>
                  <a:srgbClr val="C00000"/>
                </a:solidFill>
                <a:latin typeface="Arial" charset="0"/>
              </a:rPr>
              <a:t>C.K. Abdul </a:t>
            </a:r>
            <a:r>
              <a:rPr lang="en-IN" b="1" u="sng" dirty="0" err="1">
                <a:solidFill>
                  <a:srgbClr val="C00000"/>
                </a:solidFill>
                <a:latin typeface="Arial" charset="0"/>
              </a:rPr>
              <a:t>Azeez</a:t>
            </a:r>
            <a:r>
              <a:rPr lang="en-IN" b="1" u="sng" dirty="0">
                <a:solidFill>
                  <a:srgbClr val="C00000"/>
                </a:solidFill>
                <a:latin typeface="Arial" charset="0"/>
              </a:rPr>
              <a:t> </a:t>
            </a:r>
            <a:r>
              <a:rPr lang="en-IN" b="1" u="sng" dirty="0" err="1">
                <a:solidFill>
                  <a:srgbClr val="C00000"/>
                </a:solidFill>
                <a:latin typeface="Arial" charset="0"/>
              </a:rPr>
              <a:t>vs</a:t>
            </a:r>
            <a:r>
              <a:rPr lang="en-IN" b="1" u="sng" dirty="0">
                <a:solidFill>
                  <a:srgbClr val="C00000"/>
                </a:solidFill>
                <a:latin typeface="Arial" charset="0"/>
              </a:rPr>
              <a:t> CIT [2019] 111 taxmann.com 74 (Kerala), High Court of Kerala</a:t>
            </a:r>
          </a:p>
        </p:txBody>
      </p:sp>
      <p:sp>
        <p:nvSpPr>
          <p:cNvPr id="5" name="Slide Number Placeholder 4">
            <a:extLst>
              <a:ext uri="{FF2B5EF4-FFF2-40B4-BE49-F238E27FC236}">
                <a16:creationId xmlns:a16="http://schemas.microsoft.com/office/drawing/2014/main" id="{4565BF31-E229-4712-9C4B-B1CB7D5E233E}"/>
              </a:ext>
            </a:extLst>
          </p:cNvPr>
          <p:cNvSpPr>
            <a:spLocks noGrp="1"/>
          </p:cNvSpPr>
          <p:nvPr>
            <p:ph type="sldNum" sz="quarter" idx="12"/>
          </p:nvPr>
        </p:nvSpPr>
        <p:spPr/>
        <p:txBody>
          <a:bodyPr/>
          <a:lstStyle/>
          <a:p>
            <a:pPr>
              <a:defRPr/>
            </a:pPr>
            <a:fld id="{ACC2B083-4B80-4709-BCA6-AED58DFFDEC8}" type="slidenum">
              <a:rPr lang="en-US" smtClean="0"/>
              <a:pPr>
                <a:defRPr/>
              </a:pPr>
              <a:t>53</a:t>
            </a:fld>
            <a:endParaRPr lang="en-US"/>
          </a:p>
        </p:txBody>
      </p:sp>
      <p:sp>
        <p:nvSpPr>
          <p:cNvPr id="8" name="TextBox 7">
            <a:extLst>
              <a:ext uri="{FF2B5EF4-FFF2-40B4-BE49-F238E27FC236}">
                <a16:creationId xmlns:a16="http://schemas.microsoft.com/office/drawing/2014/main" id="{F1D4F0B0-906A-4C3A-803C-21F40CB59CE8}"/>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30978657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533400"/>
            <a:ext cx="7260336" cy="914400"/>
          </a:xfrm>
        </p:spPr>
        <p:txBody>
          <a:bodyPr>
            <a:noAutofit/>
          </a:bodyPr>
          <a:lstStyle/>
          <a:p>
            <a:pPr>
              <a:spcBef>
                <a:spcPts val="600"/>
              </a:spcBef>
            </a:pPr>
            <a:r>
              <a:rPr lang="en-US" sz="2800" b="1" i="1" u="sng" dirty="0"/>
              <a:t>Issue- Section 133A does not empower any ITO to examine any person on oath ………</a:t>
            </a:r>
          </a:p>
        </p:txBody>
      </p:sp>
      <p:sp>
        <p:nvSpPr>
          <p:cNvPr id="4" name="Content Placeholder 3"/>
          <p:cNvSpPr>
            <a:spLocks noGrp="1"/>
          </p:cNvSpPr>
          <p:nvPr>
            <p:ph idx="1"/>
          </p:nvPr>
        </p:nvSpPr>
        <p:spPr>
          <a:xfrm>
            <a:off x="152400" y="2005034"/>
            <a:ext cx="8610600" cy="4495800"/>
          </a:xfrm>
        </p:spPr>
        <p:txBody>
          <a:bodyPr>
            <a:noAutofit/>
          </a:bodyPr>
          <a:lstStyle/>
          <a:p>
            <a:pPr algn="just"/>
            <a:r>
              <a:rPr lang="en-US" sz="2500" dirty="0"/>
              <a:t>In case of </a:t>
            </a:r>
            <a:r>
              <a:rPr lang="en-US" sz="2500" b="1" u="sng" dirty="0">
                <a:solidFill>
                  <a:srgbClr val="C00000"/>
                </a:solidFill>
              </a:rPr>
              <a:t>CIT v. S. </a:t>
            </a:r>
            <a:r>
              <a:rPr lang="en-US" sz="2500" b="1" u="sng" dirty="0" err="1">
                <a:solidFill>
                  <a:srgbClr val="C00000"/>
                </a:solidFill>
              </a:rPr>
              <a:t>Khader</a:t>
            </a:r>
            <a:r>
              <a:rPr lang="en-US" sz="2500" b="1" u="sng" dirty="0">
                <a:solidFill>
                  <a:srgbClr val="C00000"/>
                </a:solidFill>
              </a:rPr>
              <a:t> Khan Son [2008] 300 ITR 157 (Mad.) affirmed by Supreme Court [2012] 25 taxmann.com 413</a:t>
            </a:r>
          </a:p>
          <a:p>
            <a:pPr algn="just"/>
            <a:r>
              <a:rPr lang="en-US" sz="2500" dirty="0"/>
              <a:t>The High Court observed that the statement recorded during the survey under section 133A does not have evidentiary value.</a:t>
            </a:r>
          </a:p>
          <a:p>
            <a:pPr algn="just"/>
            <a:r>
              <a:rPr lang="en-US" sz="2500" b="1" i="1" dirty="0"/>
              <a:t>There was difference between the statement recorded under sections 132(4) and 133A.</a:t>
            </a:r>
          </a:p>
          <a:p>
            <a:pPr algn="just"/>
            <a:r>
              <a:rPr lang="en-US" sz="2500" dirty="0"/>
              <a:t>A reference was made to the decision of the Supreme Court in the case of </a:t>
            </a:r>
            <a:r>
              <a:rPr lang="en-US" sz="2500" b="1" i="1" dirty="0" err="1"/>
              <a:t>Pullangode</a:t>
            </a:r>
            <a:r>
              <a:rPr lang="en-US" sz="2500" b="1" i="1" dirty="0"/>
              <a:t> Rubber Produce Co. Ltd</a:t>
            </a:r>
            <a:r>
              <a:rPr lang="en-US" sz="2500" b="1" dirty="0"/>
              <a:t>. v. </a:t>
            </a:r>
            <a:r>
              <a:rPr lang="en-US" sz="2500" b="1" i="1" dirty="0"/>
              <a:t>State of Kerala </a:t>
            </a:r>
            <a:r>
              <a:rPr lang="en-US" sz="2500" b="1" u="sng" dirty="0"/>
              <a:t>[1973] 91 ITR 18 (SC)</a:t>
            </a:r>
            <a:r>
              <a:rPr lang="en-US" sz="2500" b="1" dirty="0"/>
              <a:t>.</a:t>
            </a:r>
          </a:p>
        </p:txBody>
      </p:sp>
      <p:sp>
        <p:nvSpPr>
          <p:cNvPr id="5" name="Slide Number Placeholder 4">
            <a:extLst>
              <a:ext uri="{FF2B5EF4-FFF2-40B4-BE49-F238E27FC236}">
                <a16:creationId xmlns:a16="http://schemas.microsoft.com/office/drawing/2014/main" id="{2C7F8A42-1796-4F89-9F36-F74F049F80C5}"/>
              </a:ext>
            </a:extLst>
          </p:cNvPr>
          <p:cNvSpPr>
            <a:spLocks noGrp="1"/>
          </p:cNvSpPr>
          <p:nvPr>
            <p:ph type="sldNum" sz="quarter" idx="12"/>
          </p:nvPr>
        </p:nvSpPr>
        <p:spPr/>
        <p:txBody>
          <a:bodyPr/>
          <a:lstStyle/>
          <a:p>
            <a:pPr>
              <a:defRPr/>
            </a:pPr>
            <a:fld id="{ACC2B083-4B80-4709-BCA6-AED58DFFDEC8}" type="slidenum">
              <a:rPr lang="en-US" smtClean="0"/>
              <a:pPr>
                <a:defRPr/>
              </a:pPr>
              <a:t>54</a:t>
            </a:fld>
            <a:endParaRPr lang="en-US"/>
          </a:p>
        </p:txBody>
      </p:sp>
      <p:sp>
        <p:nvSpPr>
          <p:cNvPr id="6" name="TextBox 5">
            <a:extLst>
              <a:ext uri="{FF2B5EF4-FFF2-40B4-BE49-F238E27FC236}">
                <a16:creationId xmlns:a16="http://schemas.microsoft.com/office/drawing/2014/main" id="{4F9942BF-ED08-4964-BDC5-DFF353837F59}"/>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6683061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28600" y="838200"/>
            <a:ext cx="8610600" cy="5791200"/>
          </a:xfrm>
        </p:spPr>
        <p:txBody>
          <a:bodyPr>
            <a:noAutofit/>
          </a:bodyPr>
          <a:lstStyle/>
          <a:p>
            <a:pPr algn="just">
              <a:buNone/>
            </a:pPr>
            <a:r>
              <a:rPr lang="en-US" sz="2100" b="1" u="sng" dirty="0"/>
              <a:t>The Court concluded as follows —</a:t>
            </a:r>
          </a:p>
          <a:p>
            <a:pPr algn="just">
              <a:buNone/>
            </a:pPr>
            <a:r>
              <a:rPr lang="en-US" sz="2100" dirty="0"/>
              <a:t>(</a:t>
            </a:r>
            <a:r>
              <a:rPr lang="en-US" sz="2100" i="1" dirty="0" err="1"/>
              <a:t>i</a:t>
            </a:r>
            <a:r>
              <a:rPr lang="en-US" sz="2100" dirty="0"/>
              <a:t>) An admission is an extremely important piece of evidence but it cannot be said that it is conclusive and it is open to the person who made the admission to show that it is incorrect and that the assessee should be given a proper opportunity to show that the books of account do not correctly disclose the correct state of facts, </a:t>
            </a:r>
            <a:r>
              <a:rPr lang="en-US" sz="2100" i="1" dirty="0"/>
              <a:t>vide</a:t>
            </a:r>
            <a:r>
              <a:rPr lang="en-US" sz="2100" dirty="0"/>
              <a:t> decision of the apex court in </a:t>
            </a:r>
            <a:r>
              <a:rPr lang="en-US" sz="2100" b="1" i="1" dirty="0" err="1">
                <a:solidFill>
                  <a:schemeClr val="accent2"/>
                </a:solidFill>
              </a:rPr>
              <a:t>Pullangode</a:t>
            </a:r>
            <a:r>
              <a:rPr lang="en-US" sz="2100" b="1" i="1" dirty="0">
                <a:solidFill>
                  <a:schemeClr val="accent2"/>
                </a:solidFill>
              </a:rPr>
              <a:t> Rubber Produce Co. Ltd</a:t>
            </a:r>
            <a:r>
              <a:rPr lang="en-US" sz="2100" b="1" dirty="0">
                <a:solidFill>
                  <a:schemeClr val="accent2"/>
                </a:solidFill>
              </a:rPr>
              <a:t>. [1973] 91 ITR 18</a:t>
            </a:r>
          </a:p>
          <a:p>
            <a:pPr algn="just">
              <a:buNone/>
            </a:pPr>
            <a:endParaRPr lang="en-US" sz="2100" dirty="0"/>
          </a:p>
          <a:p>
            <a:pPr algn="just">
              <a:buNone/>
            </a:pPr>
            <a:r>
              <a:rPr lang="en-US" sz="2100" dirty="0"/>
              <a:t>(</a:t>
            </a:r>
            <a:r>
              <a:rPr lang="en-US" sz="2100" i="1" dirty="0"/>
              <a:t>ii</a:t>
            </a:r>
            <a:r>
              <a:rPr lang="en-US" sz="2100" dirty="0"/>
              <a:t>) In contradistinction to the power u/s 133A, section 132(4) enables the </a:t>
            </a:r>
            <a:r>
              <a:rPr lang="en-US" sz="2100" dirty="0" err="1"/>
              <a:t>authorised</a:t>
            </a:r>
            <a:r>
              <a:rPr lang="en-US" sz="2100" dirty="0"/>
              <a:t> officer to examine a person on oath and any statement made by such person during such examination can also be used in evidence under the Income-tax Act. On the other hand, whatever statement is recorded u/s 133A is not given any evidentiary value obviously for the reason that the officer is not </a:t>
            </a:r>
            <a:r>
              <a:rPr lang="en-US" sz="2100" dirty="0" err="1"/>
              <a:t>authorised</a:t>
            </a:r>
            <a:r>
              <a:rPr lang="en-US" sz="2100" dirty="0"/>
              <a:t> to administer oath and to take any sworn statement which alone has evidentiary value as contemplated under law </a:t>
            </a:r>
            <a:r>
              <a:rPr lang="en-US" sz="2100" i="1" dirty="0"/>
              <a:t>vide</a:t>
            </a:r>
            <a:r>
              <a:rPr lang="en-US" sz="2100" b="1" i="1" dirty="0"/>
              <a:t> </a:t>
            </a:r>
            <a:r>
              <a:rPr lang="en-US" sz="2100" b="1" i="1" dirty="0">
                <a:solidFill>
                  <a:schemeClr val="accent2"/>
                </a:solidFill>
              </a:rPr>
              <a:t>Paul Mathews and Sons</a:t>
            </a:r>
            <a:r>
              <a:rPr lang="en-US" sz="2100" b="1" dirty="0">
                <a:solidFill>
                  <a:schemeClr val="accent2"/>
                </a:solidFill>
              </a:rPr>
              <a:t> v. </a:t>
            </a:r>
            <a:r>
              <a:rPr lang="en-US" sz="2100" b="1" i="1" dirty="0">
                <a:solidFill>
                  <a:schemeClr val="accent2"/>
                </a:solidFill>
              </a:rPr>
              <a:t>CIT </a:t>
            </a:r>
            <a:r>
              <a:rPr lang="en-US" sz="2100" b="1" u="sng" dirty="0">
                <a:solidFill>
                  <a:schemeClr val="accent2"/>
                </a:solidFill>
              </a:rPr>
              <a:t>[2003] 263 ITR 101 (Ker.) (SLP dismissed by the Apex Court, SLP No. 19328/2004)</a:t>
            </a:r>
            <a:endParaRPr lang="en-US" sz="2100" b="1" dirty="0">
              <a:solidFill>
                <a:schemeClr val="accent2"/>
              </a:solidFill>
            </a:endParaRPr>
          </a:p>
        </p:txBody>
      </p:sp>
      <p:sp>
        <p:nvSpPr>
          <p:cNvPr id="8" name="TextBox 7"/>
          <p:cNvSpPr txBox="1"/>
          <p:nvPr/>
        </p:nvSpPr>
        <p:spPr>
          <a:xfrm>
            <a:off x="7391400" y="0"/>
            <a:ext cx="17526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BB7C4A8C-FC1F-4427-9E3A-E6B3AEEE8E24}"/>
              </a:ext>
            </a:extLst>
          </p:cNvPr>
          <p:cNvSpPr>
            <a:spLocks noGrp="1"/>
          </p:cNvSpPr>
          <p:nvPr>
            <p:ph type="sldNum" sz="quarter" idx="12"/>
          </p:nvPr>
        </p:nvSpPr>
        <p:spPr/>
        <p:txBody>
          <a:bodyPr/>
          <a:lstStyle/>
          <a:p>
            <a:pPr>
              <a:defRPr/>
            </a:pPr>
            <a:fld id="{ACC2B083-4B80-4709-BCA6-AED58DFFDEC8}" type="slidenum">
              <a:rPr lang="en-US" smtClean="0"/>
              <a:pPr>
                <a:defRPr/>
              </a:pPr>
              <a:t>55</a:t>
            </a:fld>
            <a:endParaRPr lang="en-US"/>
          </a:p>
        </p:txBody>
      </p:sp>
    </p:spTree>
    <p:extLst>
      <p:ext uri="{BB962C8B-B14F-4D97-AF65-F5344CB8AC3E}">
        <p14:creationId xmlns:p14="http://schemas.microsoft.com/office/powerpoint/2010/main" val="336996931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76200" y="533400"/>
            <a:ext cx="8610600" cy="6172200"/>
          </a:xfrm>
        </p:spPr>
        <p:txBody>
          <a:bodyPr>
            <a:noAutofit/>
          </a:bodyPr>
          <a:lstStyle/>
          <a:p>
            <a:pPr algn="just">
              <a:buNone/>
            </a:pPr>
            <a:r>
              <a:rPr lang="en-US" sz="2150" b="1" dirty="0"/>
              <a:t>The Court concluded as follows…….</a:t>
            </a:r>
          </a:p>
          <a:p>
            <a:pPr algn="just">
              <a:buNone/>
            </a:pPr>
            <a:r>
              <a:rPr lang="en-US" sz="2150" dirty="0"/>
              <a:t>(</a:t>
            </a:r>
            <a:r>
              <a:rPr lang="en-US" sz="2150" i="1" dirty="0"/>
              <a:t>iii</a:t>
            </a:r>
            <a:r>
              <a:rPr lang="en-US" sz="2150" dirty="0"/>
              <a:t>) The expression 'such other materials or information as are available with the Assessing Officer' contained in section 158BB, would include the materials gathered during the survey operation under section 133A, </a:t>
            </a:r>
            <a:r>
              <a:rPr lang="en-US" sz="2150" b="1" i="1" dirty="0"/>
              <a:t>vide CIT</a:t>
            </a:r>
            <a:r>
              <a:rPr lang="en-US" sz="2150" b="1" dirty="0"/>
              <a:t> v. </a:t>
            </a:r>
            <a:r>
              <a:rPr lang="en-US" sz="2150" b="1" i="1" dirty="0"/>
              <a:t>G.K. </a:t>
            </a:r>
            <a:r>
              <a:rPr lang="en-US" sz="2150" b="1" i="1" dirty="0" err="1"/>
              <a:t>Senniappan</a:t>
            </a:r>
            <a:r>
              <a:rPr lang="en-US" sz="2150" b="1" i="1" dirty="0"/>
              <a:t> </a:t>
            </a:r>
            <a:r>
              <a:rPr lang="en-US" sz="2150" b="1" u="sng" dirty="0">
                <a:solidFill>
                  <a:schemeClr val="accent2"/>
                </a:solidFill>
              </a:rPr>
              <a:t>[2006] 284 ITR 220 (Mad.) [SLP dismissed, SLP No. 14138/2006]</a:t>
            </a:r>
            <a:r>
              <a:rPr lang="en-US" sz="2150" b="1" dirty="0"/>
              <a:t>;</a:t>
            </a:r>
          </a:p>
          <a:p>
            <a:pPr algn="just">
              <a:buNone/>
            </a:pPr>
            <a:r>
              <a:rPr lang="en-US" sz="2150" dirty="0"/>
              <a:t>(</a:t>
            </a:r>
            <a:r>
              <a:rPr lang="en-US" sz="2150" i="1" dirty="0"/>
              <a:t>iv</a:t>
            </a:r>
            <a:r>
              <a:rPr lang="en-US" sz="2150" dirty="0"/>
              <a:t>) The material or information found in the course of survey proceeding could not be a basis for making any addition in the block assessment, </a:t>
            </a:r>
            <a:r>
              <a:rPr lang="en-US" sz="2150" i="1" dirty="0"/>
              <a:t>vide </a:t>
            </a:r>
            <a:r>
              <a:rPr lang="en-US" sz="2150" b="1" i="1" dirty="0">
                <a:solidFill>
                  <a:schemeClr val="accent2"/>
                </a:solidFill>
              </a:rPr>
              <a:t>CIT</a:t>
            </a:r>
            <a:r>
              <a:rPr lang="en-US" sz="2150" b="1" dirty="0">
                <a:solidFill>
                  <a:schemeClr val="accent2"/>
                </a:solidFill>
              </a:rPr>
              <a:t> v. </a:t>
            </a:r>
            <a:r>
              <a:rPr lang="en-US" sz="2150" b="1" i="1" dirty="0">
                <a:solidFill>
                  <a:schemeClr val="accent2"/>
                </a:solidFill>
              </a:rPr>
              <a:t>S. </a:t>
            </a:r>
            <a:r>
              <a:rPr lang="en-US" sz="2150" b="1" i="1" dirty="0" err="1">
                <a:solidFill>
                  <a:schemeClr val="accent2"/>
                </a:solidFill>
              </a:rPr>
              <a:t>Ajit</a:t>
            </a:r>
            <a:r>
              <a:rPr lang="en-US" sz="2150" b="1" i="1" dirty="0">
                <a:solidFill>
                  <a:schemeClr val="accent2"/>
                </a:solidFill>
              </a:rPr>
              <a:t> Kumar </a:t>
            </a:r>
            <a:r>
              <a:rPr lang="en-US" sz="2150" b="1" u="sng" dirty="0">
                <a:solidFill>
                  <a:schemeClr val="accent2"/>
                </a:solidFill>
              </a:rPr>
              <a:t>[2008] 300 ITR 152 (Mad.)</a:t>
            </a:r>
            <a:r>
              <a:rPr lang="en-US" sz="2150" b="1" dirty="0">
                <a:solidFill>
                  <a:schemeClr val="accent2"/>
                </a:solidFill>
              </a:rPr>
              <a:t>;</a:t>
            </a:r>
          </a:p>
          <a:p>
            <a:pPr algn="just">
              <a:buNone/>
            </a:pPr>
            <a:r>
              <a:rPr lang="en-US" sz="2150" dirty="0"/>
              <a:t>(</a:t>
            </a:r>
            <a:r>
              <a:rPr lang="en-US" sz="2150" i="1" dirty="0"/>
              <a:t>v</a:t>
            </a:r>
            <a:r>
              <a:rPr lang="en-US" sz="2150" dirty="0"/>
              <a:t>) Finally, the word 'may' used in section 133A(3)(iii) viz., 'record the statement of any person which may be useful for, or relevant to, any proceeding under this Act', as already extracted above, makes it clear that the materials collected and the statement recorded during the survey under section 133A are not conclusive piece of evidence by itself. From the above, it becomes absolutely clear that the addition cannot be made merely on the basis of statement which has no evidentiary value. This is further clarified by the Board itself that no efforts should be made to extract the surrender without corroborating evidence. </a:t>
            </a:r>
          </a:p>
        </p:txBody>
      </p:sp>
      <p:sp>
        <p:nvSpPr>
          <p:cNvPr id="8" name="TextBox 7"/>
          <p:cNvSpPr txBox="1"/>
          <p:nvPr/>
        </p:nvSpPr>
        <p:spPr>
          <a:xfrm>
            <a:off x="7391400" y="0"/>
            <a:ext cx="17526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76D5C7E6-2905-4D77-8471-594C64152449}"/>
              </a:ext>
            </a:extLst>
          </p:cNvPr>
          <p:cNvSpPr>
            <a:spLocks noGrp="1"/>
          </p:cNvSpPr>
          <p:nvPr>
            <p:ph type="sldNum" sz="quarter" idx="12"/>
          </p:nvPr>
        </p:nvSpPr>
        <p:spPr/>
        <p:txBody>
          <a:bodyPr/>
          <a:lstStyle/>
          <a:p>
            <a:pPr>
              <a:defRPr/>
            </a:pPr>
            <a:fld id="{ACC2B083-4B80-4709-BCA6-AED58DFFDEC8}" type="slidenum">
              <a:rPr lang="en-US" smtClean="0"/>
              <a:pPr>
                <a:defRPr/>
              </a:pPr>
              <a:t>56</a:t>
            </a:fld>
            <a:endParaRPr lang="en-US"/>
          </a:p>
        </p:txBody>
      </p:sp>
    </p:spTree>
    <p:extLst>
      <p:ext uri="{BB962C8B-B14F-4D97-AF65-F5344CB8AC3E}">
        <p14:creationId xmlns:p14="http://schemas.microsoft.com/office/powerpoint/2010/main" val="175701381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828800"/>
            <a:ext cx="8686800" cy="4800600"/>
          </a:xfrm>
        </p:spPr>
        <p:txBody>
          <a:bodyPr>
            <a:noAutofit/>
          </a:bodyPr>
          <a:lstStyle/>
          <a:p>
            <a:pPr marL="355600" indent="-260350" algn="just">
              <a:spcBef>
                <a:spcPts val="0"/>
              </a:spcBef>
              <a:buClr>
                <a:schemeClr val="accent2"/>
              </a:buClr>
              <a:buNone/>
            </a:pPr>
            <a:r>
              <a:rPr lang="en-US" sz="2200" b="1" dirty="0">
                <a:solidFill>
                  <a:schemeClr val="accent2"/>
                </a:solidFill>
              </a:rPr>
              <a:t>Also Refer:</a:t>
            </a:r>
          </a:p>
          <a:p>
            <a:pPr marL="355600" indent="-260350" algn="just">
              <a:spcBef>
                <a:spcPts val="0"/>
              </a:spcBef>
              <a:buClr>
                <a:schemeClr val="accent2"/>
              </a:buClr>
              <a:buFont typeface="Arial" pitchFamily="34" charset="0"/>
              <a:buChar char="•"/>
            </a:pPr>
            <a:r>
              <a:rPr lang="en-US" sz="2200" b="1" dirty="0">
                <a:solidFill>
                  <a:schemeClr val="accent2"/>
                </a:solidFill>
              </a:rPr>
              <a:t>CIT vs. </a:t>
            </a:r>
            <a:r>
              <a:rPr lang="en-US" sz="2200" b="1" dirty="0" err="1">
                <a:solidFill>
                  <a:schemeClr val="accent2"/>
                </a:solidFill>
              </a:rPr>
              <a:t>Dhingra</a:t>
            </a:r>
            <a:r>
              <a:rPr lang="en-US" sz="2200" b="1" dirty="0">
                <a:solidFill>
                  <a:schemeClr val="accent2"/>
                </a:solidFill>
              </a:rPr>
              <a:t> Metal Works (Delhi ) [2011] 196 Taxman 488/ [2010] 328 ITR 384]</a:t>
            </a:r>
          </a:p>
          <a:p>
            <a:pPr marL="355600" indent="-260350" algn="just">
              <a:spcBef>
                <a:spcPts val="0"/>
              </a:spcBef>
              <a:buClr>
                <a:schemeClr val="accent2"/>
              </a:buClr>
              <a:buFont typeface="Arial" pitchFamily="34" charset="0"/>
              <a:buChar char="•"/>
            </a:pPr>
            <a:r>
              <a:rPr lang="en-US" sz="2200" b="1" dirty="0">
                <a:solidFill>
                  <a:schemeClr val="accent2"/>
                </a:solidFill>
              </a:rPr>
              <a:t>CIT v. Hotel </a:t>
            </a:r>
            <a:r>
              <a:rPr lang="en-US" sz="2200" b="1" dirty="0" err="1">
                <a:solidFill>
                  <a:schemeClr val="accent2"/>
                </a:solidFill>
              </a:rPr>
              <a:t>Samrat</a:t>
            </a:r>
            <a:r>
              <a:rPr lang="en-US" sz="2200" b="1" dirty="0">
                <a:solidFill>
                  <a:schemeClr val="accent2"/>
                </a:solidFill>
              </a:rPr>
              <a:t>  [2010] 323 ITR 353 (Ker.)</a:t>
            </a:r>
          </a:p>
          <a:p>
            <a:pPr marL="355600" indent="-260350" algn="just">
              <a:spcBef>
                <a:spcPts val="0"/>
              </a:spcBef>
              <a:buClr>
                <a:schemeClr val="accent2"/>
              </a:buClr>
              <a:buFont typeface="Arial" pitchFamily="34" charset="0"/>
              <a:buChar char="•"/>
            </a:pPr>
            <a:r>
              <a:rPr lang="en-US" sz="2200" b="1" dirty="0">
                <a:solidFill>
                  <a:schemeClr val="accent2"/>
                </a:solidFill>
              </a:rPr>
              <a:t>Paul Mathews &amp; Sons vs. CIT, [2003] 263 ITR 101(Ker)</a:t>
            </a:r>
          </a:p>
          <a:p>
            <a:pPr marL="355600" indent="-260350" algn="just">
              <a:spcBef>
                <a:spcPts val="0"/>
              </a:spcBef>
              <a:buClr>
                <a:schemeClr val="accent2"/>
              </a:buClr>
              <a:buFont typeface="Arial" pitchFamily="34" charset="0"/>
              <a:buChar char="•"/>
            </a:pPr>
            <a:r>
              <a:rPr lang="en-US" sz="2200" b="1" dirty="0">
                <a:solidFill>
                  <a:schemeClr val="accent2"/>
                </a:solidFill>
                <a:cs typeface="Times New Roman" pitchFamily="18" charset="0"/>
              </a:rPr>
              <a:t>CIT V P. </a:t>
            </a:r>
            <a:r>
              <a:rPr lang="en-US" sz="2200" b="1" dirty="0" err="1">
                <a:solidFill>
                  <a:schemeClr val="accent2"/>
                </a:solidFill>
                <a:cs typeface="Times New Roman" pitchFamily="18" charset="0"/>
              </a:rPr>
              <a:t>Balasubramanian</a:t>
            </a:r>
            <a:r>
              <a:rPr lang="en-US" sz="2200" b="1" dirty="0">
                <a:solidFill>
                  <a:schemeClr val="accent2"/>
                </a:solidFill>
                <a:cs typeface="Times New Roman" pitchFamily="18" charset="0"/>
              </a:rPr>
              <a:t> [2013] 33 taxmann.com 130 (Madras) </a:t>
            </a:r>
          </a:p>
          <a:p>
            <a:pPr marL="355600" indent="-260350" algn="just">
              <a:spcBef>
                <a:spcPts val="0"/>
              </a:spcBef>
              <a:buClr>
                <a:schemeClr val="accent2"/>
              </a:buClr>
              <a:buFont typeface="Arial" pitchFamily="34" charset="0"/>
              <a:buChar char="•"/>
            </a:pPr>
            <a:r>
              <a:rPr lang="en-US" sz="2200" b="1" dirty="0" err="1">
                <a:solidFill>
                  <a:schemeClr val="accent2"/>
                </a:solidFill>
                <a:cs typeface="Times New Roman" pitchFamily="18" charset="0"/>
              </a:rPr>
              <a:t>Unitex</a:t>
            </a:r>
            <a:r>
              <a:rPr lang="en-US" sz="2200" b="1" dirty="0">
                <a:solidFill>
                  <a:schemeClr val="accent2"/>
                </a:solidFill>
                <a:cs typeface="Times New Roman" pitchFamily="18" charset="0"/>
              </a:rPr>
              <a:t> Products Ltd. </a:t>
            </a:r>
            <a:r>
              <a:rPr lang="en-US" sz="2200" b="1" dirty="0" err="1">
                <a:solidFill>
                  <a:schemeClr val="accent2"/>
                </a:solidFill>
                <a:cs typeface="Times New Roman" pitchFamily="18" charset="0"/>
              </a:rPr>
              <a:t>vs</a:t>
            </a:r>
            <a:r>
              <a:rPr lang="en-US" sz="2200" b="1" dirty="0">
                <a:solidFill>
                  <a:schemeClr val="accent2"/>
                </a:solidFill>
                <a:cs typeface="Times New Roman" pitchFamily="18" charset="0"/>
              </a:rPr>
              <a:t> ITO - 2008 22 SOT 429 [ITAT- Mumbai]</a:t>
            </a:r>
          </a:p>
          <a:p>
            <a:pPr marL="355600" indent="-260350" algn="just">
              <a:spcBef>
                <a:spcPts val="0"/>
              </a:spcBef>
              <a:buClr>
                <a:schemeClr val="accent2"/>
              </a:buClr>
              <a:buFont typeface="Arial" pitchFamily="34" charset="0"/>
              <a:buChar char="•"/>
            </a:pPr>
            <a:r>
              <a:rPr lang="en-US" sz="2200" b="1" dirty="0">
                <a:solidFill>
                  <a:schemeClr val="accent2"/>
                </a:solidFill>
                <a:cs typeface="Times New Roman" pitchFamily="18" charset="0"/>
              </a:rPr>
              <a:t>DCIT </a:t>
            </a:r>
            <a:r>
              <a:rPr lang="en-US" sz="2200" b="1" dirty="0" err="1">
                <a:solidFill>
                  <a:schemeClr val="accent2"/>
                </a:solidFill>
                <a:cs typeface="Times New Roman" pitchFamily="18" charset="0"/>
              </a:rPr>
              <a:t>vs</a:t>
            </a:r>
            <a:r>
              <a:rPr lang="en-US" sz="2200" b="1" dirty="0">
                <a:solidFill>
                  <a:schemeClr val="accent2"/>
                </a:solidFill>
                <a:cs typeface="Times New Roman" pitchFamily="18" charset="0"/>
              </a:rPr>
              <a:t> M/s </a:t>
            </a:r>
            <a:r>
              <a:rPr lang="en-US" sz="2200" b="1" dirty="0" err="1">
                <a:solidFill>
                  <a:schemeClr val="accent2"/>
                </a:solidFill>
                <a:cs typeface="Times New Roman" pitchFamily="18" charset="0"/>
              </a:rPr>
              <a:t>Premsons</a:t>
            </a:r>
            <a:r>
              <a:rPr lang="en-US" sz="2200" b="1" dirty="0">
                <a:solidFill>
                  <a:schemeClr val="accent2"/>
                </a:solidFill>
                <a:cs typeface="Times New Roman" pitchFamily="18" charset="0"/>
              </a:rPr>
              <a:t> [2010] 130 TTJ 159 (ITAT- Mumbai)</a:t>
            </a:r>
          </a:p>
          <a:p>
            <a:pPr marL="355600" indent="-260350" algn="just">
              <a:spcBef>
                <a:spcPts val="0"/>
              </a:spcBef>
              <a:buClr>
                <a:schemeClr val="accent2"/>
              </a:buClr>
              <a:buFont typeface="Arial" pitchFamily="34" charset="0"/>
              <a:buChar char="•"/>
            </a:pPr>
            <a:r>
              <a:rPr lang="en-US" sz="2200" b="1" dirty="0">
                <a:solidFill>
                  <a:schemeClr val="accent2"/>
                </a:solidFill>
                <a:cs typeface="Times New Roman" pitchFamily="18" charset="0"/>
              </a:rPr>
              <a:t>Asst. CIT V Maya Trading Co. [2013] 34 taxmann.com 144 (ITAT- Agra)</a:t>
            </a:r>
          </a:p>
        </p:txBody>
      </p:sp>
      <p:sp>
        <p:nvSpPr>
          <p:cNvPr id="5" name="TextBox 4"/>
          <p:cNvSpPr txBox="1"/>
          <p:nvPr/>
        </p:nvSpPr>
        <p:spPr>
          <a:xfrm>
            <a:off x="7391400" y="0"/>
            <a:ext cx="17526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4" name="Slide Number Placeholder 3">
            <a:extLst>
              <a:ext uri="{FF2B5EF4-FFF2-40B4-BE49-F238E27FC236}">
                <a16:creationId xmlns:a16="http://schemas.microsoft.com/office/drawing/2014/main" id="{E6252C80-0B6B-4061-8A05-D18DBB501B27}"/>
              </a:ext>
            </a:extLst>
          </p:cNvPr>
          <p:cNvSpPr>
            <a:spLocks noGrp="1"/>
          </p:cNvSpPr>
          <p:nvPr>
            <p:ph type="sldNum" sz="quarter" idx="12"/>
          </p:nvPr>
        </p:nvSpPr>
        <p:spPr/>
        <p:txBody>
          <a:bodyPr/>
          <a:lstStyle/>
          <a:p>
            <a:pPr>
              <a:defRPr/>
            </a:pPr>
            <a:fld id="{ACC2B083-4B80-4709-BCA6-AED58DFFDEC8}" type="slidenum">
              <a:rPr lang="en-US" smtClean="0"/>
              <a:pPr>
                <a:defRPr/>
              </a:pPr>
              <a:t>57</a:t>
            </a:fld>
            <a:endParaRPr lang="en-US"/>
          </a:p>
        </p:txBody>
      </p:sp>
    </p:spTree>
    <p:extLst>
      <p:ext uri="{BB962C8B-B14F-4D97-AF65-F5344CB8AC3E}">
        <p14:creationId xmlns:p14="http://schemas.microsoft.com/office/powerpoint/2010/main" val="213799451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idx="4294967295"/>
          </p:nvPr>
        </p:nvSpPr>
        <p:spPr>
          <a:xfrm>
            <a:off x="762000" y="1676400"/>
            <a:ext cx="7696200" cy="3200400"/>
          </a:xfrm>
          <a:solidFill>
            <a:schemeClr val="tx2"/>
          </a:solidFill>
          <a:ln w="98425" cmpd="thinThick">
            <a:solidFill>
              <a:schemeClr val="accent2"/>
            </a:solidFill>
          </a:ln>
        </p:spPr>
        <p:txBody>
          <a:bodyPr>
            <a:normAutofit/>
          </a:bodyPr>
          <a:lstStyle/>
          <a:p>
            <a:pPr algn="ctr">
              <a:lnSpc>
                <a:spcPct val="95000"/>
              </a:lnSpc>
            </a:pPr>
            <a:r>
              <a:rPr lang="en-US" sz="6600" b="1" i="1" u="sng" dirty="0">
                <a:solidFill>
                  <a:schemeClr val="bg1"/>
                </a:solidFill>
              </a:rPr>
              <a:t>Issues….</a:t>
            </a:r>
            <a:endParaRPr lang="en-US" sz="6600" i="1" dirty="0">
              <a:solidFill>
                <a:schemeClr val="bg1"/>
              </a:solidFill>
            </a:endParaRPr>
          </a:p>
        </p:txBody>
      </p:sp>
      <p:sp>
        <p:nvSpPr>
          <p:cNvPr id="3" name="Slide Number Placeholder 2">
            <a:extLst>
              <a:ext uri="{FF2B5EF4-FFF2-40B4-BE49-F238E27FC236}">
                <a16:creationId xmlns:a16="http://schemas.microsoft.com/office/drawing/2014/main" id="{BAC81B67-DAE8-44F8-8CC7-7702C013168E}"/>
              </a:ext>
            </a:extLst>
          </p:cNvPr>
          <p:cNvSpPr>
            <a:spLocks noGrp="1"/>
          </p:cNvSpPr>
          <p:nvPr>
            <p:ph type="sldNum" sz="quarter" idx="12"/>
          </p:nvPr>
        </p:nvSpPr>
        <p:spPr/>
        <p:txBody>
          <a:bodyPr/>
          <a:lstStyle/>
          <a:p>
            <a:pPr>
              <a:defRPr/>
            </a:pPr>
            <a:fld id="{530A152B-CFDE-45FC-ACB8-FE7DAED0C3AA}" type="slidenum">
              <a:rPr lang="en-US" smtClean="0"/>
              <a:pPr>
                <a:defRPr/>
              </a:pPr>
              <a:t>58</a:t>
            </a:fld>
            <a:endParaRPr lang="en-US"/>
          </a:p>
        </p:txBody>
      </p:sp>
    </p:spTree>
    <p:extLst>
      <p:ext uri="{BB962C8B-B14F-4D97-AF65-F5344CB8AC3E}">
        <p14:creationId xmlns:p14="http://schemas.microsoft.com/office/powerpoint/2010/main" val="387244068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457200"/>
            <a:ext cx="8991600" cy="1447800"/>
          </a:xfrm>
        </p:spPr>
        <p:txBody>
          <a:bodyPr>
            <a:noAutofit/>
          </a:bodyPr>
          <a:lstStyle/>
          <a:p>
            <a:pPr algn="ctr">
              <a:spcBef>
                <a:spcPts val="600"/>
              </a:spcBef>
            </a:pPr>
            <a:r>
              <a:rPr lang="en-US" sz="3600" b="1" i="1" u="sng" dirty="0"/>
              <a:t>Issue- Admission is substantial evidence of a fact……..</a:t>
            </a:r>
            <a:endParaRPr lang="en-US" sz="2800" b="1" i="1" u="sng" dirty="0">
              <a:solidFill>
                <a:srgbClr val="C00000"/>
              </a:solidFill>
            </a:endParaRPr>
          </a:p>
        </p:txBody>
      </p:sp>
      <p:sp>
        <p:nvSpPr>
          <p:cNvPr id="4" name="Content Placeholder 3"/>
          <p:cNvSpPr>
            <a:spLocks noGrp="1"/>
          </p:cNvSpPr>
          <p:nvPr>
            <p:ph idx="1"/>
          </p:nvPr>
        </p:nvSpPr>
        <p:spPr>
          <a:xfrm>
            <a:off x="152400" y="1905000"/>
            <a:ext cx="8839200" cy="4648200"/>
          </a:xfrm>
        </p:spPr>
        <p:txBody>
          <a:bodyPr>
            <a:noAutofit/>
          </a:bodyPr>
          <a:lstStyle/>
          <a:p>
            <a:pPr marL="0" indent="0" algn="just">
              <a:buNone/>
            </a:pPr>
            <a:r>
              <a:rPr lang="en-US" sz="2200" b="1" i="1" u="sng" dirty="0" err="1">
                <a:solidFill>
                  <a:srgbClr val="C00000"/>
                </a:solidFill>
              </a:rPr>
              <a:t>Navdeep</a:t>
            </a:r>
            <a:r>
              <a:rPr lang="en-US" sz="2200" b="1" i="1" u="sng" dirty="0">
                <a:solidFill>
                  <a:srgbClr val="C00000"/>
                </a:solidFill>
              </a:rPr>
              <a:t> </a:t>
            </a:r>
            <a:r>
              <a:rPr lang="en-US" sz="2200" b="1" i="1" u="sng" dirty="0" err="1">
                <a:solidFill>
                  <a:srgbClr val="C00000"/>
                </a:solidFill>
              </a:rPr>
              <a:t>Dhingra</a:t>
            </a:r>
            <a:r>
              <a:rPr lang="en-US" sz="2200" b="1" i="1" u="sng" dirty="0">
                <a:solidFill>
                  <a:srgbClr val="C00000"/>
                </a:solidFill>
              </a:rPr>
              <a:t> v.CIT, [2015] 56 taxmann.com 75 (Punjab &amp; Haryana) </a:t>
            </a:r>
            <a:endParaRPr lang="en-US" sz="2200" dirty="0"/>
          </a:p>
          <a:p>
            <a:pPr algn="just">
              <a:buClrTx/>
            </a:pPr>
            <a:r>
              <a:rPr lang="en-US" sz="2200" dirty="0"/>
              <a:t>An admission is substantial evidence of a fact, within the special knowledge of an assessee and if not retracted immediately or within reasonable time is substantive evidence of a fact and may be read against an assessee. </a:t>
            </a:r>
          </a:p>
          <a:p>
            <a:pPr algn="just">
              <a:buNone/>
            </a:pPr>
            <a:endParaRPr lang="en-IN" sz="2200" b="1" i="1" u="sng" dirty="0">
              <a:solidFill>
                <a:srgbClr val="C00000"/>
              </a:solidFill>
            </a:endParaRPr>
          </a:p>
          <a:p>
            <a:pPr marL="0" indent="0" algn="just">
              <a:buNone/>
            </a:pPr>
            <a:r>
              <a:rPr lang="en-IN" sz="2200" b="1" i="1" u="sng" dirty="0" err="1">
                <a:solidFill>
                  <a:srgbClr val="C00000"/>
                </a:solidFill>
              </a:rPr>
              <a:t>Kottakkal</a:t>
            </a:r>
            <a:r>
              <a:rPr lang="en-IN" sz="2200" b="1" i="1" u="sng" dirty="0">
                <a:solidFill>
                  <a:srgbClr val="C00000"/>
                </a:solidFill>
              </a:rPr>
              <a:t> wood complex v. DCIT in High Court of Kerala [2016] 72 taxmann.com 63 (Kerala)</a:t>
            </a:r>
            <a:endParaRPr lang="en-US" sz="2200" dirty="0"/>
          </a:p>
          <a:p>
            <a:pPr algn="just">
              <a:buClrTx/>
            </a:pPr>
            <a:r>
              <a:rPr lang="en-IN" sz="2200" dirty="0"/>
              <a:t>An assessment entirely based upon a statement recorded u/s 133A of the Act would be unsustainable, however, where maker of the statement himself re-affirms the statement and nothing is produced by the assessee to show that contents of statement were incorrect, assessments can not be held as illegal.</a:t>
            </a:r>
            <a:endParaRPr lang="en-US" sz="2200" dirty="0"/>
          </a:p>
        </p:txBody>
      </p:sp>
      <p:sp>
        <p:nvSpPr>
          <p:cNvPr id="5" name="Slide Number Placeholder 4">
            <a:extLst>
              <a:ext uri="{FF2B5EF4-FFF2-40B4-BE49-F238E27FC236}">
                <a16:creationId xmlns:a16="http://schemas.microsoft.com/office/drawing/2014/main" id="{A23C85BB-FAA8-457B-9BD5-CFCDB773C5C0}"/>
              </a:ext>
            </a:extLst>
          </p:cNvPr>
          <p:cNvSpPr>
            <a:spLocks noGrp="1"/>
          </p:cNvSpPr>
          <p:nvPr>
            <p:ph type="sldNum" sz="quarter" idx="12"/>
          </p:nvPr>
        </p:nvSpPr>
        <p:spPr/>
        <p:txBody>
          <a:bodyPr/>
          <a:lstStyle/>
          <a:p>
            <a:pPr>
              <a:defRPr/>
            </a:pPr>
            <a:fld id="{ACC2B083-4B80-4709-BCA6-AED58DFFDEC8}" type="slidenum">
              <a:rPr lang="en-US" smtClean="0"/>
              <a:pPr>
                <a:defRPr/>
              </a:pPr>
              <a:t>59</a:t>
            </a:fld>
            <a:endParaRPr lang="en-US"/>
          </a:p>
        </p:txBody>
      </p:sp>
    </p:spTree>
    <p:extLst>
      <p:ext uri="{BB962C8B-B14F-4D97-AF65-F5344CB8AC3E}">
        <p14:creationId xmlns:p14="http://schemas.microsoft.com/office/powerpoint/2010/main" val="102257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idx="4294967295"/>
          </p:nvPr>
        </p:nvSpPr>
        <p:spPr>
          <a:xfrm>
            <a:off x="457200" y="1676400"/>
            <a:ext cx="8229600" cy="3810000"/>
          </a:xfrm>
          <a:noFill/>
          <a:ln w="98425" cmpd="thinThick">
            <a:solidFill>
              <a:schemeClr val="accent2"/>
            </a:solidFill>
          </a:ln>
        </p:spPr>
        <p:txBody>
          <a:bodyPr>
            <a:normAutofit/>
          </a:bodyPr>
          <a:lstStyle/>
          <a:p>
            <a:pPr algn="ctr">
              <a:lnSpc>
                <a:spcPct val="95000"/>
              </a:lnSpc>
            </a:pPr>
            <a:r>
              <a:rPr lang="en-US" sz="6000" i="1" u="sng" dirty="0"/>
              <a:t>Amendments made</a:t>
            </a:r>
            <a:br>
              <a:rPr lang="en-US" sz="6000" i="1" u="sng" dirty="0"/>
            </a:br>
            <a:r>
              <a:rPr lang="en-US" sz="6000" i="1" u="sng" dirty="0"/>
              <a:t>by</a:t>
            </a:r>
            <a:br>
              <a:rPr lang="en-US" sz="6000" i="1" u="sng" dirty="0"/>
            </a:br>
            <a:r>
              <a:rPr lang="en-US" sz="6000" i="1" u="sng" dirty="0"/>
              <a:t>Finance Act, 2017</a:t>
            </a:r>
          </a:p>
        </p:txBody>
      </p:sp>
      <p:sp>
        <p:nvSpPr>
          <p:cNvPr id="3" name="Slide Number Placeholder 2">
            <a:extLst>
              <a:ext uri="{FF2B5EF4-FFF2-40B4-BE49-F238E27FC236}">
                <a16:creationId xmlns:a16="http://schemas.microsoft.com/office/drawing/2014/main" id="{205738BD-C4BD-4E3F-A377-2C540842DC0E}"/>
              </a:ext>
            </a:extLst>
          </p:cNvPr>
          <p:cNvSpPr>
            <a:spLocks noGrp="1"/>
          </p:cNvSpPr>
          <p:nvPr>
            <p:ph type="sldNum" sz="quarter" idx="12"/>
          </p:nvPr>
        </p:nvSpPr>
        <p:spPr/>
        <p:txBody>
          <a:bodyPr/>
          <a:lstStyle/>
          <a:p>
            <a:pPr>
              <a:defRPr/>
            </a:pPr>
            <a:fld id="{530A152B-CFDE-45FC-ACB8-FE7DAED0C3AA}" type="slidenum">
              <a:rPr lang="en-US" smtClean="0"/>
              <a:pPr>
                <a:defRPr/>
              </a:pPr>
              <a:t>6</a:t>
            </a:fld>
            <a:endParaRPr lang="en-US"/>
          </a:p>
        </p:txBody>
      </p:sp>
    </p:spTree>
    <p:extLst>
      <p:ext uri="{BB962C8B-B14F-4D97-AF65-F5344CB8AC3E}">
        <p14:creationId xmlns:p14="http://schemas.microsoft.com/office/powerpoint/2010/main" val="367244114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533400"/>
            <a:ext cx="8686800" cy="1600200"/>
          </a:xfrm>
        </p:spPr>
        <p:txBody>
          <a:bodyPr>
            <a:noAutofit/>
          </a:bodyPr>
          <a:lstStyle/>
          <a:p>
            <a:pPr algn="ctr">
              <a:spcBef>
                <a:spcPts val="600"/>
              </a:spcBef>
            </a:pPr>
            <a:r>
              <a:rPr lang="en-US" sz="3600" b="1" i="1" u="sng" dirty="0"/>
              <a:t>Issue- Evidentiary value of statement recorded in the survey ………</a:t>
            </a:r>
            <a:endParaRPr lang="en-US" sz="2800" b="1" i="1" u="sng" dirty="0">
              <a:solidFill>
                <a:srgbClr val="C00000"/>
              </a:solidFill>
            </a:endParaRPr>
          </a:p>
        </p:txBody>
      </p:sp>
      <p:sp>
        <p:nvSpPr>
          <p:cNvPr id="4" name="Content Placeholder 3"/>
          <p:cNvSpPr>
            <a:spLocks noGrp="1"/>
          </p:cNvSpPr>
          <p:nvPr>
            <p:ph idx="1"/>
          </p:nvPr>
        </p:nvSpPr>
        <p:spPr>
          <a:xfrm>
            <a:off x="228600" y="2286000"/>
            <a:ext cx="8610600" cy="3810000"/>
          </a:xfrm>
        </p:spPr>
        <p:txBody>
          <a:bodyPr>
            <a:noAutofit/>
          </a:bodyPr>
          <a:lstStyle/>
          <a:p>
            <a:pPr marL="114300" indent="-4763" algn="just">
              <a:buNone/>
            </a:pPr>
            <a:r>
              <a:rPr lang="en-US" sz="2400" b="1" u="sng" dirty="0" err="1">
                <a:solidFill>
                  <a:srgbClr val="C00000"/>
                </a:solidFill>
              </a:rPr>
              <a:t>Sanjeev</a:t>
            </a:r>
            <a:r>
              <a:rPr lang="en-US" sz="2400" b="1" u="sng" dirty="0">
                <a:solidFill>
                  <a:srgbClr val="C00000"/>
                </a:solidFill>
              </a:rPr>
              <a:t> Kumar v. ITO [2014] 50 taxmann.com 114 (Chandigarh - Trib.)</a:t>
            </a:r>
            <a:endParaRPr lang="en-US" sz="2400" b="1" dirty="0"/>
          </a:p>
          <a:p>
            <a:pPr algn="just"/>
            <a:r>
              <a:rPr lang="en-US" sz="2400" dirty="0"/>
              <a:t>No addition would be sustained if assessee retracted from the statement recorded during the survey by stating that statement was recorded under coercion and additional evidences in support of assessee claims were not accepted by the department.</a:t>
            </a:r>
            <a:r>
              <a:rPr lang="en-US" sz="2400" b="1" dirty="0"/>
              <a:t>   </a:t>
            </a:r>
          </a:p>
          <a:p>
            <a:pPr marL="117475" indent="-7938" algn="just">
              <a:buNone/>
            </a:pPr>
            <a:r>
              <a:rPr lang="en-US" sz="2000" b="1" u="sng" dirty="0">
                <a:solidFill>
                  <a:srgbClr val="C00000"/>
                </a:solidFill>
              </a:rPr>
              <a:t>Also See: ACIT Vs. </a:t>
            </a:r>
            <a:r>
              <a:rPr lang="en-US" sz="2000" b="1" u="sng" dirty="0" err="1">
                <a:solidFill>
                  <a:srgbClr val="C00000"/>
                </a:solidFill>
              </a:rPr>
              <a:t>Ajoy</a:t>
            </a:r>
            <a:r>
              <a:rPr lang="en-US" sz="2000" b="1" u="sng" dirty="0">
                <a:solidFill>
                  <a:srgbClr val="C00000"/>
                </a:solidFill>
              </a:rPr>
              <a:t> </a:t>
            </a:r>
            <a:r>
              <a:rPr lang="en-US" sz="2000" b="1" u="sng" dirty="0" err="1">
                <a:solidFill>
                  <a:srgbClr val="C00000"/>
                </a:solidFill>
              </a:rPr>
              <a:t>Bakli</a:t>
            </a:r>
            <a:r>
              <a:rPr lang="en-US" sz="2000" b="1" u="sng" dirty="0">
                <a:solidFill>
                  <a:srgbClr val="C00000"/>
                </a:solidFill>
              </a:rPr>
              <a:t>, I.T.A No. 312/</a:t>
            </a:r>
            <a:r>
              <a:rPr lang="en-US" sz="2000" b="1" u="sng" dirty="0" err="1">
                <a:solidFill>
                  <a:srgbClr val="C00000"/>
                </a:solidFill>
              </a:rPr>
              <a:t>Kol</a:t>
            </a:r>
            <a:r>
              <a:rPr lang="en-US" sz="2000" b="1" u="sng" dirty="0">
                <a:solidFill>
                  <a:srgbClr val="C00000"/>
                </a:solidFill>
              </a:rPr>
              <a:t>/2013, Date of Pronouncement: 06.05.2015, ITAT - Kolkata</a:t>
            </a:r>
          </a:p>
        </p:txBody>
      </p:sp>
      <p:sp>
        <p:nvSpPr>
          <p:cNvPr id="5" name="Slide Number Placeholder 4">
            <a:extLst>
              <a:ext uri="{FF2B5EF4-FFF2-40B4-BE49-F238E27FC236}">
                <a16:creationId xmlns:a16="http://schemas.microsoft.com/office/drawing/2014/main" id="{ABEF3300-C94F-4D54-AA4B-C58B68EED897}"/>
              </a:ext>
            </a:extLst>
          </p:cNvPr>
          <p:cNvSpPr>
            <a:spLocks noGrp="1"/>
          </p:cNvSpPr>
          <p:nvPr>
            <p:ph type="sldNum" sz="quarter" idx="12"/>
          </p:nvPr>
        </p:nvSpPr>
        <p:spPr/>
        <p:txBody>
          <a:bodyPr/>
          <a:lstStyle/>
          <a:p>
            <a:pPr>
              <a:defRPr/>
            </a:pPr>
            <a:fld id="{ACC2B083-4B80-4709-BCA6-AED58DFFDEC8}" type="slidenum">
              <a:rPr lang="en-US" smtClean="0"/>
              <a:pPr>
                <a:defRPr/>
              </a:pPr>
              <a:t>60</a:t>
            </a:fld>
            <a:endParaRPr lang="en-US"/>
          </a:p>
        </p:txBody>
      </p:sp>
    </p:spTree>
    <p:extLst>
      <p:ext uri="{BB962C8B-B14F-4D97-AF65-F5344CB8AC3E}">
        <p14:creationId xmlns:p14="http://schemas.microsoft.com/office/powerpoint/2010/main" val="273031521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52400" y="609600"/>
            <a:ext cx="8763000" cy="1066800"/>
          </a:xfrm>
        </p:spPr>
        <p:txBody>
          <a:bodyPr>
            <a:noAutofit/>
          </a:bodyPr>
          <a:lstStyle/>
          <a:p>
            <a:pPr algn="just"/>
            <a:r>
              <a:rPr lang="en-US" sz="3600" b="1" i="1" u="sng" dirty="0"/>
              <a:t>Assessment </a:t>
            </a:r>
            <a:r>
              <a:rPr lang="en-US" sz="3600" b="1" i="1" u="sng" dirty="0" err="1"/>
              <a:t>vis</a:t>
            </a:r>
            <a:r>
              <a:rPr lang="en-US" sz="3600" b="1" i="1" u="sng" dirty="0"/>
              <a:t> a </a:t>
            </a:r>
            <a:r>
              <a:rPr lang="en-US" sz="3600" b="1" i="1" u="sng" dirty="0" err="1"/>
              <a:t>vis</a:t>
            </a:r>
            <a:r>
              <a:rPr lang="en-US" sz="3600" b="1" i="1" u="sng" dirty="0"/>
              <a:t> Material collected during Survey.</a:t>
            </a:r>
          </a:p>
        </p:txBody>
      </p:sp>
      <p:sp>
        <p:nvSpPr>
          <p:cNvPr id="215043" name="Rectangle 3"/>
          <p:cNvSpPr>
            <a:spLocks noGrp="1" noChangeArrowheads="1"/>
          </p:cNvSpPr>
          <p:nvPr>
            <p:ph idx="1"/>
          </p:nvPr>
        </p:nvSpPr>
        <p:spPr>
          <a:xfrm>
            <a:off x="152400" y="1752600"/>
            <a:ext cx="8686800" cy="4953000"/>
          </a:xfrm>
        </p:spPr>
        <p:txBody>
          <a:bodyPr>
            <a:noAutofit/>
          </a:bodyPr>
          <a:lstStyle/>
          <a:p>
            <a:pPr marL="365125" indent="-365125" algn="just" fontAlgn="auto">
              <a:lnSpc>
                <a:spcPct val="110000"/>
              </a:lnSpc>
              <a:spcBef>
                <a:spcPts val="1200"/>
              </a:spcBef>
              <a:buClr>
                <a:schemeClr val="accent2"/>
              </a:buClr>
              <a:buFont typeface="Wingdings" pitchFamily="2" charset="2"/>
              <a:buChar char="q"/>
              <a:defRPr/>
            </a:pPr>
            <a:r>
              <a:rPr lang="en-US" sz="2100" dirty="0"/>
              <a:t>Documents found during survey has no evidentiary value unless and until proved by some cogent material and the books of account. </a:t>
            </a:r>
            <a:r>
              <a:rPr lang="en-US" sz="2100" b="1" dirty="0">
                <a:solidFill>
                  <a:schemeClr val="accent2"/>
                </a:solidFill>
              </a:rPr>
              <a:t>CIT </a:t>
            </a:r>
            <a:r>
              <a:rPr lang="en-US" sz="2100" b="1" dirty="0" err="1">
                <a:solidFill>
                  <a:schemeClr val="accent2"/>
                </a:solidFill>
              </a:rPr>
              <a:t>vs</a:t>
            </a:r>
            <a:r>
              <a:rPr lang="en-US" sz="2100" b="1" dirty="0">
                <a:solidFill>
                  <a:schemeClr val="accent2"/>
                </a:solidFill>
              </a:rPr>
              <a:t>  </a:t>
            </a:r>
            <a:r>
              <a:rPr lang="en-US" sz="2100" b="1" dirty="0" err="1">
                <a:solidFill>
                  <a:schemeClr val="accent2"/>
                </a:solidFill>
              </a:rPr>
              <a:t>Diplast</a:t>
            </a:r>
            <a:r>
              <a:rPr lang="en-US" sz="2100" b="1" dirty="0">
                <a:solidFill>
                  <a:schemeClr val="accent2"/>
                </a:solidFill>
              </a:rPr>
              <a:t> Plastics Limited [2010] 186 Taxman 317 / 327 ITR 399 (P &amp; H )</a:t>
            </a:r>
          </a:p>
          <a:p>
            <a:pPr marL="365125" indent="-365125" algn="just" fontAlgn="auto">
              <a:lnSpc>
                <a:spcPct val="110000"/>
              </a:lnSpc>
              <a:spcBef>
                <a:spcPts val="1200"/>
              </a:spcBef>
              <a:buClr>
                <a:schemeClr val="accent2"/>
              </a:buClr>
              <a:buFont typeface="Wingdings" pitchFamily="2" charset="2"/>
              <a:buChar char="q"/>
              <a:defRPr/>
            </a:pPr>
            <a:r>
              <a:rPr lang="en-US" sz="2100" dirty="0">
                <a:cs typeface="Times New Roman" pitchFamily="18" charset="0"/>
              </a:rPr>
              <a:t>Merely on the basis that at the time of survey, some differences were found in stock did not mean that there would be an automatic addition on account of differences. Such differences are always subject to explanation and reconciliation. </a:t>
            </a:r>
            <a:r>
              <a:rPr lang="en-US" sz="2100" b="1" dirty="0" err="1">
                <a:solidFill>
                  <a:schemeClr val="accent2"/>
                </a:solidFill>
                <a:cs typeface="Times New Roman" pitchFamily="18" charset="0"/>
              </a:rPr>
              <a:t>Chawla</a:t>
            </a:r>
            <a:r>
              <a:rPr lang="en-US" sz="2100" b="1" dirty="0">
                <a:solidFill>
                  <a:schemeClr val="accent2"/>
                </a:solidFill>
                <a:cs typeface="Times New Roman" pitchFamily="18" charset="0"/>
              </a:rPr>
              <a:t> Brothers (P.) Ltd.  v. </a:t>
            </a:r>
            <a:r>
              <a:rPr lang="en-US" sz="2100" b="1" dirty="0" err="1">
                <a:solidFill>
                  <a:schemeClr val="accent2"/>
                </a:solidFill>
                <a:cs typeface="Times New Roman" pitchFamily="18" charset="0"/>
              </a:rPr>
              <a:t>Asstt</a:t>
            </a:r>
            <a:r>
              <a:rPr lang="en-US" sz="2100" b="1" dirty="0">
                <a:solidFill>
                  <a:schemeClr val="accent2"/>
                </a:solidFill>
                <a:cs typeface="Times New Roman" pitchFamily="18" charset="0"/>
              </a:rPr>
              <a:t>. CIT [2011] 43 SOT 651 ( Mum.)</a:t>
            </a:r>
          </a:p>
          <a:p>
            <a:pPr marL="365125" indent="-365125" algn="just">
              <a:lnSpc>
                <a:spcPct val="110000"/>
              </a:lnSpc>
              <a:spcBef>
                <a:spcPts val="1200"/>
              </a:spcBef>
              <a:buClr>
                <a:schemeClr val="accent2"/>
              </a:buClr>
              <a:buFont typeface="Wingdings" pitchFamily="2" charset="2"/>
              <a:buChar char="q"/>
            </a:pPr>
            <a:r>
              <a:rPr lang="en-IN" sz="2100" dirty="0"/>
              <a:t>Where survey authority alleged excess stock by weighing stock on basis of cartons and not on basis of standard weights, addition made in income of assessee was not justified since the surveying authority never requested the assessee to provide them with proper weighing facility. </a:t>
            </a:r>
            <a:r>
              <a:rPr lang="en-IN" sz="2100" b="1" dirty="0">
                <a:solidFill>
                  <a:schemeClr val="accent2"/>
                </a:solidFill>
                <a:cs typeface="Times New Roman" pitchFamily="18" charset="0"/>
              </a:rPr>
              <a:t>Smt. </a:t>
            </a:r>
            <a:r>
              <a:rPr lang="en-IN" sz="2100" b="1" dirty="0" err="1">
                <a:solidFill>
                  <a:schemeClr val="accent2"/>
                </a:solidFill>
                <a:cs typeface="Times New Roman" pitchFamily="18" charset="0"/>
              </a:rPr>
              <a:t>Kailash</a:t>
            </a:r>
            <a:r>
              <a:rPr lang="en-IN" sz="2100" b="1" dirty="0">
                <a:solidFill>
                  <a:schemeClr val="accent2"/>
                </a:solidFill>
                <a:cs typeface="Times New Roman" pitchFamily="18" charset="0"/>
              </a:rPr>
              <a:t> Devi Prop. V. ITO [2016] 68 taxmann.com 288 (Amritsar - Trib.)</a:t>
            </a:r>
            <a:endParaRPr lang="en-US" sz="2100" b="1" dirty="0">
              <a:solidFill>
                <a:srgbClr val="FFD7AF"/>
              </a:solidFill>
            </a:endParaRPr>
          </a:p>
        </p:txBody>
      </p:sp>
      <p:sp>
        <p:nvSpPr>
          <p:cNvPr id="3" name="Slide Number Placeholder 2">
            <a:extLst>
              <a:ext uri="{FF2B5EF4-FFF2-40B4-BE49-F238E27FC236}">
                <a16:creationId xmlns:a16="http://schemas.microsoft.com/office/drawing/2014/main" id="{43BC8B14-5FB9-47DE-88EA-60CE15E46086}"/>
              </a:ext>
            </a:extLst>
          </p:cNvPr>
          <p:cNvSpPr>
            <a:spLocks noGrp="1"/>
          </p:cNvSpPr>
          <p:nvPr>
            <p:ph type="sldNum" sz="quarter" idx="12"/>
          </p:nvPr>
        </p:nvSpPr>
        <p:spPr/>
        <p:txBody>
          <a:bodyPr/>
          <a:lstStyle/>
          <a:p>
            <a:pPr>
              <a:defRPr/>
            </a:pPr>
            <a:fld id="{ACC2B083-4B80-4709-BCA6-AED58DFFDEC8}" type="slidenum">
              <a:rPr lang="en-US" smtClean="0"/>
              <a:pPr>
                <a:defRPr/>
              </a:pPr>
              <a:t>61</a:t>
            </a:fld>
            <a:endParaRPr lang="en-US"/>
          </a:p>
        </p:txBody>
      </p:sp>
    </p:spTree>
    <p:extLst>
      <p:ext uri="{BB962C8B-B14F-4D97-AF65-F5344CB8AC3E}">
        <p14:creationId xmlns:p14="http://schemas.microsoft.com/office/powerpoint/2010/main" val="1051918061"/>
      </p:ext>
    </p:extLst>
  </p:cSld>
  <p:clrMapOvr>
    <a:masterClrMapping/>
  </p:clrMapOvr>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a:xfrm>
            <a:off x="228600" y="685800"/>
            <a:ext cx="8686800" cy="1066800"/>
          </a:xfrm>
        </p:spPr>
        <p:txBody>
          <a:bodyPr>
            <a:noAutofit/>
          </a:bodyPr>
          <a:lstStyle/>
          <a:p>
            <a:pPr algn="just" fontAlgn="auto">
              <a:spcAft>
                <a:spcPts val="0"/>
              </a:spcAft>
              <a:defRPr/>
            </a:pPr>
            <a:r>
              <a:rPr lang="en-US" sz="3200" b="1" i="1" u="sng" dirty="0"/>
              <a:t>Assessment </a:t>
            </a:r>
            <a:r>
              <a:rPr lang="en-US" sz="3200" b="1" i="1" u="sng" dirty="0" err="1"/>
              <a:t>vis</a:t>
            </a:r>
            <a:r>
              <a:rPr lang="en-US" sz="3200" b="1" i="1" u="sng" dirty="0"/>
              <a:t> a </a:t>
            </a:r>
            <a:r>
              <a:rPr lang="en-US" sz="3200" b="1" i="1" u="sng" dirty="0" err="1"/>
              <a:t>vis</a:t>
            </a:r>
            <a:r>
              <a:rPr lang="en-US" sz="3200" b="1" i="1" u="sng" dirty="0"/>
              <a:t> Material collected during Survey……</a:t>
            </a:r>
          </a:p>
        </p:txBody>
      </p:sp>
      <p:sp>
        <p:nvSpPr>
          <p:cNvPr id="41987" name="Rectangle 3"/>
          <p:cNvSpPr>
            <a:spLocks noGrp="1" noChangeArrowheads="1"/>
          </p:cNvSpPr>
          <p:nvPr>
            <p:ph idx="1"/>
          </p:nvPr>
        </p:nvSpPr>
        <p:spPr>
          <a:xfrm>
            <a:off x="76200" y="2036064"/>
            <a:ext cx="8915400" cy="4669536"/>
          </a:xfrm>
        </p:spPr>
        <p:txBody>
          <a:bodyPr>
            <a:normAutofit fontScale="92500" lnSpcReduction="10000"/>
          </a:bodyPr>
          <a:lstStyle/>
          <a:p>
            <a:pPr marL="398463" indent="-398463" algn="just">
              <a:buClr>
                <a:schemeClr val="accent2"/>
              </a:buClr>
              <a:buFont typeface="Wingdings" pitchFamily="2" charset="2"/>
              <a:buChar char="q"/>
            </a:pPr>
            <a:r>
              <a:rPr lang="en-US" sz="2400" dirty="0"/>
              <a:t>Addition made to assessee’s income on basis of admission during survey without any supportive material is not sustainable. </a:t>
            </a:r>
            <a:r>
              <a:rPr lang="en-US" sz="2400" b="1" dirty="0">
                <a:solidFill>
                  <a:schemeClr val="accent2"/>
                </a:solidFill>
              </a:rPr>
              <a:t>B. </a:t>
            </a:r>
            <a:r>
              <a:rPr lang="en-US" sz="2400" b="1" dirty="0" err="1">
                <a:solidFill>
                  <a:schemeClr val="accent2"/>
                </a:solidFill>
              </a:rPr>
              <a:t>Ramakrishnaiah</a:t>
            </a:r>
            <a:r>
              <a:rPr lang="en-US" sz="2400" b="1" dirty="0">
                <a:solidFill>
                  <a:schemeClr val="accent2"/>
                </a:solidFill>
              </a:rPr>
              <a:t> vs. ITO [2010] 39 SOT 379 (HYD.)/ Ashok </a:t>
            </a:r>
            <a:r>
              <a:rPr lang="en-US" sz="2400" b="1" dirty="0" err="1">
                <a:solidFill>
                  <a:schemeClr val="accent2"/>
                </a:solidFill>
              </a:rPr>
              <a:t>Manilal</a:t>
            </a:r>
            <a:r>
              <a:rPr lang="en-US" sz="2400" b="1" dirty="0">
                <a:solidFill>
                  <a:schemeClr val="accent2"/>
                </a:solidFill>
              </a:rPr>
              <a:t> </a:t>
            </a:r>
            <a:r>
              <a:rPr lang="en-US" sz="2400" b="1" dirty="0" err="1">
                <a:solidFill>
                  <a:schemeClr val="accent2"/>
                </a:solidFill>
              </a:rPr>
              <a:t>Thakkar</a:t>
            </a:r>
            <a:r>
              <a:rPr lang="en-US" sz="2400" b="1" dirty="0">
                <a:solidFill>
                  <a:schemeClr val="accent2"/>
                </a:solidFill>
              </a:rPr>
              <a:t> </a:t>
            </a:r>
            <a:r>
              <a:rPr lang="en-US" sz="2400" b="1" dirty="0" err="1">
                <a:solidFill>
                  <a:schemeClr val="accent2"/>
                </a:solidFill>
              </a:rPr>
              <a:t>vs</a:t>
            </a:r>
            <a:r>
              <a:rPr lang="en-US" sz="2400" b="1" dirty="0">
                <a:solidFill>
                  <a:schemeClr val="accent2"/>
                </a:solidFill>
              </a:rPr>
              <a:t> ACIT –[2005] 97 ITD 361 (AHD.) </a:t>
            </a:r>
          </a:p>
          <a:p>
            <a:pPr marL="398463" indent="-398463" algn="just">
              <a:buClr>
                <a:schemeClr val="accent2"/>
              </a:buClr>
              <a:buNone/>
            </a:pPr>
            <a:r>
              <a:rPr lang="en-US" sz="2400" b="1" dirty="0">
                <a:solidFill>
                  <a:schemeClr val="accent2"/>
                </a:solidFill>
              </a:rPr>
              <a:t>	</a:t>
            </a:r>
            <a:endParaRPr lang="en-US" sz="2400" b="1" u="sng" dirty="0">
              <a:solidFill>
                <a:schemeClr val="accent2"/>
              </a:solidFill>
            </a:endParaRPr>
          </a:p>
          <a:p>
            <a:pPr marL="398463" indent="-398463" algn="just">
              <a:buClr>
                <a:schemeClr val="accent2"/>
              </a:buClr>
              <a:buFont typeface="Wingdings" pitchFamily="2" charset="2"/>
              <a:buChar char="q"/>
            </a:pPr>
            <a:r>
              <a:rPr lang="en-US" sz="2400" dirty="0"/>
              <a:t>As the VDIS 1997 certificate issued by the department is valid and subsisting, it is not open to the revenue to contend that there was no </a:t>
            </a:r>
            <a:r>
              <a:rPr lang="en-US" sz="2400" dirty="0" err="1"/>
              <a:t>jewellery</a:t>
            </a:r>
            <a:r>
              <a:rPr lang="en-US" sz="2400" dirty="0"/>
              <a:t> which could be sold by the assessee on 20/1/1999. </a:t>
            </a:r>
            <a:r>
              <a:rPr lang="en-US" sz="2400" b="1" dirty="0">
                <a:solidFill>
                  <a:schemeClr val="accent2"/>
                </a:solidFill>
              </a:rPr>
              <a:t>CIT </a:t>
            </a:r>
            <a:r>
              <a:rPr lang="en-US" sz="2400" b="1" dirty="0" err="1">
                <a:solidFill>
                  <a:schemeClr val="accent2"/>
                </a:solidFill>
              </a:rPr>
              <a:t>vs</a:t>
            </a:r>
            <a:r>
              <a:rPr lang="en-US" sz="2400" b="1" dirty="0">
                <a:solidFill>
                  <a:schemeClr val="accent2"/>
                </a:solidFill>
              </a:rPr>
              <a:t> </a:t>
            </a:r>
            <a:r>
              <a:rPr lang="en-US" sz="2400" b="1" dirty="0" err="1">
                <a:solidFill>
                  <a:schemeClr val="accent2"/>
                </a:solidFill>
              </a:rPr>
              <a:t>Uttamchand</a:t>
            </a:r>
            <a:r>
              <a:rPr lang="en-US" sz="2400" b="1" dirty="0">
                <a:solidFill>
                  <a:schemeClr val="accent2"/>
                </a:solidFill>
              </a:rPr>
              <a:t> Jain (BHC) [2010] 320 ITR 554 (</a:t>
            </a:r>
            <a:r>
              <a:rPr lang="en-US" sz="2400" b="1" dirty="0" err="1">
                <a:solidFill>
                  <a:schemeClr val="accent2"/>
                </a:solidFill>
              </a:rPr>
              <a:t>Bom</a:t>
            </a:r>
            <a:r>
              <a:rPr lang="en-US" sz="2400" b="1" dirty="0">
                <a:solidFill>
                  <a:schemeClr val="accent2"/>
                </a:solidFill>
              </a:rPr>
              <a:t>)</a:t>
            </a:r>
            <a:r>
              <a:rPr lang="en-US" sz="2400" dirty="0">
                <a:solidFill>
                  <a:schemeClr val="accent2"/>
                </a:solidFill>
              </a:rPr>
              <a:t> </a:t>
            </a:r>
          </a:p>
          <a:p>
            <a:pPr marL="398463" indent="-398463" algn="just">
              <a:buClr>
                <a:schemeClr val="accent2"/>
              </a:buClr>
              <a:buNone/>
            </a:pPr>
            <a:r>
              <a:rPr lang="en-US" sz="2400" dirty="0"/>
              <a:t>	</a:t>
            </a:r>
          </a:p>
          <a:p>
            <a:pPr marL="398463" indent="-398463" algn="just">
              <a:buClr>
                <a:schemeClr val="accent2"/>
              </a:buClr>
              <a:buFont typeface="Wingdings" pitchFamily="2" charset="2"/>
              <a:buChar char="q"/>
            </a:pPr>
            <a:r>
              <a:rPr lang="en-US" sz="2400" dirty="0"/>
              <a:t>In block assessment, material found during survey u/s 133A can be used only if it has some relation with the material seized during search, otherwise not</a:t>
            </a:r>
            <a:r>
              <a:rPr lang="en-US" sz="2400" i="1" dirty="0"/>
              <a:t>. </a:t>
            </a:r>
            <a:r>
              <a:rPr lang="en-US" sz="2400" b="1" dirty="0">
                <a:solidFill>
                  <a:schemeClr val="accent2"/>
                </a:solidFill>
              </a:rPr>
              <a:t>GMS Technologies Ltd v Dy. CIT. (2005) 93 TTJ 218 (ITAT – Del.)</a:t>
            </a:r>
          </a:p>
        </p:txBody>
      </p:sp>
      <p:sp>
        <p:nvSpPr>
          <p:cNvPr id="3" name="Slide Number Placeholder 2">
            <a:extLst>
              <a:ext uri="{FF2B5EF4-FFF2-40B4-BE49-F238E27FC236}">
                <a16:creationId xmlns:a16="http://schemas.microsoft.com/office/drawing/2014/main" id="{F5758E11-B1A0-442C-96E4-81C30A6097E8}"/>
              </a:ext>
            </a:extLst>
          </p:cNvPr>
          <p:cNvSpPr>
            <a:spLocks noGrp="1"/>
          </p:cNvSpPr>
          <p:nvPr>
            <p:ph type="sldNum" sz="quarter" idx="12"/>
          </p:nvPr>
        </p:nvSpPr>
        <p:spPr/>
        <p:txBody>
          <a:bodyPr/>
          <a:lstStyle/>
          <a:p>
            <a:pPr>
              <a:defRPr/>
            </a:pPr>
            <a:fld id="{ACC2B083-4B80-4709-BCA6-AED58DFFDEC8}" type="slidenum">
              <a:rPr lang="en-US" smtClean="0"/>
              <a:pPr>
                <a:defRPr/>
              </a:pPr>
              <a:t>62</a:t>
            </a:fld>
            <a:endParaRPr lang="en-US"/>
          </a:p>
        </p:txBody>
      </p:sp>
      <p:sp>
        <p:nvSpPr>
          <p:cNvPr id="6" name="TextBox 5">
            <a:extLst>
              <a:ext uri="{FF2B5EF4-FFF2-40B4-BE49-F238E27FC236}">
                <a16:creationId xmlns:a16="http://schemas.microsoft.com/office/drawing/2014/main" id="{872E1656-1413-43D5-B60F-2C0C66D72CCE}"/>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3653928262"/>
      </p:ext>
    </p:extLst>
  </p:cSld>
  <p:clrMapOvr>
    <a:masterClrMapping/>
  </p:clrMapOvr>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9" name="Rectangle 3"/>
          <p:cNvSpPr>
            <a:spLocks noGrp="1" noChangeArrowheads="1"/>
          </p:cNvSpPr>
          <p:nvPr>
            <p:ph idx="1"/>
          </p:nvPr>
        </p:nvSpPr>
        <p:spPr>
          <a:xfrm>
            <a:off x="76200" y="1676400"/>
            <a:ext cx="8915400" cy="4724400"/>
          </a:xfrm>
        </p:spPr>
        <p:txBody>
          <a:bodyPr>
            <a:noAutofit/>
          </a:bodyPr>
          <a:lstStyle/>
          <a:p>
            <a:pPr marL="531813" indent="-531813" algn="just" fontAlgn="auto">
              <a:spcBef>
                <a:spcPts val="1800"/>
              </a:spcBef>
              <a:buClr>
                <a:schemeClr val="accent2"/>
              </a:buClr>
              <a:buFont typeface="Wingdings" pitchFamily="2" charset="2"/>
              <a:buChar char="Ø"/>
              <a:defRPr/>
            </a:pPr>
            <a:r>
              <a:rPr lang="en-US" sz="2200" dirty="0"/>
              <a:t>Statement cannot be asked to be ignored after voluntary surrender by the assessee. </a:t>
            </a:r>
            <a:r>
              <a:rPr lang="en-US" sz="2200" b="1" dirty="0">
                <a:solidFill>
                  <a:schemeClr val="accent2"/>
                </a:solidFill>
              </a:rPr>
              <a:t>Dr. S.S. </a:t>
            </a:r>
            <a:r>
              <a:rPr lang="en-US" sz="2200" b="1" dirty="0" err="1">
                <a:solidFill>
                  <a:schemeClr val="accent2"/>
                </a:solidFill>
              </a:rPr>
              <a:t>Gulati</a:t>
            </a:r>
            <a:r>
              <a:rPr lang="en-US" sz="2200" b="1" dirty="0">
                <a:solidFill>
                  <a:schemeClr val="accent2"/>
                </a:solidFill>
              </a:rPr>
              <a:t> </a:t>
            </a:r>
            <a:r>
              <a:rPr lang="en-US" sz="2200" b="1" dirty="0" err="1">
                <a:solidFill>
                  <a:schemeClr val="accent2"/>
                </a:solidFill>
              </a:rPr>
              <a:t>vs</a:t>
            </a:r>
            <a:r>
              <a:rPr lang="en-US" sz="2200" b="1" dirty="0">
                <a:solidFill>
                  <a:schemeClr val="accent2"/>
                </a:solidFill>
              </a:rPr>
              <a:t> DCIT I.T.A. No.671 of 2009 [P&amp;H HC]</a:t>
            </a:r>
          </a:p>
          <a:p>
            <a:pPr marL="531813" indent="-531813" algn="just" fontAlgn="auto">
              <a:spcBef>
                <a:spcPts val="1800"/>
              </a:spcBef>
              <a:buClr>
                <a:schemeClr val="accent2"/>
              </a:buClr>
              <a:buFont typeface="Wingdings" pitchFamily="2" charset="2"/>
              <a:buChar char="Ø"/>
              <a:defRPr/>
            </a:pPr>
            <a:r>
              <a:rPr lang="en-US" sz="2200" dirty="0"/>
              <a:t>In case of subsequent retraction of statement, the onus is on assessee and mere denial would not lead to a valid retraction in law. </a:t>
            </a:r>
            <a:r>
              <a:rPr lang="en-US" sz="2200" b="1" dirty="0">
                <a:solidFill>
                  <a:schemeClr val="accent2"/>
                </a:solidFill>
              </a:rPr>
              <a:t>ITO </a:t>
            </a:r>
            <a:r>
              <a:rPr lang="en-US" sz="2200" b="1" dirty="0" err="1">
                <a:solidFill>
                  <a:schemeClr val="accent2"/>
                </a:solidFill>
              </a:rPr>
              <a:t>vs</a:t>
            </a:r>
            <a:r>
              <a:rPr lang="en-US" sz="2200" b="1" dirty="0">
                <a:solidFill>
                  <a:schemeClr val="accent2"/>
                </a:solidFill>
              </a:rPr>
              <a:t> </a:t>
            </a:r>
            <a:r>
              <a:rPr lang="en-US" sz="2200" b="1" dirty="0" err="1">
                <a:solidFill>
                  <a:schemeClr val="accent2"/>
                </a:solidFill>
              </a:rPr>
              <a:t>Devji</a:t>
            </a:r>
            <a:r>
              <a:rPr lang="en-US" sz="2200" b="1" dirty="0">
                <a:solidFill>
                  <a:schemeClr val="accent2"/>
                </a:solidFill>
              </a:rPr>
              <a:t> </a:t>
            </a:r>
            <a:r>
              <a:rPr lang="en-US" sz="2200" b="1" dirty="0" err="1">
                <a:solidFill>
                  <a:schemeClr val="accent2"/>
                </a:solidFill>
              </a:rPr>
              <a:t>Premji</a:t>
            </a:r>
            <a:r>
              <a:rPr lang="en-US" sz="2200" b="1" dirty="0">
                <a:solidFill>
                  <a:schemeClr val="accent2"/>
                </a:solidFill>
              </a:rPr>
              <a:t> </a:t>
            </a:r>
            <a:r>
              <a:rPr lang="en-US" sz="2200" b="1" dirty="0" err="1">
                <a:solidFill>
                  <a:schemeClr val="accent2"/>
                </a:solidFill>
              </a:rPr>
              <a:t>Pujara</a:t>
            </a:r>
            <a:r>
              <a:rPr lang="en-US" sz="2200" b="1" dirty="0">
                <a:solidFill>
                  <a:schemeClr val="accent2"/>
                </a:solidFill>
              </a:rPr>
              <a:t> &amp; Sons [2013] 34 taxmann.com 96 (Mumbai - Trib.) </a:t>
            </a:r>
          </a:p>
          <a:p>
            <a:pPr marL="531813" indent="-531813" algn="just">
              <a:spcBef>
                <a:spcPts val="1800"/>
              </a:spcBef>
              <a:buClr>
                <a:schemeClr val="accent2"/>
              </a:buClr>
              <a:buFont typeface="Wingdings" pitchFamily="2" charset="2"/>
              <a:buChar char="Ø"/>
              <a:defRPr/>
            </a:pPr>
            <a:r>
              <a:rPr lang="en-US" sz="2200" dirty="0"/>
              <a:t>Admission is important piece of evidence but cannot be said to be conclusive. </a:t>
            </a:r>
            <a:r>
              <a:rPr lang="da-DK" sz="2200" b="1" dirty="0">
                <a:solidFill>
                  <a:schemeClr val="accent2"/>
                </a:solidFill>
              </a:rPr>
              <a:t>CIT vs </a:t>
            </a:r>
            <a:r>
              <a:rPr lang="en-US" sz="2200" b="1" dirty="0" err="1">
                <a:solidFill>
                  <a:schemeClr val="accent2"/>
                </a:solidFill>
              </a:rPr>
              <a:t>Dhingra</a:t>
            </a:r>
            <a:r>
              <a:rPr lang="en-US" sz="2200" b="1" dirty="0">
                <a:solidFill>
                  <a:schemeClr val="accent2"/>
                </a:solidFill>
              </a:rPr>
              <a:t> Metal Works </a:t>
            </a:r>
            <a:r>
              <a:rPr lang="da-DK" sz="2200" b="1" dirty="0">
                <a:solidFill>
                  <a:schemeClr val="accent2"/>
                </a:solidFill>
              </a:rPr>
              <a:t>[2011] 196 Taxman 488 (Delhi)</a:t>
            </a:r>
          </a:p>
          <a:p>
            <a:pPr marL="531813" indent="-531813" algn="just">
              <a:spcBef>
                <a:spcPts val="1800"/>
              </a:spcBef>
              <a:buClr>
                <a:schemeClr val="accent2"/>
              </a:buClr>
              <a:buFont typeface="Wingdings" pitchFamily="2" charset="2"/>
              <a:buChar char="Ø"/>
              <a:defRPr/>
            </a:pPr>
            <a:r>
              <a:rPr lang="en-US" sz="2200" dirty="0"/>
              <a:t>Whether Revenue is entitled to use material collected during illegal survey? Illegality does not vitiate evidence collected during survey. </a:t>
            </a:r>
            <a:r>
              <a:rPr lang="en-US" sz="2200" b="1" dirty="0">
                <a:solidFill>
                  <a:schemeClr val="accent2"/>
                </a:solidFill>
              </a:rPr>
              <a:t>CIT </a:t>
            </a:r>
            <a:r>
              <a:rPr lang="en-US" sz="2200" b="1" dirty="0" err="1">
                <a:solidFill>
                  <a:schemeClr val="accent2"/>
                </a:solidFill>
              </a:rPr>
              <a:t>vs</a:t>
            </a:r>
            <a:r>
              <a:rPr lang="en-US" sz="2200" b="1" dirty="0">
                <a:solidFill>
                  <a:schemeClr val="accent2"/>
                </a:solidFill>
              </a:rPr>
              <a:t> Kamal and Company [2009] 308 ITR 129 (Raj.) </a:t>
            </a:r>
          </a:p>
        </p:txBody>
      </p:sp>
      <p:sp>
        <p:nvSpPr>
          <p:cNvPr id="6" name="Rectangle 2"/>
          <p:cNvSpPr txBox="1">
            <a:spLocks noChangeArrowheads="1"/>
          </p:cNvSpPr>
          <p:nvPr/>
        </p:nvSpPr>
        <p:spPr>
          <a:xfrm>
            <a:off x="152400" y="381000"/>
            <a:ext cx="8763000" cy="911352"/>
          </a:xfrm>
          <a:prstGeom prst="rect">
            <a:avLst/>
          </a:prstGeom>
        </p:spPr>
        <p:txBody>
          <a:bodyPr vert="horz" anchor="ctr">
            <a:noAutofit/>
          </a:bodyPr>
          <a:lstStyle/>
          <a:p>
            <a:pPr marL="45720" marR="0" lvl="0" indent="0" algn="ctr" defTabSz="914400" rtl="0" eaLnBrk="1" fontAlgn="auto" latinLnBrk="0" hangingPunct="1">
              <a:lnSpc>
                <a:spcPct val="100000"/>
              </a:lnSpc>
              <a:spcBef>
                <a:spcPts val="300"/>
              </a:spcBef>
              <a:spcAft>
                <a:spcPts val="0"/>
              </a:spcAft>
              <a:buClrTx/>
              <a:buSzTx/>
              <a:buFontTx/>
              <a:buNone/>
              <a:tabLst/>
              <a:defRPr/>
            </a:pPr>
            <a:br>
              <a:rPr kumimoji="0" lang="en-US" sz="1050" b="1" i="0" u="sng" strike="noStrike" kern="1200" cap="none" spc="0" normalizeH="0" baseline="0" noProof="0" dirty="0">
                <a:ln>
                  <a:noFill/>
                </a:ln>
                <a:solidFill>
                  <a:schemeClr val="tx2"/>
                </a:solidFill>
                <a:effectLst/>
                <a:uLnTx/>
                <a:uFillTx/>
                <a:latin typeface="+mj-lt"/>
                <a:ea typeface="+mj-ea"/>
                <a:cs typeface="+mj-cs"/>
              </a:rPr>
            </a:br>
            <a:r>
              <a:rPr lang="en-US" sz="4800" b="1" u="sng" dirty="0">
                <a:solidFill>
                  <a:schemeClr val="tx2"/>
                </a:solidFill>
                <a:latin typeface="+mj-lt"/>
                <a:ea typeface="+mj-ea"/>
                <a:cs typeface="+mj-cs"/>
              </a:rPr>
              <a:t>Other Is</a:t>
            </a:r>
            <a:r>
              <a:rPr kumimoji="0" lang="en-US" sz="4800" b="1" i="0" u="sng" strike="noStrike" kern="1200" cap="none" spc="0" normalizeH="0" baseline="0" noProof="0" dirty="0">
                <a:ln>
                  <a:noFill/>
                </a:ln>
                <a:solidFill>
                  <a:schemeClr val="tx2"/>
                </a:solidFill>
                <a:effectLst/>
                <a:uLnTx/>
                <a:uFillTx/>
                <a:latin typeface="+mj-lt"/>
                <a:ea typeface="+mj-ea"/>
                <a:cs typeface="+mj-cs"/>
              </a:rPr>
              <a:t>sues…..</a:t>
            </a:r>
            <a:endParaRPr kumimoji="0" lang="en-US" sz="4800" b="1" i="1" u="sng" strike="noStrike" kern="1200" cap="none" spc="0" normalizeH="0" baseline="0" noProof="0" dirty="0">
              <a:ln>
                <a:noFill/>
              </a:ln>
              <a:solidFill>
                <a:schemeClr val="tx2"/>
              </a:solidFill>
              <a:effectLst/>
              <a:uLnTx/>
              <a:uFillTx/>
              <a:latin typeface="+mj-lt"/>
              <a:ea typeface="+mj-ea"/>
              <a:cs typeface="+mj-cs"/>
            </a:endParaRPr>
          </a:p>
        </p:txBody>
      </p:sp>
      <p:sp>
        <p:nvSpPr>
          <p:cNvPr id="3" name="Slide Number Placeholder 2">
            <a:extLst>
              <a:ext uri="{FF2B5EF4-FFF2-40B4-BE49-F238E27FC236}">
                <a16:creationId xmlns:a16="http://schemas.microsoft.com/office/drawing/2014/main" id="{0A4796C9-3905-4841-8F90-9E1BD4353D3C}"/>
              </a:ext>
            </a:extLst>
          </p:cNvPr>
          <p:cNvSpPr>
            <a:spLocks noGrp="1"/>
          </p:cNvSpPr>
          <p:nvPr>
            <p:ph type="sldNum" sz="quarter" idx="12"/>
          </p:nvPr>
        </p:nvSpPr>
        <p:spPr/>
        <p:txBody>
          <a:bodyPr/>
          <a:lstStyle/>
          <a:p>
            <a:pPr>
              <a:defRPr/>
            </a:pPr>
            <a:fld id="{ACC2B083-4B80-4709-BCA6-AED58DFFDEC8}" type="slidenum">
              <a:rPr lang="en-US" smtClean="0"/>
              <a:pPr>
                <a:defRPr/>
              </a:pPr>
              <a:t>63</a:t>
            </a:fld>
            <a:endParaRPr lang="en-US"/>
          </a:p>
        </p:txBody>
      </p:sp>
    </p:spTree>
    <p:extLst>
      <p:ext uri="{BB962C8B-B14F-4D97-AF65-F5344CB8AC3E}">
        <p14:creationId xmlns:p14="http://schemas.microsoft.com/office/powerpoint/2010/main" val="589501467"/>
      </p:ext>
    </p:extLst>
  </p:cSld>
  <p:clrMapOvr>
    <a:masterClrMapping/>
  </p:clrMapOvr>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686800" cy="5181600"/>
          </a:xfrm>
        </p:spPr>
        <p:txBody>
          <a:bodyPr>
            <a:noAutofit/>
          </a:bodyPr>
          <a:lstStyle/>
          <a:p>
            <a:pPr marL="365125" indent="-365125" algn="just">
              <a:lnSpc>
                <a:spcPct val="120000"/>
              </a:lnSpc>
              <a:spcBef>
                <a:spcPts val="600"/>
              </a:spcBef>
              <a:buClr>
                <a:schemeClr val="accent2"/>
              </a:buClr>
              <a:buFont typeface="Wingdings" pitchFamily="2" charset="2"/>
              <a:buChar char="q"/>
              <a:defRPr/>
            </a:pPr>
            <a:r>
              <a:rPr lang="en-US" sz="2000" dirty="0">
                <a:cs typeface="Times New Roman" pitchFamily="18" charset="0"/>
              </a:rPr>
              <a:t>No addition to income on the basis of disclosure could be made where the assessee had retracted certain income after disclosing it and no material had been found to prove this income during the survey. </a:t>
            </a:r>
            <a:r>
              <a:rPr lang="en-US" sz="2000" b="1" u="sng" dirty="0">
                <a:solidFill>
                  <a:schemeClr val="accent2"/>
                </a:solidFill>
                <a:cs typeface="Times New Roman" pitchFamily="18" charset="0"/>
              </a:rPr>
              <a:t>Ashok </a:t>
            </a:r>
            <a:r>
              <a:rPr lang="en-US" sz="2000" b="1" u="sng" dirty="0" err="1">
                <a:solidFill>
                  <a:schemeClr val="accent2"/>
                </a:solidFill>
                <a:cs typeface="Times New Roman" pitchFamily="18" charset="0"/>
              </a:rPr>
              <a:t>Manilal</a:t>
            </a:r>
            <a:r>
              <a:rPr lang="en-US" sz="2000" b="1" u="sng" dirty="0">
                <a:solidFill>
                  <a:schemeClr val="accent2"/>
                </a:solidFill>
                <a:cs typeface="Times New Roman" pitchFamily="18" charset="0"/>
              </a:rPr>
              <a:t> </a:t>
            </a:r>
            <a:r>
              <a:rPr lang="en-US" sz="2000" b="1" u="sng" dirty="0" err="1">
                <a:solidFill>
                  <a:schemeClr val="accent2"/>
                </a:solidFill>
                <a:cs typeface="Times New Roman" pitchFamily="18" charset="0"/>
              </a:rPr>
              <a:t>Thakkar</a:t>
            </a:r>
            <a:r>
              <a:rPr lang="en-US" sz="2000" b="1" u="sng" dirty="0">
                <a:solidFill>
                  <a:schemeClr val="accent2"/>
                </a:solidFill>
                <a:cs typeface="Times New Roman" pitchFamily="18" charset="0"/>
              </a:rPr>
              <a:t> </a:t>
            </a:r>
            <a:r>
              <a:rPr lang="en-US" sz="2000" b="1" u="sng" dirty="0" err="1">
                <a:solidFill>
                  <a:schemeClr val="accent2"/>
                </a:solidFill>
                <a:cs typeface="Times New Roman" pitchFamily="18" charset="0"/>
              </a:rPr>
              <a:t>vs</a:t>
            </a:r>
            <a:r>
              <a:rPr lang="en-US" sz="2000" b="1" u="sng" dirty="0">
                <a:solidFill>
                  <a:schemeClr val="accent2"/>
                </a:solidFill>
                <a:cs typeface="Times New Roman" pitchFamily="18" charset="0"/>
              </a:rPr>
              <a:t> ACIT – 279 ITR 143 [ITAT–AHM]</a:t>
            </a:r>
            <a:r>
              <a:rPr lang="en-US" sz="2000" b="1" dirty="0">
                <a:solidFill>
                  <a:schemeClr val="accent2"/>
                </a:solidFill>
                <a:cs typeface="Times New Roman" pitchFamily="18" charset="0"/>
              </a:rPr>
              <a:t> Also see </a:t>
            </a:r>
            <a:r>
              <a:rPr lang="en-US" sz="2000" b="1" u="sng" dirty="0">
                <a:solidFill>
                  <a:schemeClr val="accent2"/>
                </a:solidFill>
                <a:cs typeface="Times New Roman" pitchFamily="18" charset="0"/>
              </a:rPr>
              <a:t>DCIT v. Unique Art Age – 29 ITR (Trib.) 547 [ITAT-</a:t>
            </a:r>
            <a:r>
              <a:rPr lang="en-US" sz="2000" b="1" u="sng" dirty="0" err="1">
                <a:solidFill>
                  <a:schemeClr val="accent2"/>
                </a:solidFill>
                <a:cs typeface="Times New Roman" pitchFamily="18" charset="0"/>
              </a:rPr>
              <a:t>Jaipur</a:t>
            </a:r>
            <a:r>
              <a:rPr lang="en-US" sz="2000" b="1" u="sng" dirty="0">
                <a:solidFill>
                  <a:schemeClr val="accent2"/>
                </a:solidFill>
                <a:cs typeface="Times New Roman" pitchFamily="18" charset="0"/>
              </a:rPr>
              <a:t>]</a:t>
            </a:r>
          </a:p>
          <a:p>
            <a:pPr marL="365125" indent="-365125" algn="just">
              <a:lnSpc>
                <a:spcPct val="120000"/>
              </a:lnSpc>
              <a:spcBef>
                <a:spcPts val="600"/>
              </a:spcBef>
              <a:buClr>
                <a:schemeClr val="accent2"/>
              </a:buClr>
              <a:buFont typeface="Wingdings" pitchFamily="2" charset="2"/>
              <a:buChar char="q"/>
              <a:defRPr/>
            </a:pPr>
            <a:endParaRPr lang="en-US" sz="1200" b="1" dirty="0">
              <a:solidFill>
                <a:srgbClr val="FFFF00"/>
              </a:solidFill>
              <a:cs typeface="Times New Roman" pitchFamily="18" charset="0"/>
            </a:endParaRPr>
          </a:p>
          <a:p>
            <a:pPr marL="365125" indent="-365125" algn="just">
              <a:lnSpc>
                <a:spcPct val="120000"/>
              </a:lnSpc>
              <a:spcBef>
                <a:spcPts val="600"/>
              </a:spcBef>
              <a:buClr>
                <a:schemeClr val="accent2"/>
              </a:buClr>
              <a:buFont typeface="Wingdings" pitchFamily="2" charset="2"/>
              <a:buChar char="q"/>
              <a:defRPr/>
            </a:pPr>
            <a:r>
              <a:rPr lang="en-US" sz="2000" dirty="0">
                <a:cs typeface="Times New Roman" pitchFamily="18" charset="0"/>
              </a:rPr>
              <a:t>No reliance could be placed upon a statement regarding surrender of loss by the assessee, which was retracted soon after a survey under s.133A of the Income Tax Act 1961 was carried out. Further, the statements recorded by the Inspector and the ITO, without reading and explaining them to the assessee before obtaining his signature, were invalid. </a:t>
            </a:r>
            <a:r>
              <a:rPr lang="en-US" sz="2000" b="1" u="sng" dirty="0">
                <a:solidFill>
                  <a:schemeClr val="accent2"/>
                </a:solidFill>
                <a:cs typeface="Times New Roman" pitchFamily="18" charset="0"/>
              </a:rPr>
              <a:t>ITO </a:t>
            </a:r>
            <a:r>
              <a:rPr lang="en-US" sz="2000" b="1" u="sng" dirty="0" err="1">
                <a:solidFill>
                  <a:schemeClr val="accent2"/>
                </a:solidFill>
                <a:cs typeface="Times New Roman" pitchFamily="18" charset="0"/>
              </a:rPr>
              <a:t>vs</a:t>
            </a:r>
            <a:r>
              <a:rPr lang="en-US" sz="2000" b="1" u="sng" dirty="0">
                <a:solidFill>
                  <a:schemeClr val="accent2"/>
                </a:solidFill>
                <a:cs typeface="Times New Roman" pitchFamily="18" charset="0"/>
              </a:rPr>
              <a:t> Vardhman Industries - 99 TTJ 509 [ITAT - Jodhpur]</a:t>
            </a:r>
            <a:r>
              <a:rPr lang="en-US" sz="2000" b="1" i="1" dirty="0">
                <a:solidFill>
                  <a:schemeClr val="accent2"/>
                </a:solidFill>
                <a:cs typeface="Times New Roman" pitchFamily="18" charset="0"/>
              </a:rPr>
              <a:t>/ </a:t>
            </a:r>
            <a:r>
              <a:rPr lang="en-US" sz="2000" b="1" i="1" u="sng" dirty="0">
                <a:solidFill>
                  <a:schemeClr val="accent2"/>
                </a:solidFill>
                <a:cs typeface="Times New Roman" pitchFamily="18" charset="0"/>
              </a:rPr>
              <a:t>Kailash Chand L/H of Late </a:t>
            </a:r>
            <a:r>
              <a:rPr lang="en-US" sz="2000" b="1" i="1" u="sng" dirty="0" err="1">
                <a:solidFill>
                  <a:schemeClr val="accent2"/>
                </a:solidFill>
                <a:cs typeface="Times New Roman" pitchFamily="18" charset="0"/>
              </a:rPr>
              <a:t>Mangilal</a:t>
            </a:r>
            <a:r>
              <a:rPr lang="en-US" sz="2000" b="1" i="1" u="sng" dirty="0">
                <a:solidFill>
                  <a:schemeClr val="accent2"/>
                </a:solidFill>
                <a:cs typeface="Times New Roman" pitchFamily="18" charset="0"/>
              </a:rPr>
              <a:t> </a:t>
            </a:r>
            <a:r>
              <a:rPr lang="en-US" sz="2000" b="1" i="1" u="sng" dirty="0" err="1">
                <a:solidFill>
                  <a:schemeClr val="accent2"/>
                </a:solidFill>
                <a:cs typeface="Times New Roman" pitchFamily="18" charset="0"/>
              </a:rPr>
              <a:t>vs</a:t>
            </a:r>
            <a:r>
              <a:rPr lang="en-US" sz="2000" b="1" i="1" u="sng" dirty="0">
                <a:solidFill>
                  <a:schemeClr val="accent2"/>
                </a:solidFill>
                <a:cs typeface="Times New Roman" pitchFamily="18" charset="0"/>
              </a:rPr>
              <a:t> ITO - 113 TTJ 488 [ITAT-Jodhpur] </a:t>
            </a:r>
            <a:endParaRPr lang="en-US" sz="2000" dirty="0">
              <a:solidFill>
                <a:schemeClr val="accent2"/>
              </a:solidFill>
              <a:cs typeface="Times New Roman" pitchFamily="18" charset="0"/>
            </a:endParaRPr>
          </a:p>
        </p:txBody>
      </p:sp>
      <p:sp>
        <p:nvSpPr>
          <p:cNvPr id="5" name="Slide Number Placeholder 4">
            <a:extLst>
              <a:ext uri="{FF2B5EF4-FFF2-40B4-BE49-F238E27FC236}">
                <a16:creationId xmlns:a16="http://schemas.microsoft.com/office/drawing/2014/main" id="{981841E0-0D02-4EBB-96DF-86DCB43E9AA8}"/>
              </a:ext>
            </a:extLst>
          </p:cNvPr>
          <p:cNvSpPr>
            <a:spLocks noGrp="1"/>
          </p:cNvSpPr>
          <p:nvPr>
            <p:ph type="sldNum" sz="quarter" idx="12"/>
          </p:nvPr>
        </p:nvSpPr>
        <p:spPr/>
        <p:txBody>
          <a:bodyPr/>
          <a:lstStyle/>
          <a:p>
            <a:pPr>
              <a:defRPr/>
            </a:pPr>
            <a:fld id="{ACC2B083-4B80-4709-BCA6-AED58DFFDEC8}" type="slidenum">
              <a:rPr lang="en-US" smtClean="0"/>
              <a:pPr>
                <a:defRPr/>
              </a:pPr>
              <a:t>64</a:t>
            </a:fld>
            <a:endParaRPr lang="en-US"/>
          </a:p>
        </p:txBody>
      </p:sp>
      <p:sp>
        <p:nvSpPr>
          <p:cNvPr id="6" name="TextBox 5">
            <a:extLst>
              <a:ext uri="{FF2B5EF4-FFF2-40B4-BE49-F238E27FC236}">
                <a16:creationId xmlns:a16="http://schemas.microsoft.com/office/drawing/2014/main" id="{8AEB91B4-BB7C-4360-B91C-F64882A49937}"/>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8" name="Rectangle 2">
            <a:extLst>
              <a:ext uri="{FF2B5EF4-FFF2-40B4-BE49-F238E27FC236}">
                <a16:creationId xmlns:a16="http://schemas.microsoft.com/office/drawing/2014/main" id="{716A97F3-148E-4313-9284-1950F51CACE8}"/>
              </a:ext>
            </a:extLst>
          </p:cNvPr>
          <p:cNvSpPr>
            <a:spLocks noGrp="1" noChangeArrowheads="1"/>
          </p:cNvSpPr>
          <p:nvPr>
            <p:ph type="title"/>
          </p:nvPr>
        </p:nvSpPr>
        <p:spPr>
          <a:xfrm>
            <a:off x="228600" y="381000"/>
            <a:ext cx="8686800" cy="838200"/>
          </a:xfrm>
        </p:spPr>
        <p:txBody>
          <a:bodyPr>
            <a:noAutofit/>
          </a:bodyPr>
          <a:lstStyle/>
          <a:p>
            <a:pPr algn="ctr" fontAlgn="auto">
              <a:spcAft>
                <a:spcPts val="0"/>
              </a:spcAft>
              <a:defRPr/>
            </a:pPr>
            <a:r>
              <a:rPr lang="en-US" sz="4400" b="1" i="1" u="sng" dirty="0"/>
              <a:t>Other Issues…..</a:t>
            </a:r>
          </a:p>
        </p:txBody>
      </p:sp>
    </p:spTree>
    <p:extLst>
      <p:ext uri="{BB962C8B-B14F-4D97-AF65-F5344CB8AC3E}">
        <p14:creationId xmlns:p14="http://schemas.microsoft.com/office/powerpoint/2010/main" val="225253666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idx="1"/>
          </p:nvPr>
        </p:nvSpPr>
        <p:spPr>
          <a:xfrm>
            <a:off x="0" y="1000108"/>
            <a:ext cx="8991600" cy="5400692"/>
          </a:xfrm>
        </p:spPr>
        <p:txBody>
          <a:bodyPr>
            <a:noAutofit/>
          </a:bodyPr>
          <a:lstStyle/>
          <a:p>
            <a:pPr marL="339725" indent="-339725" algn="just">
              <a:buClr>
                <a:schemeClr val="accent2"/>
              </a:buClr>
              <a:buFont typeface="Wingdings" pitchFamily="2" charset="2"/>
              <a:buChar char="Ø"/>
            </a:pPr>
            <a:r>
              <a:rPr lang="en-US" sz="2200" b="1" dirty="0"/>
              <a:t>Whether a survey can be converted into search?</a:t>
            </a:r>
            <a:r>
              <a:rPr lang="en-US" sz="2200" dirty="0"/>
              <a:t>	</a:t>
            </a:r>
          </a:p>
          <a:p>
            <a:pPr marL="339725" indent="-339725" algn="just">
              <a:buClr>
                <a:schemeClr val="accent2"/>
              </a:buClr>
              <a:buNone/>
            </a:pPr>
            <a:r>
              <a:rPr lang="en-US" sz="2200" dirty="0"/>
              <a:t>	Law prescribes no bar on initiating search proceedings during the course of survey but will depend upon the facts and circumstances prevailing at the time of survey.</a:t>
            </a:r>
          </a:p>
          <a:p>
            <a:pPr marL="720725" indent="-277813" algn="just" defTabSz="900113">
              <a:buClr>
                <a:schemeClr val="accent2"/>
              </a:buClr>
              <a:buFont typeface="Arial" pitchFamily="34" charset="0"/>
              <a:buChar char="•"/>
            </a:pPr>
            <a:r>
              <a:rPr lang="en-US" sz="2200" b="1" dirty="0" err="1">
                <a:solidFill>
                  <a:schemeClr val="accent2"/>
                </a:solidFill>
              </a:rPr>
              <a:t>Vinod</a:t>
            </a:r>
            <a:r>
              <a:rPr lang="en-US" sz="2200" b="1" dirty="0">
                <a:solidFill>
                  <a:schemeClr val="accent2"/>
                </a:solidFill>
              </a:rPr>
              <a:t> Goel &amp; Others </a:t>
            </a:r>
            <a:r>
              <a:rPr lang="en-US" sz="2200" b="1" dirty="0" err="1">
                <a:solidFill>
                  <a:schemeClr val="accent2"/>
                </a:solidFill>
              </a:rPr>
              <a:t>vs</a:t>
            </a:r>
            <a:r>
              <a:rPr lang="en-US" sz="2200" b="1" dirty="0">
                <a:solidFill>
                  <a:schemeClr val="accent2"/>
                </a:solidFill>
              </a:rPr>
              <a:t> Union of India and others [2001] 252 ITR 029 (P&amp;H)</a:t>
            </a:r>
          </a:p>
          <a:p>
            <a:pPr marL="720725" indent="-277813" algn="just" defTabSz="900113">
              <a:buClr>
                <a:schemeClr val="accent2"/>
              </a:buClr>
              <a:buFont typeface="Arial" pitchFamily="34" charset="0"/>
              <a:buChar char="•"/>
            </a:pPr>
            <a:r>
              <a:rPr lang="en-US" sz="2200" b="1" dirty="0">
                <a:solidFill>
                  <a:schemeClr val="accent2"/>
                </a:solidFill>
              </a:rPr>
              <a:t>Dr. </a:t>
            </a:r>
            <a:r>
              <a:rPr lang="en-US" sz="2200" b="1" dirty="0" err="1">
                <a:solidFill>
                  <a:schemeClr val="accent2"/>
                </a:solidFill>
              </a:rPr>
              <a:t>Nalini</a:t>
            </a:r>
            <a:r>
              <a:rPr lang="en-US" sz="2200" b="1" dirty="0">
                <a:solidFill>
                  <a:schemeClr val="accent2"/>
                </a:solidFill>
              </a:rPr>
              <a:t> </a:t>
            </a:r>
            <a:r>
              <a:rPr lang="en-US" sz="2200" b="1" dirty="0" err="1">
                <a:solidFill>
                  <a:schemeClr val="accent2"/>
                </a:solidFill>
              </a:rPr>
              <a:t>Mahajan</a:t>
            </a:r>
            <a:r>
              <a:rPr lang="en-US" sz="2200" b="1" dirty="0">
                <a:solidFill>
                  <a:schemeClr val="accent2"/>
                </a:solidFill>
              </a:rPr>
              <a:t> v. Director of Income Tax (Inv.) [2002] 252 ITR 123 (Del.)</a:t>
            </a:r>
          </a:p>
          <a:p>
            <a:pPr marL="720725" indent="-277813" algn="just" defTabSz="900113">
              <a:buClr>
                <a:schemeClr val="accent2"/>
              </a:buClr>
              <a:buFont typeface="Arial" pitchFamily="34" charset="0"/>
              <a:buChar char="•"/>
            </a:pPr>
            <a:r>
              <a:rPr lang="en-US" sz="2200" b="1" dirty="0">
                <a:solidFill>
                  <a:schemeClr val="accent2"/>
                </a:solidFill>
                <a:cs typeface="Times New Roman" pitchFamily="18" charset="0"/>
              </a:rPr>
              <a:t>ACIT v </a:t>
            </a:r>
            <a:r>
              <a:rPr lang="en-US" sz="2200" b="1" dirty="0" err="1">
                <a:solidFill>
                  <a:schemeClr val="accent2"/>
                </a:solidFill>
                <a:cs typeface="Times New Roman" pitchFamily="18" charset="0"/>
              </a:rPr>
              <a:t>Mangaram</a:t>
            </a:r>
            <a:r>
              <a:rPr lang="en-US" sz="2200" b="1" dirty="0">
                <a:solidFill>
                  <a:schemeClr val="accent2"/>
                </a:solidFill>
                <a:cs typeface="Times New Roman" pitchFamily="18" charset="0"/>
              </a:rPr>
              <a:t> </a:t>
            </a:r>
            <a:r>
              <a:rPr lang="en-US" sz="2200" b="1" dirty="0" err="1">
                <a:solidFill>
                  <a:schemeClr val="accent2"/>
                </a:solidFill>
                <a:cs typeface="Times New Roman" pitchFamily="18" charset="0"/>
              </a:rPr>
              <a:t>Chaudhary</a:t>
            </a:r>
            <a:r>
              <a:rPr lang="en-US" sz="2200" b="1" dirty="0">
                <a:solidFill>
                  <a:schemeClr val="accent2"/>
                </a:solidFill>
                <a:cs typeface="Times New Roman" pitchFamily="18" charset="0"/>
              </a:rPr>
              <a:t> (HUF) [2010] 123 ITD 359 (HYD.)</a:t>
            </a:r>
          </a:p>
          <a:p>
            <a:pPr marL="720725" indent="-277813" algn="just" defTabSz="900113">
              <a:buClr>
                <a:schemeClr val="accent2"/>
              </a:buClr>
              <a:buNone/>
            </a:pPr>
            <a:endParaRPr lang="en-US" sz="2200" b="1" dirty="0">
              <a:solidFill>
                <a:schemeClr val="accent2"/>
              </a:solidFill>
              <a:cs typeface="Times New Roman" pitchFamily="18" charset="0"/>
            </a:endParaRPr>
          </a:p>
          <a:p>
            <a:pPr marL="360363" indent="0" algn="just">
              <a:buClr>
                <a:schemeClr val="accent2"/>
              </a:buClr>
              <a:buNone/>
            </a:pPr>
            <a:r>
              <a:rPr lang="en-US" sz="2200" dirty="0"/>
              <a:t>However, High Court of Punjab &amp; Haryana in the case of </a:t>
            </a:r>
            <a:r>
              <a:rPr lang="en-US" sz="2200" b="1" dirty="0" err="1">
                <a:solidFill>
                  <a:schemeClr val="accent2"/>
                </a:solidFill>
              </a:rPr>
              <a:t>Pavan</a:t>
            </a:r>
            <a:r>
              <a:rPr lang="en-US" sz="2200" b="1" dirty="0">
                <a:solidFill>
                  <a:schemeClr val="accent2"/>
                </a:solidFill>
              </a:rPr>
              <a:t> Kumar </a:t>
            </a:r>
            <a:r>
              <a:rPr lang="en-US" sz="2200" b="1" dirty="0" err="1">
                <a:solidFill>
                  <a:schemeClr val="accent2"/>
                </a:solidFill>
              </a:rPr>
              <a:t>Goel</a:t>
            </a:r>
            <a:r>
              <a:rPr lang="en-US" sz="2200" b="1" dirty="0">
                <a:solidFill>
                  <a:schemeClr val="accent2"/>
                </a:solidFill>
              </a:rPr>
              <a:t> </a:t>
            </a:r>
            <a:r>
              <a:rPr lang="en-US" sz="2200" b="1" dirty="0" err="1">
                <a:solidFill>
                  <a:schemeClr val="accent2"/>
                </a:solidFill>
              </a:rPr>
              <a:t>vs</a:t>
            </a:r>
            <a:r>
              <a:rPr lang="en-US" sz="2200" b="1" dirty="0">
                <a:solidFill>
                  <a:schemeClr val="accent2"/>
                </a:solidFill>
              </a:rPr>
              <a:t> UOI </a:t>
            </a:r>
            <a:r>
              <a:rPr lang="en-IN" sz="2200" b="1" dirty="0">
                <a:solidFill>
                  <a:schemeClr val="accent2"/>
                </a:solidFill>
              </a:rPr>
              <a:t>[2019] 417 ITR 82 </a:t>
            </a:r>
            <a:r>
              <a:rPr lang="en-IN" sz="2200" dirty="0"/>
              <a:t>held that Survey at residential premises of assessee could not have been converted into search and seizure without tax authorities recording that assessee had failed to co-operate or there was a suspicion that income had been concealed by assessee warranting resort to process of search and seizure</a:t>
            </a:r>
            <a:endParaRPr lang="en-US" sz="2200" dirty="0">
              <a:solidFill>
                <a:schemeClr val="accent2"/>
              </a:solidFill>
            </a:endParaRPr>
          </a:p>
        </p:txBody>
      </p:sp>
      <p:sp>
        <p:nvSpPr>
          <p:cNvPr id="5" name="Rectangle 2"/>
          <p:cNvSpPr>
            <a:spLocks noGrp="1" noChangeArrowheads="1"/>
          </p:cNvSpPr>
          <p:nvPr>
            <p:ph type="title"/>
          </p:nvPr>
        </p:nvSpPr>
        <p:spPr>
          <a:xfrm>
            <a:off x="0" y="304784"/>
            <a:ext cx="8143900" cy="695324"/>
          </a:xfrm>
        </p:spPr>
        <p:txBody>
          <a:bodyPr>
            <a:noAutofit/>
          </a:bodyPr>
          <a:lstStyle/>
          <a:p>
            <a:pPr algn="ctr" fontAlgn="auto">
              <a:spcAft>
                <a:spcPts val="0"/>
              </a:spcAft>
              <a:defRPr/>
            </a:pPr>
            <a:r>
              <a:rPr lang="en-US" sz="4400" b="1" i="1" u="sng" dirty="0"/>
              <a:t>Other Issues…..</a:t>
            </a:r>
          </a:p>
        </p:txBody>
      </p:sp>
      <p:sp>
        <p:nvSpPr>
          <p:cNvPr id="3" name="Slide Number Placeholder 2">
            <a:extLst>
              <a:ext uri="{FF2B5EF4-FFF2-40B4-BE49-F238E27FC236}">
                <a16:creationId xmlns:a16="http://schemas.microsoft.com/office/drawing/2014/main" id="{B6AFEAA4-71E8-4CFF-81DE-1F899EBCD25F}"/>
              </a:ext>
            </a:extLst>
          </p:cNvPr>
          <p:cNvSpPr>
            <a:spLocks noGrp="1"/>
          </p:cNvSpPr>
          <p:nvPr>
            <p:ph type="sldNum" sz="quarter" idx="12"/>
          </p:nvPr>
        </p:nvSpPr>
        <p:spPr/>
        <p:txBody>
          <a:bodyPr/>
          <a:lstStyle/>
          <a:p>
            <a:pPr>
              <a:defRPr/>
            </a:pPr>
            <a:fld id="{ACC2B083-4B80-4709-BCA6-AED58DFFDEC8}" type="slidenum">
              <a:rPr lang="en-US" smtClean="0"/>
              <a:pPr>
                <a:defRPr/>
              </a:pPr>
              <a:t>65</a:t>
            </a:fld>
            <a:endParaRPr lang="en-US"/>
          </a:p>
        </p:txBody>
      </p:sp>
      <p:sp>
        <p:nvSpPr>
          <p:cNvPr id="7" name="TextBox 6">
            <a:extLst>
              <a:ext uri="{FF2B5EF4-FFF2-40B4-BE49-F238E27FC236}">
                <a16:creationId xmlns:a16="http://schemas.microsoft.com/office/drawing/2014/main" id="{3C239B10-BAE9-49EC-AAEF-B76D20E1CFB3}"/>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892839444"/>
      </p:ext>
    </p:extLst>
  </p:cSld>
  <p:clrMapOvr>
    <a:masterClrMapping/>
  </p:clrMapOvr>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2" name="Rectangle 3"/>
          <p:cNvSpPr>
            <a:spLocks noGrp="1" noChangeArrowheads="1"/>
          </p:cNvSpPr>
          <p:nvPr>
            <p:ph idx="1"/>
          </p:nvPr>
        </p:nvSpPr>
        <p:spPr>
          <a:xfrm>
            <a:off x="0" y="1000108"/>
            <a:ext cx="8991600" cy="5400692"/>
          </a:xfrm>
        </p:spPr>
        <p:txBody>
          <a:bodyPr>
            <a:noAutofit/>
          </a:bodyPr>
          <a:lstStyle/>
          <a:p>
            <a:pPr marL="339725" indent="-339725" algn="just">
              <a:spcBef>
                <a:spcPts val="1200"/>
              </a:spcBef>
              <a:buClr>
                <a:schemeClr val="accent2"/>
              </a:buClr>
              <a:buFont typeface="Wingdings" pitchFamily="2" charset="2"/>
              <a:buChar char="Ø"/>
            </a:pPr>
            <a:r>
              <a:rPr lang="en-US" sz="2400" dirty="0"/>
              <a:t>Audited books of account could not be totally disregarded on the basis of documents, information etc., found in course of survey. </a:t>
            </a:r>
            <a:r>
              <a:rPr lang="en-US" sz="2400" b="1" dirty="0">
                <a:solidFill>
                  <a:schemeClr val="accent2"/>
                </a:solidFill>
              </a:rPr>
              <a:t>Davis Langdon &amp; </a:t>
            </a:r>
            <a:r>
              <a:rPr lang="en-US" sz="2400" b="1" dirty="0" err="1">
                <a:solidFill>
                  <a:schemeClr val="accent2"/>
                </a:solidFill>
              </a:rPr>
              <a:t>Seah</a:t>
            </a:r>
            <a:r>
              <a:rPr lang="en-US" sz="2400" b="1" dirty="0">
                <a:solidFill>
                  <a:schemeClr val="accent2"/>
                </a:solidFill>
              </a:rPr>
              <a:t> Consulting India (P.) Ltd. V Dy. CIT [2013] 33 taxmann.com 264 (Bangalore - Trib.) </a:t>
            </a:r>
          </a:p>
          <a:p>
            <a:pPr marL="339725" indent="-339725" algn="just">
              <a:spcBef>
                <a:spcPts val="1200"/>
              </a:spcBef>
              <a:buClr>
                <a:schemeClr val="accent2"/>
              </a:buClr>
              <a:buFont typeface="Wingdings" pitchFamily="2" charset="2"/>
              <a:buChar char="Ø"/>
            </a:pPr>
            <a:r>
              <a:rPr lang="en-US" sz="2400" dirty="0"/>
              <a:t>Reassessment proceedings not valid subsequent to assessment u/s 143(3) in furtherance to survey u/s 133A. </a:t>
            </a:r>
            <a:r>
              <a:rPr lang="en-US" sz="2400" b="1" dirty="0">
                <a:solidFill>
                  <a:schemeClr val="accent2"/>
                </a:solidFill>
              </a:rPr>
              <a:t>CIT </a:t>
            </a:r>
            <a:r>
              <a:rPr lang="en-US" sz="2400" b="1" dirty="0" err="1">
                <a:solidFill>
                  <a:schemeClr val="accent2"/>
                </a:solidFill>
              </a:rPr>
              <a:t>vs</a:t>
            </a:r>
            <a:r>
              <a:rPr lang="en-US" sz="2400" b="1" dirty="0">
                <a:solidFill>
                  <a:schemeClr val="accent2"/>
                </a:solidFill>
              </a:rPr>
              <a:t> </a:t>
            </a:r>
            <a:r>
              <a:rPr lang="en-US" sz="2400" b="1" dirty="0" err="1">
                <a:solidFill>
                  <a:schemeClr val="accent2"/>
                </a:solidFill>
              </a:rPr>
              <a:t>Vardhman</a:t>
            </a:r>
            <a:r>
              <a:rPr lang="en-US" sz="2400" b="1" dirty="0">
                <a:solidFill>
                  <a:schemeClr val="accent2"/>
                </a:solidFill>
              </a:rPr>
              <a:t> Industries [2014] 42 taxmann.com 494 (Rajasthan)</a:t>
            </a:r>
          </a:p>
          <a:p>
            <a:pPr marL="339725" indent="-339725" algn="just">
              <a:spcBef>
                <a:spcPts val="1200"/>
              </a:spcBef>
              <a:buClr>
                <a:schemeClr val="accent2"/>
              </a:buClr>
              <a:buFont typeface="Wingdings" pitchFamily="2" charset="2"/>
              <a:buChar char="Ø"/>
            </a:pPr>
            <a:r>
              <a:rPr lang="en-IN" sz="2400" dirty="0"/>
              <a:t>Assessing Officer could not make additions to income of assessee-company only on basis of sworn statement of its managing director recorded under section 131 during course of survey without support of any corroborative evidence. </a:t>
            </a:r>
            <a:r>
              <a:rPr lang="en-IN" sz="2400" b="1" dirty="0">
                <a:solidFill>
                  <a:schemeClr val="accent2"/>
                </a:solidFill>
              </a:rPr>
              <a:t>ITO </a:t>
            </a:r>
            <a:r>
              <a:rPr lang="en-IN" sz="2400" b="1" dirty="0" err="1">
                <a:solidFill>
                  <a:schemeClr val="accent2"/>
                </a:solidFill>
              </a:rPr>
              <a:t>vs</a:t>
            </a:r>
            <a:r>
              <a:rPr lang="en-IN" sz="2400" b="1" dirty="0">
                <a:solidFill>
                  <a:schemeClr val="accent2"/>
                </a:solidFill>
              </a:rPr>
              <a:t> Toms Enterprises [2019] 103 taxmann.com 289 (Cochin - Trib.)</a:t>
            </a:r>
          </a:p>
          <a:p>
            <a:pPr>
              <a:buNone/>
            </a:pPr>
            <a:br>
              <a:rPr lang="en-IN" sz="2400" dirty="0"/>
            </a:br>
            <a:endParaRPr lang="en-US" sz="2400" dirty="0"/>
          </a:p>
          <a:p>
            <a:pPr marL="339725" indent="-339725" algn="just">
              <a:buClr>
                <a:schemeClr val="accent2"/>
              </a:buClr>
              <a:buNone/>
            </a:pPr>
            <a:endParaRPr lang="en-US" sz="2000" dirty="0">
              <a:solidFill>
                <a:schemeClr val="accent2"/>
              </a:solidFill>
            </a:endParaRPr>
          </a:p>
        </p:txBody>
      </p:sp>
      <p:sp>
        <p:nvSpPr>
          <p:cNvPr id="5" name="Rectangle 2"/>
          <p:cNvSpPr>
            <a:spLocks noGrp="1" noChangeArrowheads="1"/>
          </p:cNvSpPr>
          <p:nvPr>
            <p:ph type="title"/>
          </p:nvPr>
        </p:nvSpPr>
        <p:spPr>
          <a:xfrm>
            <a:off x="0" y="304784"/>
            <a:ext cx="8143900" cy="695324"/>
          </a:xfrm>
        </p:spPr>
        <p:txBody>
          <a:bodyPr>
            <a:noAutofit/>
          </a:bodyPr>
          <a:lstStyle/>
          <a:p>
            <a:pPr algn="ctr" fontAlgn="auto">
              <a:spcAft>
                <a:spcPts val="0"/>
              </a:spcAft>
              <a:defRPr/>
            </a:pPr>
            <a:r>
              <a:rPr lang="en-US" sz="4400" b="1" i="1" u="sng" dirty="0"/>
              <a:t>Other Issues…..</a:t>
            </a:r>
          </a:p>
        </p:txBody>
      </p:sp>
      <p:sp>
        <p:nvSpPr>
          <p:cNvPr id="3" name="Slide Number Placeholder 2">
            <a:extLst>
              <a:ext uri="{FF2B5EF4-FFF2-40B4-BE49-F238E27FC236}">
                <a16:creationId xmlns:a16="http://schemas.microsoft.com/office/drawing/2014/main" id="{B6AFEAA4-71E8-4CFF-81DE-1F899EBCD25F}"/>
              </a:ext>
            </a:extLst>
          </p:cNvPr>
          <p:cNvSpPr>
            <a:spLocks noGrp="1"/>
          </p:cNvSpPr>
          <p:nvPr>
            <p:ph type="sldNum" sz="quarter" idx="12"/>
          </p:nvPr>
        </p:nvSpPr>
        <p:spPr/>
        <p:txBody>
          <a:bodyPr/>
          <a:lstStyle/>
          <a:p>
            <a:pPr>
              <a:defRPr/>
            </a:pPr>
            <a:fld id="{ACC2B083-4B80-4709-BCA6-AED58DFFDEC8}" type="slidenum">
              <a:rPr lang="en-US" smtClean="0"/>
              <a:pPr>
                <a:defRPr/>
              </a:pPr>
              <a:t>66</a:t>
            </a:fld>
            <a:endParaRPr lang="en-US"/>
          </a:p>
        </p:txBody>
      </p:sp>
      <p:sp>
        <p:nvSpPr>
          <p:cNvPr id="7" name="TextBox 6">
            <a:extLst>
              <a:ext uri="{FF2B5EF4-FFF2-40B4-BE49-F238E27FC236}">
                <a16:creationId xmlns:a16="http://schemas.microsoft.com/office/drawing/2014/main" id="{3C239B10-BAE9-49EC-AAEF-B76D20E1CFB3}"/>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892839444"/>
      </p:ext>
    </p:extLst>
  </p:cSld>
  <p:clrMapOvr>
    <a:masterClrMapping/>
  </p:clrMapOvr>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371600"/>
            <a:ext cx="8610600" cy="5257800"/>
          </a:xfrm>
        </p:spPr>
        <p:txBody>
          <a:bodyPr>
            <a:noAutofit/>
          </a:bodyPr>
          <a:lstStyle/>
          <a:p>
            <a:pPr marL="355600" indent="-355600" algn="just">
              <a:spcBef>
                <a:spcPts val="1800"/>
              </a:spcBef>
              <a:buClr>
                <a:schemeClr val="accent2"/>
              </a:buClr>
              <a:buFont typeface="Wingdings" pitchFamily="2" charset="2"/>
              <a:buChar char="Ø"/>
            </a:pPr>
            <a:r>
              <a:rPr lang="en-US" sz="2100" dirty="0"/>
              <a:t>Addition made on basis of unsigned draft agreement to sell not sustainable in absence of any investigation. </a:t>
            </a:r>
            <a:r>
              <a:rPr lang="en-US" sz="2100" b="1" dirty="0">
                <a:solidFill>
                  <a:schemeClr val="accent2"/>
                </a:solidFill>
              </a:rPr>
              <a:t>CIT </a:t>
            </a:r>
            <a:r>
              <a:rPr lang="en-US" sz="2100" b="1" dirty="0" err="1">
                <a:solidFill>
                  <a:schemeClr val="accent2"/>
                </a:solidFill>
              </a:rPr>
              <a:t>vs</a:t>
            </a:r>
            <a:r>
              <a:rPr lang="en-US" sz="2100" b="1" dirty="0">
                <a:solidFill>
                  <a:schemeClr val="accent2"/>
                </a:solidFill>
              </a:rPr>
              <a:t> AKME Projects Ltd.[2014] 42 taxmann.com 379 (Delhi)</a:t>
            </a:r>
          </a:p>
          <a:p>
            <a:pPr marL="355600" indent="-355600" algn="just">
              <a:spcBef>
                <a:spcPts val="1800"/>
              </a:spcBef>
              <a:buClr>
                <a:schemeClr val="accent2"/>
              </a:buClr>
              <a:buFont typeface="Wingdings" pitchFamily="2" charset="2"/>
              <a:buChar char="Ø"/>
            </a:pPr>
            <a:r>
              <a:rPr lang="en-US" sz="2100" dirty="0"/>
              <a:t>Surrendered income can be taxed as deemed income without setting off of the losses u/s 70 &amp; 71 </a:t>
            </a:r>
            <a:r>
              <a:rPr lang="en-US" sz="2100" b="1" dirty="0">
                <a:solidFill>
                  <a:schemeClr val="accent2"/>
                </a:solidFill>
              </a:rPr>
              <a:t>Liberty Plywood (P.) Ltd. </a:t>
            </a:r>
            <a:r>
              <a:rPr lang="en-US" sz="2100" b="1" i="1" dirty="0">
                <a:solidFill>
                  <a:schemeClr val="accent2"/>
                </a:solidFill>
              </a:rPr>
              <a:t>v. </a:t>
            </a:r>
            <a:r>
              <a:rPr lang="en-US" sz="2100" b="1" dirty="0">
                <a:solidFill>
                  <a:schemeClr val="accent2"/>
                </a:solidFill>
              </a:rPr>
              <a:t>Asst. CIT [2013] 29 taxmann.com 268 (Chandigarh - Trib.) &amp; Kim </a:t>
            </a:r>
            <a:r>
              <a:rPr lang="en-US" sz="2100" b="1" dirty="0" err="1">
                <a:solidFill>
                  <a:schemeClr val="accent2"/>
                </a:solidFill>
              </a:rPr>
              <a:t>Pharma</a:t>
            </a:r>
            <a:r>
              <a:rPr lang="en-US" sz="2100" b="1" dirty="0">
                <a:solidFill>
                  <a:schemeClr val="accent2"/>
                </a:solidFill>
              </a:rPr>
              <a:t> (P.) Ltd. [2013] 258 CTR 454 (P&amp;H)</a:t>
            </a:r>
          </a:p>
          <a:p>
            <a:pPr marL="355600" indent="-355600" algn="just">
              <a:spcBef>
                <a:spcPts val="1800"/>
              </a:spcBef>
              <a:buClr>
                <a:schemeClr val="accent2"/>
              </a:buClr>
              <a:buFont typeface="Wingdings" pitchFamily="2" charset="2"/>
              <a:buChar char="Ø"/>
            </a:pPr>
            <a:r>
              <a:rPr lang="en-IN" sz="2100" dirty="0"/>
              <a:t>A bogus expenditure claimed subsequent to date of survey to offset the revenue effect of additional income declared during survey is not allowed. </a:t>
            </a:r>
            <a:r>
              <a:rPr lang="en-IN" sz="2100" b="1" dirty="0">
                <a:solidFill>
                  <a:schemeClr val="accent2"/>
                </a:solidFill>
              </a:rPr>
              <a:t>H. </a:t>
            </a:r>
            <a:r>
              <a:rPr lang="en-IN" sz="2100" b="1" dirty="0" err="1">
                <a:solidFill>
                  <a:schemeClr val="accent2"/>
                </a:solidFill>
              </a:rPr>
              <a:t>Gouthamchand</a:t>
            </a:r>
            <a:r>
              <a:rPr lang="en-IN" sz="2100" b="1" dirty="0">
                <a:solidFill>
                  <a:schemeClr val="accent2"/>
                </a:solidFill>
              </a:rPr>
              <a:t> Jain v. ITO [2016] 71 taxmann.com 98 (Chennai - Trib.)</a:t>
            </a:r>
          </a:p>
          <a:p>
            <a:pPr marL="355600" indent="-355600" algn="just">
              <a:spcBef>
                <a:spcPts val="1800"/>
              </a:spcBef>
              <a:buClr>
                <a:schemeClr val="accent2"/>
              </a:buClr>
              <a:buFont typeface="Wingdings" pitchFamily="2" charset="2"/>
              <a:buChar char="Ø"/>
            </a:pPr>
            <a:r>
              <a:rPr lang="en-GB" sz="2100" dirty="0"/>
              <a:t>The provision of section 271AAA of the Act can be attracted only where search has been conducted u/s 132 of the Act and not in case of survey u/s 133A. </a:t>
            </a:r>
            <a:r>
              <a:rPr lang="en-GB" sz="2100" b="1" dirty="0">
                <a:solidFill>
                  <a:schemeClr val="accent2"/>
                </a:solidFill>
              </a:rPr>
              <a:t>DCIT Vs. M/s. Sam India Abhimanyu Housing, I.T.A. No. 1257/Del/2015, Date of order: 05.02.2016, ITAT- Delhi</a:t>
            </a:r>
            <a:endParaRPr lang="en-US" sz="2100" b="1" dirty="0">
              <a:solidFill>
                <a:schemeClr val="accent2"/>
              </a:solidFill>
            </a:endParaRPr>
          </a:p>
        </p:txBody>
      </p:sp>
      <p:sp>
        <p:nvSpPr>
          <p:cNvPr id="4" name="Slide Number Placeholder 3">
            <a:extLst>
              <a:ext uri="{FF2B5EF4-FFF2-40B4-BE49-F238E27FC236}">
                <a16:creationId xmlns:a16="http://schemas.microsoft.com/office/drawing/2014/main" id="{30364D22-2DBC-4999-902E-0287AB8552DC}"/>
              </a:ext>
            </a:extLst>
          </p:cNvPr>
          <p:cNvSpPr>
            <a:spLocks noGrp="1"/>
          </p:cNvSpPr>
          <p:nvPr>
            <p:ph type="sldNum" sz="quarter" idx="12"/>
          </p:nvPr>
        </p:nvSpPr>
        <p:spPr/>
        <p:txBody>
          <a:bodyPr/>
          <a:lstStyle/>
          <a:p>
            <a:pPr>
              <a:defRPr/>
            </a:pPr>
            <a:fld id="{ACC2B083-4B80-4709-BCA6-AED58DFFDEC8}" type="slidenum">
              <a:rPr lang="en-US" smtClean="0"/>
              <a:pPr>
                <a:defRPr/>
              </a:pPr>
              <a:t>67</a:t>
            </a:fld>
            <a:endParaRPr lang="en-US"/>
          </a:p>
        </p:txBody>
      </p:sp>
      <p:sp>
        <p:nvSpPr>
          <p:cNvPr id="9" name="TextBox 8">
            <a:extLst>
              <a:ext uri="{FF2B5EF4-FFF2-40B4-BE49-F238E27FC236}">
                <a16:creationId xmlns:a16="http://schemas.microsoft.com/office/drawing/2014/main" id="{1BDAAE13-F9FE-47B2-B94E-2771180A66CC}"/>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11" name="Rectangle 2">
            <a:extLst>
              <a:ext uri="{FF2B5EF4-FFF2-40B4-BE49-F238E27FC236}">
                <a16:creationId xmlns:a16="http://schemas.microsoft.com/office/drawing/2014/main" id="{D51E4A7D-C5BF-41C5-BC49-876BD21670B3}"/>
              </a:ext>
            </a:extLst>
          </p:cNvPr>
          <p:cNvSpPr txBox="1">
            <a:spLocks noChangeArrowheads="1"/>
          </p:cNvSpPr>
          <p:nvPr/>
        </p:nvSpPr>
        <p:spPr>
          <a:xfrm>
            <a:off x="228600" y="381000"/>
            <a:ext cx="8686800" cy="838200"/>
          </a:xfrm>
          <a:prstGeom prst="rect">
            <a:avLst/>
          </a:prstGeom>
        </p:spPr>
        <p:txBody>
          <a:bodyPr vert="horz" anchor="ctr">
            <a:no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fontAlgn="auto">
              <a:spcAft>
                <a:spcPts val="0"/>
              </a:spcAft>
              <a:defRPr/>
            </a:pPr>
            <a:r>
              <a:rPr lang="en-US" sz="4400" b="1" i="1" u="sng"/>
              <a:t>Other Issues…..</a:t>
            </a:r>
            <a:endParaRPr lang="en-US" sz="4400" b="1" i="1" u="sng" dirty="0"/>
          </a:p>
        </p:txBody>
      </p:sp>
    </p:spTree>
    <p:extLst>
      <p:ext uri="{BB962C8B-B14F-4D97-AF65-F5344CB8AC3E}">
        <p14:creationId xmlns:p14="http://schemas.microsoft.com/office/powerpoint/2010/main" val="90442563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381000"/>
            <a:ext cx="9144000" cy="1600200"/>
          </a:xfrm>
        </p:spPr>
        <p:txBody>
          <a:bodyPr>
            <a:noAutofit/>
          </a:bodyPr>
          <a:lstStyle/>
          <a:p>
            <a:pPr algn="just">
              <a:spcBef>
                <a:spcPts val="0"/>
              </a:spcBef>
            </a:pPr>
            <a:r>
              <a:rPr lang="en-US" sz="2800" b="1" i="1" u="sng" dirty="0"/>
              <a:t>Power of the AO to select case for scrutiny Assessment- where during survey, assurance given to assessee that his return of income would not be selected for scrutiny assessment…</a:t>
            </a:r>
            <a:endParaRPr lang="en-US" sz="2800" b="1" i="1" u="sng" dirty="0">
              <a:solidFill>
                <a:srgbClr val="C00000"/>
              </a:solidFill>
            </a:endParaRPr>
          </a:p>
        </p:txBody>
      </p:sp>
      <p:sp>
        <p:nvSpPr>
          <p:cNvPr id="4" name="Content Placeholder 3"/>
          <p:cNvSpPr>
            <a:spLocks noGrp="1"/>
          </p:cNvSpPr>
          <p:nvPr>
            <p:ph idx="1"/>
          </p:nvPr>
        </p:nvSpPr>
        <p:spPr>
          <a:xfrm>
            <a:off x="228600" y="2057400"/>
            <a:ext cx="8610600" cy="3886200"/>
          </a:xfrm>
        </p:spPr>
        <p:txBody>
          <a:bodyPr>
            <a:noAutofit/>
          </a:bodyPr>
          <a:lstStyle/>
          <a:p>
            <a:pPr algn="just">
              <a:buNone/>
            </a:pPr>
            <a:r>
              <a:rPr lang="en-US" sz="2400" b="1" i="1" u="sng" dirty="0">
                <a:solidFill>
                  <a:srgbClr val="C00000"/>
                </a:solidFill>
              </a:rPr>
              <a:t>Ajay vs. Dy.  CIT, [2014] 42 taxmann.com 210, (</a:t>
            </a:r>
            <a:r>
              <a:rPr lang="en-US" sz="2400" b="1" i="1" u="sng" dirty="0" err="1">
                <a:solidFill>
                  <a:srgbClr val="C00000"/>
                </a:solidFill>
              </a:rPr>
              <a:t>Bom</a:t>
            </a:r>
            <a:r>
              <a:rPr lang="en-US" sz="2400" b="1" i="1" u="sng" dirty="0">
                <a:solidFill>
                  <a:srgbClr val="C00000"/>
                </a:solidFill>
              </a:rPr>
              <a:t>)</a:t>
            </a:r>
            <a:endParaRPr lang="en-US" sz="2200" dirty="0"/>
          </a:p>
          <a:p>
            <a:pPr algn="just"/>
            <a:r>
              <a:rPr lang="en-US" sz="2200" dirty="0"/>
              <a:t>In brief, a survey was conducted at premises of a businessman dealing in gold &amp; </a:t>
            </a:r>
            <a:r>
              <a:rPr lang="en-US" sz="2200" dirty="0" err="1"/>
              <a:t>jewellery</a:t>
            </a:r>
            <a:r>
              <a:rPr lang="en-US" sz="2200" dirty="0"/>
              <a:t>. An assurance has been given by survey party to him that no further action would be taken against him </a:t>
            </a:r>
            <a:r>
              <a:rPr lang="en-US" sz="2200" i="1" dirty="0"/>
              <a:t>(in view of Instructions issued by CBDT Circular No. F. No. 225/93/2009/ITA-II ) </a:t>
            </a:r>
            <a:r>
              <a:rPr lang="en-US" sz="2200" dirty="0"/>
              <a:t>and his return of income would not be taken-up for scrutiny and based on such assurance, petitioner had signed said statement. However, his case was selected for scrutiny.</a:t>
            </a:r>
          </a:p>
          <a:p>
            <a:pPr algn="just"/>
            <a:r>
              <a:rPr lang="en-US" sz="2200" dirty="0"/>
              <a:t>The AO is empowered to select a particular case for scrutiny assessment in view of clause (g) of guidelines given by impugned circular, for selection of cases for income tax scrutiny . </a:t>
            </a:r>
          </a:p>
        </p:txBody>
      </p:sp>
      <p:sp>
        <p:nvSpPr>
          <p:cNvPr id="5" name="Slide Number Placeholder 4">
            <a:extLst>
              <a:ext uri="{FF2B5EF4-FFF2-40B4-BE49-F238E27FC236}">
                <a16:creationId xmlns:a16="http://schemas.microsoft.com/office/drawing/2014/main" id="{BC436FD1-494E-4085-B14C-791912A2B4C2}"/>
              </a:ext>
            </a:extLst>
          </p:cNvPr>
          <p:cNvSpPr>
            <a:spLocks noGrp="1"/>
          </p:cNvSpPr>
          <p:nvPr>
            <p:ph type="sldNum" sz="quarter" idx="12"/>
          </p:nvPr>
        </p:nvSpPr>
        <p:spPr/>
        <p:txBody>
          <a:bodyPr/>
          <a:lstStyle/>
          <a:p>
            <a:pPr>
              <a:defRPr/>
            </a:pPr>
            <a:fld id="{ACC2B083-4B80-4709-BCA6-AED58DFFDEC8}" type="slidenum">
              <a:rPr lang="en-US" smtClean="0"/>
              <a:pPr>
                <a:defRPr/>
              </a:pPr>
              <a:t>68</a:t>
            </a:fld>
            <a:endParaRPr lang="en-US"/>
          </a:p>
        </p:txBody>
      </p:sp>
    </p:spTree>
    <p:extLst>
      <p:ext uri="{BB962C8B-B14F-4D97-AF65-F5344CB8AC3E}">
        <p14:creationId xmlns:p14="http://schemas.microsoft.com/office/powerpoint/2010/main" val="191891591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idx="1"/>
          </p:nvPr>
        </p:nvSpPr>
        <p:spPr>
          <a:xfrm>
            <a:off x="228600" y="1524000"/>
            <a:ext cx="8610600" cy="5181600"/>
          </a:xfrm>
        </p:spPr>
        <p:txBody>
          <a:bodyPr>
            <a:normAutofit/>
          </a:bodyPr>
          <a:lstStyle/>
          <a:p>
            <a:pPr algn="just"/>
            <a:r>
              <a:rPr lang="en-US" sz="2400" dirty="0"/>
              <a:t>Under Explanation 1 to section 271(1)(c), Voluntary disclosure of concealed income does not absolve assessee of section 271(1)(c) penalty if the assessee fails to offer an explanation which is bona fide and proves that all the material facts have been disclosed. </a:t>
            </a:r>
            <a:r>
              <a:rPr lang="en-US" sz="2400" b="1" dirty="0">
                <a:solidFill>
                  <a:schemeClr val="accent2"/>
                </a:solidFill>
              </a:rPr>
              <a:t>MAK Data P. Ltd. versus CIT, SLP(Civil) No. 18389 of 2013, Date of Order : 30.10.2013, Supreme Court of India.</a:t>
            </a:r>
          </a:p>
          <a:p>
            <a:pPr algn="just"/>
            <a:endParaRPr lang="en-US" sz="2400" b="1" dirty="0"/>
          </a:p>
          <a:p>
            <a:pPr algn="just"/>
            <a:r>
              <a:rPr lang="en-US" sz="2400" dirty="0"/>
              <a:t>Where assessee had not offered any satisfactory explanation regarding surrendered amount being not bona fide and it was also not borne out in any contentions raised before lower authorities, additions so made after adjusting expenditure were justified </a:t>
            </a:r>
            <a:r>
              <a:rPr lang="en-US" sz="2400" b="1" dirty="0">
                <a:solidFill>
                  <a:schemeClr val="accent2"/>
                </a:solidFill>
              </a:rPr>
              <a:t>[Raj Hans Towers (P.) Ltd. v. CIT [2015] 56 taxmann.com 67 (Delhi)</a:t>
            </a:r>
            <a:endParaRPr lang="en-US" sz="1000" dirty="0"/>
          </a:p>
        </p:txBody>
      </p:sp>
      <p:sp>
        <p:nvSpPr>
          <p:cNvPr id="5" name="Rectangle 2"/>
          <p:cNvSpPr>
            <a:spLocks noGrp="1" noChangeArrowheads="1"/>
          </p:cNvSpPr>
          <p:nvPr>
            <p:ph type="title"/>
          </p:nvPr>
        </p:nvSpPr>
        <p:spPr>
          <a:xfrm>
            <a:off x="76200" y="228600"/>
            <a:ext cx="8991600" cy="1219200"/>
          </a:xfrm>
        </p:spPr>
        <p:txBody>
          <a:bodyPr>
            <a:noAutofit/>
          </a:bodyPr>
          <a:lstStyle/>
          <a:p>
            <a:pPr algn="ctr"/>
            <a:r>
              <a:rPr lang="en-US" sz="3600" b="1" i="1" u="sng" dirty="0"/>
              <a:t>Penalty on income surrendered during survey….</a:t>
            </a:r>
          </a:p>
        </p:txBody>
      </p:sp>
      <p:sp>
        <p:nvSpPr>
          <p:cNvPr id="3" name="Slide Number Placeholder 2">
            <a:extLst>
              <a:ext uri="{FF2B5EF4-FFF2-40B4-BE49-F238E27FC236}">
                <a16:creationId xmlns:a16="http://schemas.microsoft.com/office/drawing/2014/main" id="{F14EBFCC-B908-4118-9747-9E9A99B9A18D}"/>
              </a:ext>
            </a:extLst>
          </p:cNvPr>
          <p:cNvSpPr>
            <a:spLocks noGrp="1"/>
          </p:cNvSpPr>
          <p:nvPr>
            <p:ph type="sldNum" sz="quarter" idx="12"/>
          </p:nvPr>
        </p:nvSpPr>
        <p:spPr/>
        <p:txBody>
          <a:bodyPr/>
          <a:lstStyle/>
          <a:p>
            <a:pPr>
              <a:defRPr/>
            </a:pPr>
            <a:fld id="{ACC2B083-4B80-4709-BCA6-AED58DFFDEC8}" type="slidenum">
              <a:rPr lang="en-US" smtClean="0"/>
              <a:pPr>
                <a:defRPr/>
              </a:pPr>
              <a:t>69</a:t>
            </a:fld>
            <a:endParaRPr lang="en-US"/>
          </a:p>
        </p:txBody>
      </p:sp>
    </p:spTree>
    <p:extLst>
      <p:ext uri="{BB962C8B-B14F-4D97-AF65-F5344CB8AC3E}">
        <p14:creationId xmlns:p14="http://schemas.microsoft.com/office/powerpoint/2010/main" val="1979280739"/>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5637276"/>
            <a:ext cx="9144000" cy="871728"/>
          </a:xfrm>
          <a:prstGeom prst="rect">
            <a:avLst/>
          </a:prstGeom>
          <a:solidFill>
            <a:schemeClr val="accent2"/>
          </a:solidFill>
        </p:spPr>
        <p:txBody>
          <a:bodyPr anchor="ctr">
            <a:noAutofit/>
          </a:bodyPr>
          <a:lstStyle/>
          <a:p>
            <a:pPr lvl="0" algn="just" fontAlgn="auto">
              <a:spcAft>
                <a:spcPts val="0"/>
              </a:spcAft>
              <a:defRPr/>
            </a:pPr>
            <a:r>
              <a:rPr lang="en-US" sz="2000" dirty="0">
                <a:solidFill>
                  <a:schemeClr val="bg1"/>
                </a:solidFill>
                <a:latin typeface="+mn-lt"/>
                <a:ea typeface="+mj-ea"/>
                <a:cs typeface="+mj-cs"/>
              </a:rPr>
              <a:t>Similar Explanation inserted in Section 132A(1) that the </a:t>
            </a:r>
            <a:r>
              <a:rPr lang="en-US" sz="2000" dirty="0">
                <a:solidFill>
                  <a:schemeClr val="bg1"/>
                </a:solidFill>
                <a:latin typeface="+mn-lt"/>
              </a:rPr>
              <a:t>'reason to believe' shall not be disclosed to any person or any authority or the </a:t>
            </a:r>
            <a:r>
              <a:rPr lang="en-GB" sz="2000" dirty="0">
                <a:solidFill>
                  <a:schemeClr val="bg1"/>
                </a:solidFill>
                <a:latin typeface="+mn-lt"/>
              </a:rPr>
              <a:t>Appellate Tribunal </a:t>
            </a:r>
            <a:r>
              <a:rPr lang="en-GB" sz="2000" dirty="0" err="1">
                <a:solidFill>
                  <a:schemeClr val="bg1"/>
                </a:solidFill>
                <a:latin typeface="+mn-lt"/>
              </a:rPr>
              <a:t>w.r.e.f</a:t>
            </a:r>
            <a:r>
              <a:rPr lang="en-GB" sz="2000" dirty="0">
                <a:solidFill>
                  <a:schemeClr val="bg1"/>
                </a:solidFill>
                <a:latin typeface="+mn-lt"/>
              </a:rPr>
              <a:t>. 01-10-1975</a:t>
            </a:r>
            <a:endParaRPr lang="en-US" sz="2000" baseline="0" dirty="0">
              <a:solidFill>
                <a:schemeClr val="bg1"/>
              </a:solidFill>
              <a:latin typeface="+mn-lt"/>
              <a:ea typeface="+mj-ea"/>
              <a:cs typeface="+mj-cs"/>
            </a:endParaRPr>
          </a:p>
        </p:txBody>
      </p:sp>
      <p:sp>
        <p:nvSpPr>
          <p:cNvPr id="3" name="Title 1"/>
          <p:cNvSpPr txBox="1">
            <a:spLocks/>
          </p:cNvSpPr>
          <p:nvPr/>
        </p:nvSpPr>
        <p:spPr>
          <a:xfrm>
            <a:off x="0" y="0"/>
            <a:ext cx="9144000" cy="1100328"/>
          </a:xfrm>
          <a:prstGeom prst="rect">
            <a:avLst/>
          </a:prstGeom>
          <a:solidFill>
            <a:schemeClr val="tx2"/>
          </a:solidFill>
        </p:spPr>
        <p:txBody>
          <a:bodyPr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i="1" u="sng" dirty="0">
                <a:solidFill>
                  <a:schemeClr val="bg1"/>
                </a:solidFill>
                <a:latin typeface="+mj-lt"/>
                <a:ea typeface="+mj-ea"/>
                <a:cs typeface="+mj-cs"/>
              </a:rPr>
              <a:t>A</a:t>
            </a:r>
            <a:r>
              <a:rPr kumimoji="0" lang="en-US" sz="40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4000" b="1" i="1" u="sng" strike="noStrike" kern="1200" cap="none" spc="0" normalizeH="0" noProof="0" dirty="0">
                <a:ln>
                  <a:noFill/>
                </a:ln>
                <a:solidFill>
                  <a:schemeClr val="bg1"/>
                </a:solidFill>
                <a:effectLst/>
                <a:uLnTx/>
                <a:uFillTx/>
                <a:latin typeface="+mj-lt"/>
                <a:ea typeface="+mj-ea"/>
                <a:cs typeface="+mj-cs"/>
              </a:rPr>
              <a:t> in </a:t>
            </a:r>
            <a:r>
              <a:rPr kumimoji="0" lang="en-US" sz="4000" b="1" i="1" u="sng" strike="noStrike" kern="1200" cap="none" spc="0" normalizeH="0" baseline="0" noProof="0" dirty="0">
                <a:ln>
                  <a:noFill/>
                </a:ln>
                <a:solidFill>
                  <a:schemeClr val="bg1"/>
                </a:solidFill>
                <a:effectLst/>
                <a:uLnTx/>
                <a:uFillTx/>
                <a:latin typeface="+mj-lt"/>
                <a:ea typeface="+mj-ea"/>
                <a:cs typeface="+mj-cs"/>
              </a:rPr>
              <a:t>Sec. 132 [</a:t>
            </a:r>
            <a:r>
              <a:rPr lang="en-GB" sz="4000" b="1" i="1" u="sng" dirty="0">
                <a:solidFill>
                  <a:schemeClr val="bg1"/>
                </a:solidFill>
                <a:latin typeface="+mj-lt"/>
                <a:ea typeface="+mj-ea"/>
                <a:cs typeface="+mj-cs"/>
              </a:rPr>
              <a:t>Search and seizure</a:t>
            </a:r>
            <a:r>
              <a:rPr kumimoji="0" lang="en-US" sz="4000" b="1" i="1" u="sng" strike="noStrike" kern="1200" cap="none" spc="0" normalizeH="0" noProof="0" dirty="0">
                <a:ln>
                  <a:noFill/>
                </a:ln>
                <a:solidFill>
                  <a:schemeClr val="bg1"/>
                </a:solidFill>
                <a:effectLst/>
                <a:uLnTx/>
                <a:uFillTx/>
                <a:latin typeface="+mj-lt"/>
                <a:ea typeface="+mj-ea"/>
                <a:cs typeface="+mj-cs"/>
              </a:rPr>
              <a:t>]</a:t>
            </a:r>
            <a:endParaRPr lang="en-US" sz="4000" b="1" i="1" u="sng" baseline="0" dirty="0">
              <a:solidFill>
                <a:schemeClr val="bg1"/>
              </a:solidFill>
              <a:latin typeface="+mj-lt"/>
              <a:ea typeface="+mj-ea"/>
              <a:cs typeface="+mj-cs"/>
            </a:endParaRPr>
          </a:p>
        </p:txBody>
      </p:sp>
      <p:sp>
        <p:nvSpPr>
          <p:cNvPr id="4" name="Content Placeholder 2"/>
          <p:cNvSpPr txBox="1">
            <a:spLocks/>
          </p:cNvSpPr>
          <p:nvPr/>
        </p:nvSpPr>
        <p:spPr>
          <a:xfrm>
            <a:off x="152400" y="1371600"/>
            <a:ext cx="8839200" cy="4343400"/>
          </a:xfrm>
          <a:prstGeom prst="rect">
            <a:avLst/>
          </a:prstGeom>
        </p:spPr>
        <p:txBody>
          <a:bodyPr>
            <a:noAutofit/>
          </a:bodyPr>
          <a:lstStyle/>
          <a:p>
            <a:pPr lvl="0" algn="just" fontAlgn="auto">
              <a:spcAft>
                <a:spcPts val="0"/>
              </a:spcAft>
            </a:pPr>
            <a:r>
              <a:rPr lang="en-US" sz="2100" b="1" u="sng" dirty="0">
                <a:solidFill>
                  <a:schemeClr val="accent2"/>
                </a:solidFill>
                <a:latin typeface="+mn-lt"/>
              </a:rPr>
              <a:t>Explanation after fourth proviso to sub-section (1) [</a:t>
            </a:r>
            <a:r>
              <a:rPr lang="en-US" sz="2100" b="1" u="sng" dirty="0" err="1">
                <a:solidFill>
                  <a:schemeClr val="accent2"/>
                </a:solidFill>
                <a:latin typeface="+mn-lt"/>
              </a:rPr>
              <a:t>w.r.e.f</a:t>
            </a:r>
            <a:r>
              <a:rPr lang="en-US" sz="2100" b="1" u="sng" dirty="0">
                <a:solidFill>
                  <a:schemeClr val="accent2"/>
                </a:solidFill>
                <a:latin typeface="+mn-lt"/>
              </a:rPr>
              <a:t>. 01-04-1962]</a:t>
            </a:r>
            <a:endParaRPr lang="en-US" sz="2100" dirty="0">
              <a:solidFill>
                <a:schemeClr val="accent2"/>
              </a:solidFill>
              <a:latin typeface="+mn-lt"/>
            </a:endParaRPr>
          </a:p>
          <a:p>
            <a:pPr lvl="0" algn="just" fontAlgn="auto">
              <a:spcAft>
                <a:spcPts val="0"/>
              </a:spcAft>
            </a:pPr>
            <a:endParaRPr lang="en-US" sz="1100" dirty="0">
              <a:latin typeface="+mn-lt"/>
            </a:endParaRPr>
          </a:p>
          <a:p>
            <a:pPr algn="just"/>
            <a:r>
              <a:rPr lang="en-US" sz="2100" i="1" dirty="0">
                <a:solidFill>
                  <a:schemeClr val="accent2"/>
                </a:solidFill>
                <a:latin typeface="+mn-lt"/>
              </a:rPr>
              <a:t>“Explanation.––For the removal of doubts, it is hereby declared that the </a:t>
            </a:r>
            <a:r>
              <a:rPr lang="en-US" sz="2100" b="1" i="1" dirty="0">
                <a:solidFill>
                  <a:schemeClr val="accent2"/>
                </a:solidFill>
                <a:latin typeface="+mn-lt"/>
              </a:rPr>
              <a:t>reason to believe</a:t>
            </a:r>
            <a:r>
              <a:rPr lang="en-US" sz="2100" i="1" dirty="0">
                <a:solidFill>
                  <a:schemeClr val="accent2"/>
                </a:solidFill>
                <a:latin typeface="+mn-lt"/>
              </a:rPr>
              <a:t>, as recorded by the income-tax authority under this sub-section, shall not be disclosed to any person or any authority or the Appellate Tribunal.”</a:t>
            </a:r>
          </a:p>
          <a:p>
            <a:pPr lvl="0" algn="just" fontAlgn="auto">
              <a:spcAft>
                <a:spcPts val="0"/>
              </a:spcAft>
            </a:pPr>
            <a:endParaRPr lang="en-US" sz="2100" dirty="0">
              <a:latin typeface="+mn-lt"/>
            </a:endParaRPr>
          </a:p>
          <a:p>
            <a:pPr algn="just" fontAlgn="auto">
              <a:spcAft>
                <a:spcPts val="0"/>
              </a:spcAft>
            </a:pPr>
            <a:r>
              <a:rPr lang="en-US" sz="2100" b="1" u="sng" dirty="0">
                <a:solidFill>
                  <a:schemeClr val="accent2"/>
                </a:solidFill>
                <a:latin typeface="+mn-lt"/>
              </a:rPr>
              <a:t>Explanation in sub-section (1A) [</a:t>
            </a:r>
            <a:r>
              <a:rPr lang="en-US" sz="2100" b="1" u="sng" dirty="0" err="1">
                <a:solidFill>
                  <a:schemeClr val="accent2"/>
                </a:solidFill>
                <a:latin typeface="+mn-lt"/>
              </a:rPr>
              <a:t>w.r.e.f</a:t>
            </a:r>
            <a:r>
              <a:rPr lang="en-US" sz="2100" b="1" u="sng" dirty="0">
                <a:solidFill>
                  <a:schemeClr val="accent2"/>
                </a:solidFill>
                <a:latin typeface="+mn-lt"/>
              </a:rPr>
              <a:t>. 01-04-1962]</a:t>
            </a:r>
          </a:p>
          <a:p>
            <a:pPr lvl="0" algn="just" fontAlgn="auto">
              <a:spcAft>
                <a:spcPts val="0"/>
              </a:spcAft>
            </a:pPr>
            <a:endParaRPr lang="en-US" sz="1200" b="1" u="sng" dirty="0">
              <a:solidFill>
                <a:schemeClr val="accent2"/>
              </a:solidFill>
              <a:latin typeface="+mn-lt"/>
            </a:endParaRPr>
          </a:p>
          <a:p>
            <a:pPr algn="just"/>
            <a:r>
              <a:rPr lang="en-US" i="1" dirty="0">
                <a:solidFill>
                  <a:schemeClr val="accent2"/>
                </a:solidFill>
                <a:latin typeface="+mn-lt"/>
              </a:rPr>
              <a:t>“</a:t>
            </a:r>
            <a:r>
              <a:rPr lang="en-US" sz="2100" i="1" dirty="0">
                <a:solidFill>
                  <a:schemeClr val="accent2"/>
                </a:solidFill>
                <a:latin typeface="+mn-lt"/>
              </a:rPr>
              <a:t>Explanation.––For the removal of doubts, it is hereby declared that the </a:t>
            </a:r>
            <a:r>
              <a:rPr lang="en-US" sz="2100" b="1" i="1" dirty="0">
                <a:solidFill>
                  <a:schemeClr val="accent2"/>
                </a:solidFill>
                <a:latin typeface="+mn-lt"/>
              </a:rPr>
              <a:t>reason to suspect</a:t>
            </a:r>
            <a:r>
              <a:rPr lang="en-US" sz="2100" i="1" dirty="0">
                <a:solidFill>
                  <a:schemeClr val="accent2"/>
                </a:solidFill>
                <a:latin typeface="+mn-lt"/>
              </a:rPr>
              <a:t>, as recorded by the income-tax authority under this sub-section, shall not be disclosed to any person or any authority or the Appellate Tribunal.”</a:t>
            </a:r>
          </a:p>
          <a:p>
            <a:endParaRPr lang="en-US" i="1" dirty="0">
              <a:latin typeface="+mn-lt"/>
            </a:endParaRPr>
          </a:p>
          <a:p>
            <a:pPr algn="just"/>
            <a:r>
              <a:rPr lang="en-US" sz="2100" b="1" u="sng" dirty="0">
                <a:latin typeface="+mn-lt"/>
              </a:rPr>
              <a:t>Brief</a:t>
            </a:r>
            <a:r>
              <a:rPr lang="en-US" sz="2100" dirty="0">
                <a:latin typeface="+mn-lt"/>
              </a:rPr>
              <a:t>: The 'reason to believe' or 'reason to suspect', as the case may be, shall not be disclosed to any person or any authority or the </a:t>
            </a:r>
            <a:r>
              <a:rPr lang="en-GB" sz="2100" dirty="0">
                <a:latin typeface="+mn-lt"/>
              </a:rPr>
              <a:t>Appellate Tribunal.</a:t>
            </a:r>
          </a:p>
        </p:txBody>
      </p:sp>
      <p:sp>
        <p:nvSpPr>
          <p:cNvPr id="7" name="Slide Number Placeholder 6">
            <a:extLst>
              <a:ext uri="{FF2B5EF4-FFF2-40B4-BE49-F238E27FC236}">
                <a16:creationId xmlns:a16="http://schemas.microsoft.com/office/drawing/2014/main" id="{4E94D84E-F3B2-4BEC-AA7B-0A8531927935}"/>
              </a:ext>
            </a:extLst>
          </p:cNvPr>
          <p:cNvSpPr>
            <a:spLocks noGrp="1"/>
          </p:cNvSpPr>
          <p:nvPr>
            <p:ph type="sldNum" sz="quarter" idx="12"/>
          </p:nvPr>
        </p:nvSpPr>
        <p:spPr/>
        <p:txBody>
          <a:bodyPr/>
          <a:lstStyle/>
          <a:p>
            <a:pPr>
              <a:defRPr/>
            </a:pPr>
            <a:fld id="{530A152B-CFDE-45FC-ACB8-FE7DAED0C3AA}" type="slidenum">
              <a:rPr lang="en-US" smtClean="0"/>
              <a:pPr>
                <a:defRPr/>
              </a:pPr>
              <a:t>7</a:t>
            </a:fld>
            <a:endParaRPr lang="en-US"/>
          </a:p>
        </p:txBody>
      </p:sp>
    </p:spTree>
    <p:extLst>
      <p:ext uri="{BB962C8B-B14F-4D97-AF65-F5344CB8AC3E}">
        <p14:creationId xmlns:p14="http://schemas.microsoft.com/office/powerpoint/2010/main" val="239737152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7875" name="Rectangle 3"/>
          <p:cNvSpPr>
            <a:spLocks noGrp="1" noChangeArrowheads="1"/>
          </p:cNvSpPr>
          <p:nvPr>
            <p:ph idx="1"/>
          </p:nvPr>
        </p:nvSpPr>
        <p:spPr>
          <a:xfrm>
            <a:off x="228600" y="1524000"/>
            <a:ext cx="8610600" cy="5181600"/>
          </a:xfrm>
        </p:spPr>
        <p:txBody>
          <a:bodyPr>
            <a:normAutofit/>
          </a:bodyPr>
          <a:lstStyle/>
          <a:p>
            <a:pPr marL="236538" indent="-236538" algn="just">
              <a:spcBef>
                <a:spcPts val="600"/>
              </a:spcBef>
              <a:buClr>
                <a:schemeClr val="accent2"/>
              </a:buClr>
              <a:buFont typeface="Wingdings" pitchFamily="2" charset="2"/>
              <a:buChar char="Ø"/>
              <a:defRPr/>
            </a:pPr>
            <a:r>
              <a:rPr lang="en-US" sz="2000" dirty="0"/>
              <a:t>Penalty could not be imposed u/s 271(1)(c), if surrendered income shown in income-tax return. </a:t>
            </a:r>
            <a:r>
              <a:rPr lang="en-US" sz="2000" b="1" dirty="0">
                <a:solidFill>
                  <a:schemeClr val="accent2"/>
                </a:solidFill>
              </a:rPr>
              <a:t>CIT </a:t>
            </a:r>
            <a:r>
              <a:rPr lang="en-US" sz="2000" b="1" dirty="0" err="1">
                <a:solidFill>
                  <a:schemeClr val="accent2"/>
                </a:solidFill>
              </a:rPr>
              <a:t>vs</a:t>
            </a:r>
            <a:r>
              <a:rPr lang="en-US" sz="2000" b="1" dirty="0">
                <a:solidFill>
                  <a:schemeClr val="accent2"/>
                </a:solidFill>
              </a:rPr>
              <a:t> SAS Pharmaceuticals [2011] 11 taxmann.com 207 (Delhi) &amp; Jt. CIT </a:t>
            </a:r>
            <a:r>
              <a:rPr lang="en-US" sz="2000" b="1" dirty="0" err="1">
                <a:solidFill>
                  <a:schemeClr val="accent2"/>
                </a:solidFill>
              </a:rPr>
              <a:t>vs</a:t>
            </a:r>
            <a:r>
              <a:rPr lang="en-US" sz="2000" b="1" dirty="0">
                <a:solidFill>
                  <a:schemeClr val="accent2"/>
                </a:solidFill>
              </a:rPr>
              <a:t> Signature [2004] 85 TTJ 117 (ITAT – Del.)</a:t>
            </a:r>
          </a:p>
          <a:p>
            <a:pPr marL="236538" indent="-236538" algn="just">
              <a:spcBef>
                <a:spcPts val="600"/>
              </a:spcBef>
              <a:buClr>
                <a:schemeClr val="accent2"/>
              </a:buClr>
              <a:buFont typeface="Wingdings" pitchFamily="2" charset="2"/>
              <a:buChar char="Ø"/>
              <a:defRPr/>
            </a:pPr>
            <a:endParaRPr lang="en-US" sz="2000" b="1" dirty="0">
              <a:solidFill>
                <a:schemeClr val="accent2"/>
              </a:solidFill>
            </a:endParaRPr>
          </a:p>
          <a:p>
            <a:pPr marL="236538" indent="-236538" algn="just">
              <a:spcBef>
                <a:spcPts val="600"/>
              </a:spcBef>
              <a:buClr>
                <a:schemeClr val="accent2"/>
              </a:buClr>
              <a:buFont typeface="Wingdings" pitchFamily="2" charset="2"/>
              <a:buChar char="Ø"/>
              <a:defRPr/>
            </a:pPr>
            <a:r>
              <a:rPr lang="en-US" sz="2000" dirty="0"/>
              <a:t>No penalty levy u/s 271(1)(c), if surrendered income shown in return filed in response to the notice issued u/s 148. </a:t>
            </a:r>
            <a:r>
              <a:rPr lang="en-US" sz="2100" b="1" dirty="0" err="1">
                <a:solidFill>
                  <a:schemeClr val="accent2"/>
                </a:solidFill>
              </a:rPr>
              <a:t>Vipul</a:t>
            </a:r>
            <a:r>
              <a:rPr lang="en-US" sz="2100" b="1" dirty="0">
                <a:solidFill>
                  <a:schemeClr val="accent2"/>
                </a:solidFill>
              </a:rPr>
              <a:t> Life Sciences Ltd. v. Dy. CIT[2015] 57 taxmann.com 25 (Mumbai - Trib.)</a:t>
            </a:r>
          </a:p>
          <a:p>
            <a:pPr marL="236538" indent="-236538" algn="just">
              <a:spcBef>
                <a:spcPts val="600"/>
              </a:spcBef>
              <a:buClr>
                <a:schemeClr val="accent2"/>
              </a:buClr>
              <a:buFont typeface="Wingdings" pitchFamily="2" charset="2"/>
              <a:buChar char="Ø"/>
              <a:defRPr/>
            </a:pPr>
            <a:endParaRPr lang="en-US" sz="1050" b="1" dirty="0">
              <a:solidFill>
                <a:schemeClr val="accent2"/>
              </a:solidFill>
            </a:endParaRPr>
          </a:p>
          <a:p>
            <a:pPr marL="236538" indent="-236538" algn="just">
              <a:spcBef>
                <a:spcPts val="600"/>
              </a:spcBef>
              <a:buClr>
                <a:schemeClr val="accent2"/>
              </a:buClr>
              <a:buFont typeface="Wingdings" pitchFamily="2" charset="2"/>
              <a:buChar char="Ø"/>
              <a:defRPr/>
            </a:pPr>
            <a:r>
              <a:rPr lang="en-US" sz="2000" u="sng" dirty="0"/>
              <a:t>Penalty notice to be issued during the course of proceedings</a:t>
            </a:r>
            <a:r>
              <a:rPr lang="en-US" sz="2000" dirty="0"/>
              <a:t>. </a:t>
            </a:r>
            <a:r>
              <a:rPr lang="en-US" sz="2000" b="1" dirty="0" err="1">
                <a:solidFill>
                  <a:schemeClr val="accent2"/>
                </a:solidFill>
              </a:rPr>
              <a:t>Prem</a:t>
            </a:r>
            <a:r>
              <a:rPr lang="en-US" sz="2000" b="1" dirty="0">
                <a:solidFill>
                  <a:schemeClr val="accent2"/>
                </a:solidFill>
              </a:rPr>
              <a:t> Tailor </a:t>
            </a:r>
            <a:r>
              <a:rPr lang="en-US" sz="2000" b="1" dirty="0" err="1">
                <a:solidFill>
                  <a:schemeClr val="accent2"/>
                </a:solidFill>
              </a:rPr>
              <a:t>vs</a:t>
            </a:r>
            <a:r>
              <a:rPr lang="en-US" sz="2000" b="1" dirty="0">
                <a:solidFill>
                  <a:schemeClr val="accent2"/>
                </a:solidFill>
              </a:rPr>
              <a:t> ITO [2014] 41 taxmann.com 116 (Punjab &amp; Haryana)</a:t>
            </a:r>
          </a:p>
          <a:p>
            <a:pPr marL="236538" indent="-236538" algn="just">
              <a:spcBef>
                <a:spcPts val="600"/>
              </a:spcBef>
              <a:buClr>
                <a:schemeClr val="accent2"/>
              </a:buClr>
              <a:buNone/>
              <a:defRPr/>
            </a:pPr>
            <a:r>
              <a:rPr lang="en-US" sz="2000" dirty="0"/>
              <a:t>	Penalty proceedings u/s 271(1)(c) not valid where notice issued after closure of survey proceedings and before commencement of assessment proceedings, assessee could not be prosecuted qua concealment of income.</a:t>
            </a:r>
            <a:endParaRPr lang="en-US" sz="2000" b="1" u="sng" dirty="0">
              <a:cs typeface="Times New Roman" pitchFamily="18" charset="0"/>
            </a:endParaRPr>
          </a:p>
        </p:txBody>
      </p:sp>
      <p:sp>
        <p:nvSpPr>
          <p:cNvPr id="5" name="Rectangle 2"/>
          <p:cNvSpPr>
            <a:spLocks noGrp="1" noChangeArrowheads="1"/>
          </p:cNvSpPr>
          <p:nvPr>
            <p:ph type="title"/>
          </p:nvPr>
        </p:nvSpPr>
        <p:spPr>
          <a:xfrm>
            <a:off x="76200" y="228600"/>
            <a:ext cx="8991600" cy="1219200"/>
          </a:xfrm>
        </p:spPr>
        <p:txBody>
          <a:bodyPr>
            <a:noAutofit/>
          </a:bodyPr>
          <a:lstStyle/>
          <a:p>
            <a:pPr algn="ctr"/>
            <a:r>
              <a:rPr lang="en-US" sz="3600" b="1" i="1" u="sng" dirty="0"/>
              <a:t>Penalty on income surrendered during survey….</a:t>
            </a:r>
          </a:p>
        </p:txBody>
      </p:sp>
      <p:sp>
        <p:nvSpPr>
          <p:cNvPr id="3" name="Slide Number Placeholder 2">
            <a:extLst>
              <a:ext uri="{FF2B5EF4-FFF2-40B4-BE49-F238E27FC236}">
                <a16:creationId xmlns:a16="http://schemas.microsoft.com/office/drawing/2014/main" id="{C9983666-7851-493D-8A0D-862134616A39}"/>
              </a:ext>
            </a:extLst>
          </p:cNvPr>
          <p:cNvSpPr>
            <a:spLocks noGrp="1"/>
          </p:cNvSpPr>
          <p:nvPr>
            <p:ph type="sldNum" sz="quarter" idx="12"/>
          </p:nvPr>
        </p:nvSpPr>
        <p:spPr/>
        <p:txBody>
          <a:bodyPr/>
          <a:lstStyle/>
          <a:p>
            <a:pPr>
              <a:defRPr/>
            </a:pPr>
            <a:fld id="{ACC2B083-4B80-4709-BCA6-AED58DFFDEC8}" type="slidenum">
              <a:rPr lang="en-US" smtClean="0"/>
              <a:pPr>
                <a:defRPr/>
              </a:pPr>
              <a:t>70</a:t>
            </a:fld>
            <a:endParaRPr lang="en-US"/>
          </a:p>
        </p:txBody>
      </p:sp>
      <p:sp>
        <p:nvSpPr>
          <p:cNvPr id="6" name="TextBox 5">
            <a:extLst>
              <a:ext uri="{FF2B5EF4-FFF2-40B4-BE49-F238E27FC236}">
                <a16:creationId xmlns:a16="http://schemas.microsoft.com/office/drawing/2014/main" id="{9B4E1D92-6CB5-4043-A04E-36B808FBF955}"/>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extLst>
      <p:ext uri="{BB962C8B-B14F-4D97-AF65-F5344CB8AC3E}">
        <p14:creationId xmlns:p14="http://schemas.microsoft.com/office/powerpoint/2010/main" val="2222051792"/>
      </p:ext>
    </p:extLst>
  </p:cSld>
  <p:clrMapOvr>
    <a:masterClrMapping/>
  </p:clrMapOvr>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52400" y="533400"/>
            <a:ext cx="8686800" cy="1600200"/>
          </a:xfrm>
        </p:spPr>
        <p:txBody>
          <a:bodyPr>
            <a:noAutofit/>
          </a:bodyPr>
          <a:lstStyle/>
          <a:p>
            <a:pPr algn="ctr">
              <a:spcBef>
                <a:spcPts val="600"/>
              </a:spcBef>
            </a:pPr>
            <a:r>
              <a:rPr lang="en-US" sz="3200" b="1" i="1" u="sng" dirty="0"/>
              <a:t>Penalty u/s 271(1)(c) in case of income computed on presumption at the time of survey operation…..</a:t>
            </a:r>
            <a:endParaRPr lang="en-US" sz="2400" b="1" i="1" u="sng" dirty="0">
              <a:solidFill>
                <a:srgbClr val="C00000"/>
              </a:solidFill>
            </a:endParaRPr>
          </a:p>
        </p:txBody>
      </p:sp>
      <p:sp>
        <p:nvSpPr>
          <p:cNvPr id="4" name="Content Placeholder 3"/>
          <p:cNvSpPr>
            <a:spLocks noGrp="1"/>
          </p:cNvSpPr>
          <p:nvPr>
            <p:ph idx="1"/>
          </p:nvPr>
        </p:nvSpPr>
        <p:spPr>
          <a:xfrm>
            <a:off x="457200" y="2362200"/>
            <a:ext cx="8229600" cy="3733800"/>
          </a:xfrm>
        </p:spPr>
        <p:txBody>
          <a:bodyPr>
            <a:noAutofit/>
          </a:bodyPr>
          <a:lstStyle/>
          <a:p>
            <a:pPr marL="114300" indent="-4763" algn="just">
              <a:buNone/>
            </a:pPr>
            <a:r>
              <a:rPr lang="en-US" sz="2400" b="1" u="sng" dirty="0">
                <a:solidFill>
                  <a:srgbClr val="C00000"/>
                </a:solidFill>
              </a:rPr>
              <a:t>M. A. </a:t>
            </a:r>
            <a:r>
              <a:rPr lang="en-US" sz="2400" b="1" u="sng" dirty="0" err="1">
                <a:solidFill>
                  <a:srgbClr val="C00000"/>
                </a:solidFill>
              </a:rPr>
              <a:t>Quddus</a:t>
            </a:r>
            <a:r>
              <a:rPr lang="en-US" sz="2400" b="1" u="sng" dirty="0">
                <a:solidFill>
                  <a:srgbClr val="C00000"/>
                </a:solidFill>
              </a:rPr>
              <a:t> v. ITO [2015] 53 taxmann.com 226 (Andhra Pradesh)</a:t>
            </a:r>
          </a:p>
          <a:p>
            <a:pPr algn="just"/>
            <a:r>
              <a:rPr lang="en-US" sz="2400" dirty="0"/>
              <a:t>In case, survey did not result in recovery of any specific amount and figures were arrived at by way of presumptive computation, there being no intention to evade tax, no penalty was to be levied u/s 271(1)(c).</a:t>
            </a:r>
          </a:p>
          <a:p>
            <a:pPr algn="just">
              <a:buNone/>
            </a:pPr>
            <a:endParaRPr lang="en-US" sz="2400" b="1" dirty="0"/>
          </a:p>
        </p:txBody>
      </p:sp>
      <p:sp>
        <p:nvSpPr>
          <p:cNvPr id="5" name="Slide Number Placeholder 4">
            <a:extLst>
              <a:ext uri="{FF2B5EF4-FFF2-40B4-BE49-F238E27FC236}">
                <a16:creationId xmlns:a16="http://schemas.microsoft.com/office/drawing/2014/main" id="{7542998B-55C5-45E6-9F08-87B793FB15D0}"/>
              </a:ext>
            </a:extLst>
          </p:cNvPr>
          <p:cNvSpPr>
            <a:spLocks noGrp="1"/>
          </p:cNvSpPr>
          <p:nvPr>
            <p:ph type="sldNum" sz="quarter" idx="12"/>
          </p:nvPr>
        </p:nvSpPr>
        <p:spPr/>
        <p:txBody>
          <a:bodyPr/>
          <a:lstStyle/>
          <a:p>
            <a:pPr>
              <a:defRPr/>
            </a:pPr>
            <a:fld id="{ACC2B083-4B80-4709-BCA6-AED58DFFDEC8}" type="slidenum">
              <a:rPr lang="en-US" smtClean="0"/>
              <a:pPr>
                <a:defRPr/>
              </a:pPr>
              <a:t>71</a:t>
            </a:fld>
            <a:endParaRPr lang="en-US"/>
          </a:p>
        </p:txBody>
      </p:sp>
    </p:spTree>
    <p:extLst>
      <p:ext uri="{BB962C8B-B14F-4D97-AF65-F5344CB8AC3E}">
        <p14:creationId xmlns:p14="http://schemas.microsoft.com/office/powerpoint/2010/main" val="344403973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1" name="Rectangle 2"/>
          <p:cNvSpPr>
            <a:spLocks noGrp="1" noChangeArrowheads="1"/>
          </p:cNvSpPr>
          <p:nvPr>
            <p:ph type="title" idx="4294967295"/>
          </p:nvPr>
        </p:nvSpPr>
        <p:spPr>
          <a:xfrm>
            <a:off x="1143000" y="1676400"/>
            <a:ext cx="7162800" cy="3048000"/>
          </a:xfrm>
          <a:solidFill>
            <a:schemeClr val="tx2"/>
          </a:solidFill>
          <a:ln w="98425" cmpd="thinThick">
            <a:solidFill>
              <a:schemeClr val="accent2"/>
            </a:solidFill>
          </a:ln>
        </p:spPr>
        <p:txBody>
          <a:bodyPr>
            <a:normAutofit/>
          </a:bodyPr>
          <a:lstStyle/>
          <a:p>
            <a:pPr algn="ctr">
              <a:lnSpc>
                <a:spcPct val="95000"/>
              </a:lnSpc>
            </a:pPr>
            <a:r>
              <a:rPr lang="en-US" sz="6600" b="1" i="1" u="sng" dirty="0">
                <a:solidFill>
                  <a:schemeClr val="bg1"/>
                </a:solidFill>
              </a:rPr>
              <a:t>Search &amp; Seizure Proceedings</a:t>
            </a:r>
            <a:r>
              <a:rPr lang="en-US" sz="6600" i="1" dirty="0">
                <a:solidFill>
                  <a:schemeClr val="bg1"/>
                </a:solidFill>
              </a:rPr>
              <a:t> </a:t>
            </a:r>
          </a:p>
        </p:txBody>
      </p:sp>
      <p:sp>
        <p:nvSpPr>
          <p:cNvPr id="3" name="Slide Number Placeholder 2">
            <a:extLst>
              <a:ext uri="{FF2B5EF4-FFF2-40B4-BE49-F238E27FC236}">
                <a16:creationId xmlns:a16="http://schemas.microsoft.com/office/drawing/2014/main" id="{B25AD860-E23B-4EBB-9727-2E4ED190F16E}"/>
              </a:ext>
            </a:extLst>
          </p:cNvPr>
          <p:cNvSpPr>
            <a:spLocks noGrp="1"/>
          </p:cNvSpPr>
          <p:nvPr>
            <p:ph type="sldNum" sz="quarter" idx="12"/>
          </p:nvPr>
        </p:nvSpPr>
        <p:spPr/>
        <p:txBody>
          <a:bodyPr/>
          <a:lstStyle/>
          <a:p>
            <a:pPr>
              <a:defRPr/>
            </a:pPr>
            <a:fld id="{530A152B-CFDE-45FC-ACB8-FE7DAED0C3AA}" type="slidenum">
              <a:rPr lang="en-US" smtClean="0"/>
              <a:pPr>
                <a:defRPr/>
              </a:pPr>
              <a:t>72</a:t>
            </a:fld>
            <a:endParaRPr lang="en-US"/>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457200" y="2209800"/>
            <a:ext cx="8229600" cy="2477601"/>
          </a:xfrm>
          <a:prstGeom prst="rect">
            <a:avLst/>
          </a:prstGeom>
          <a:noFill/>
          <a:ln w="95250" cmpd="thinThick">
            <a:solidFill>
              <a:schemeClr val="tx2"/>
            </a:solidFill>
          </a:ln>
        </p:spPr>
        <p:txBody>
          <a:bodyPr vert="horz" wrap="square" rtlCol="0">
            <a:spAutoFit/>
          </a:bodyPr>
          <a:lstStyle/>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endParaRPr lang="en-US" sz="1200" b="1" i="1" u="sng" dirty="0">
              <a:solidFill>
                <a:schemeClr val="accent2"/>
              </a:solidFill>
              <a:latin typeface="+mj-lt"/>
            </a:endParaRPr>
          </a:p>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r>
              <a:rPr lang="en-US" sz="6000" b="1" i="1" u="sng" dirty="0">
                <a:solidFill>
                  <a:schemeClr val="accent2"/>
                </a:solidFill>
                <a:latin typeface="+mj-lt"/>
              </a:rPr>
              <a:t>Salient features of Search &amp; Seizure Proceedings</a:t>
            </a:r>
            <a:endParaRPr lang="en-US" sz="7200" b="1" i="1" u="sng" dirty="0">
              <a:solidFill>
                <a:schemeClr val="accent2"/>
              </a:solidFill>
              <a:latin typeface="+mj-lt"/>
            </a:endParaRPr>
          </a:p>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b="1" i="0" u="sng" strike="noStrike" kern="1200" cap="none" spc="0" normalizeH="0" baseline="0" noProof="0" dirty="0">
              <a:ln>
                <a:noFill/>
              </a:ln>
              <a:solidFill>
                <a:schemeClr val="accent2"/>
              </a:solidFill>
              <a:effectLst/>
              <a:uLnTx/>
              <a:uFillTx/>
              <a:latin typeface="+mj-lt"/>
              <a:ea typeface="+mn-ea"/>
              <a:cs typeface="+mn-cs"/>
            </a:endParaRPr>
          </a:p>
        </p:txBody>
      </p:sp>
      <p:sp>
        <p:nvSpPr>
          <p:cNvPr id="3" name="Slide Number Placeholder 2">
            <a:extLst>
              <a:ext uri="{FF2B5EF4-FFF2-40B4-BE49-F238E27FC236}">
                <a16:creationId xmlns:a16="http://schemas.microsoft.com/office/drawing/2014/main" id="{9DDAFC40-991E-4F57-A6F2-095982A82439}"/>
              </a:ext>
            </a:extLst>
          </p:cNvPr>
          <p:cNvSpPr>
            <a:spLocks noGrp="1"/>
          </p:cNvSpPr>
          <p:nvPr>
            <p:ph type="sldNum" sz="quarter" idx="12"/>
          </p:nvPr>
        </p:nvSpPr>
        <p:spPr/>
        <p:txBody>
          <a:bodyPr/>
          <a:lstStyle/>
          <a:p>
            <a:pPr>
              <a:defRPr/>
            </a:pPr>
            <a:fld id="{ACC2B083-4B80-4709-BCA6-AED58DFFDEC8}" type="slidenum">
              <a:rPr lang="en-US" smtClean="0"/>
              <a:pPr>
                <a:defRPr/>
              </a:pPr>
              <a:t>73</a:t>
            </a:fld>
            <a:endParaRPr lang="en-US"/>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5" name="Rectangle 2"/>
          <p:cNvSpPr>
            <a:spLocks noGrp="1" noChangeArrowheads="1"/>
          </p:cNvSpPr>
          <p:nvPr>
            <p:ph type="title"/>
          </p:nvPr>
        </p:nvSpPr>
        <p:spPr>
          <a:xfrm>
            <a:off x="304800" y="381000"/>
            <a:ext cx="8534400" cy="990600"/>
          </a:xfrm>
        </p:spPr>
        <p:txBody>
          <a:bodyPr>
            <a:normAutofit/>
          </a:bodyPr>
          <a:lstStyle/>
          <a:p>
            <a:pPr algn="ctr">
              <a:lnSpc>
                <a:spcPct val="95000"/>
              </a:lnSpc>
            </a:pPr>
            <a:r>
              <a:rPr lang="en-US" b="1" i="1" u="sng" dirty="0"/>
              <a:t>SEARCH - WHEN POSSIBLE</a:t>
            </a:r>
          </a:p>
        </p:txBody>
      </p:sp>
      <p:sp>
        <p:nvSpPr>
          <p:cNvPr id="62467" name="Rectangle 3"/>
          <p:cNvSpPr>
            <a:spLocks noGrp="1" noChangeArrowheads="1"/>
          </p:cNvSpPr>
          <p:nvPr>
            <p:ph idx="1"/>
          </p:nvPr>
        </p:nvSpPr>
        <p:spPr>
          <a:xfrm>
            <a:off x="114300" y="1066800"/>
            <a:ext cx="8915400" cy="4191000"/>
          </a:xfrm>
        </p:spPr>
        <p:txBody>
          <a:bodyPr>
            <a:normAutofit fontScale="92500" lnSpcReduction="10000"/>
          </a:bodyPr>
          <a:lstStyle/>
          <a:p>
            <a:pPr marL="274320" indent="-274320" algn="just" fontAlgn="auto">
              <a:lnSpc>
                <a:spcPct val="110000"/>
              </a:lnSpc>
              <a:spcBef>
                <a:spcPts val="600"/>
              </a:spcBef>
              <a:spcAft>
                <a:spcPts val="0"/>
              </a:spcAft>
              <a:buFont typeface="Wingdings" pitchFamily="2" charset="2"/>
              <a:buNone/>
              <a:defRPr/>
            </a:pPr>
            <a:r>
              <a:rPr lang="en-US" sz="3100" b="1" u="sng" dirty="0">
                <a:solidFill>
                  <a:schemeClr val="accent2"/>
                </a:solidFill>
              </a:rPr>
              <a:t>Situation u/s 132(1)</a:t>
            </a:r>
          </a:p>
          <a:p>
            <a:pPr marL="274320" indent="-274320" algn="just" fontAlgn="auto">
              <a:lnSpc>
                <a:spcPct val="110000"/>
              </a:lnSpc>
              <a:spcBef>
                <a:spcPts val="600"/>
              </a:spcBef>
              <a:spcAft>
                <a:spcPts val="0"/>
              </a:spcAft>
              <a:buFont typeface="Wingdings" pitchFamily="2" charset="2"/>
              <a:buNone/>
              <a:defRPr/>
            </a:pPr>
            <a:endParaRPr lang="en-US" sz="100" b="1" dirty="0">
              <a:solidFill>
                <a:srgbClr val="000000"/>
              </a:solidFill>
              <a:effectLst>
                <a:outerShdw blurRad="38100" dist="38100" dir="2700000" algn="tl">
                  <a:srgbClr val="FFFFFF"/>
                </a:outerShdw>
              </a:effectLst>
            </a:endParaRPr>
          </a:p>
          <a:p>
            <a:pPr marL="457200" indent="-457200" algn="just" fontAlgn="auto">
              <a:lnSpc>
                <a:spcPct val="110000"/>
              </a:lnSpc>
              <a:spcBef>
                <a:spcPts val="600"/>
              </a:spcBef>
              <a:spcAft>
                <a:spcPts val="0"/>
              </a:spcAft>
              <a:buClr>
                <a:schemeClr val="accent2"/>
              </a:buClr>
              <a:buFont typeface="+mj-lt"/>
              <a:buAutoNum type="alphaLcParenR"/>
              <a:defRPr/>
            </a:pPr>
            <a:r>
              <a:rPr lang="en-US" sz="2200" dirty="0"/>
              <a:t>Non-compliance to summon u/s 131(1) or notice u/s 142(1) as to production of certain Books of Account or other documents.  </a:t>
            </a:r>
            <a:r>
              <a:rPr lang="en-US" sz="2200" i="1" dirty="0">
                <a:solidFill>
                  <a:schemeClr val="tx2"/>
                </a:solidFill>
              </a:rPr>
              <a:t>[Even a slightest non compliance may lead to formation of belief]</a:t>
            </a:r>
            <a:r>
              <a:rPr lang="en-US" sz="2000" i="1" dirty="0">
                <a:solidFill>
                  <a:schemeClr val="tx2"/>
                </a:solidFill>
              </a:rPr>
              <a:t> </a:t>
            </a:r>
          </a:p>
          <a:p>
            <a:pPr marL="342900" indent="-342900" algn="just" fontAlgn="auto">
              <a:lnSpc>
                <a:spcPct val="110000"/>
              </a:lnSpc>
              <a:spcBef>
                <a:spcPts val="600"/>
              </a:spcBef>
              <a:spcAft>
                <a:spcPts val="0"/>
              </a:spcAft>
              <a:buClr>
                <a:schemeClr val="accent2"/>
              </a:buClr>
              <a:buFont typeface="+mj-lt"/>
              <a:buAutoNum type="alphaLcParenR"/>
              <a:defRPr/>
            </a:pPr>
            <a:endParaRPr lang="en-US" sz="1200" dirty="0"/>
          </a:p>
          <a:p>
            <a:pPr marL="457200" indent="-457200" algn="just" fontAlgn="auto">
              <a:lnSpc>
                <a:spcPct val="110000"/>
              </a:lnSpc>
              <a:spcBef>
                <a:spcPts val="600"/>
              </a:spcBef>
              <a:spcAft>
                <a:spcPts val="0"/>
              </a:spcAft>
              <a:buClr>
                <a:schemeClr val="accent2"/>
              </a:buClr>
              <a:buFont typeface="+mj-lt"/>
              <a:buAutoNum type="alphaLcParenR"/>
              <a:defRPr/>
            </a:pPr>
            <a:r>
              <a:rPr lang="en-US" sz="2200" dirty="0"/>
              <a:t>Notice has been / would be issued, but such person has not or might not produce Books of account in respect of any proceeding under IT Act. </a:t>
            </a:r>
            <a:r>
              <a:rPr lang="en-US" sz="2200" i="1" dirty="0">
                <a:solidFill>
                  <a:schemeClr val="tx2"/>
                </a:solidFill>
              </a:rPr>
              <a:t>[Proceeding may be assessment, appellate, revision, penalty, rectification, etc.]</a:t>
            </a:r>
          </a:p>
          <a:p>
            <a:pPr marL="274320" indent="-274320" algn="just" fontAlgn="auto">
              <a:lnSpc>
                <a:spcPct val="110000"/>
              </a:lnSpc>
              <a:spcBef>
                <a:spcPts val="600"/>
              </a:spcBef>
              <a:spcAft>
                <a:spcPts val="0"/>
              </a:spcAft>
              <a:buClr>
                <a:schemeClr val="accent2"/>
              </a:buClr>
              <a:buFont typeface="+mj-lt"/>
              <a:buAutoNum type="alphaLcParenR"/>
              <a:defRPr/>
            </a:pPr>
            <a:endParaRPr lang="en-US" sz="1200" dirty="0"/>
          </a:p>
          <a:p>
            <a:pPr marL="457200" indent="-457200" algn="just" fontAlgn="auto">
              <a:lnSpc>
                <a:spcPct val="110000"/>
              </a:lnSpc>
              <a:spcBef>
                <a:spcPts val="600"/>
              </a:spcBef>
              <a:spcAft>
                <a:spcPts val="0"/>
              </a:spcAft>
              <a:buClr>
                <a:schemeClr val="accent2"/>
              </a:buClr>
              <a:buFont typeface="+mj-lt"/>
              <a:buAutoNum type="alphaLcParenR"/>
              <a:defRPr/>
            </a:pPr>
            <a:r>
              <a:rPr lang="en-US" sz="2200" dirty="0"/>
              <a:t>Possession of undisclosed money, bullion, jewellery or other valuable article or thing whether wholly or partly. </a:t>
            </a:r>
            <a:r>
              <a:rPr lang="en-US" sz="2200" i="1" dirty="0">
                <a:solidFill>
                  <a:schemeClr val="tx2"/>
                </a:solidFill>
              </a:rPr>
              <a:t>[Search Warrant in such case can be issued in Form No.45]</a:t>
            </a:r>
          </a:p>
        </p:txBody>
      </p:sp>
      <p:sp>
        <p:nvSpPr>
          <p:cNvPr id="49157" name="Text Box 4"/>
          <p:cNvSpPr txBox="1">
            <a:spLocks noChangeArrowheads="1"/>
          </p:cNvSpPr>
          <p:nvPr/>
        </p:nvSpPr>
        <p:spPr bwMode="auto">
          <a:xfrm>
            <a:off x="0" y="5091381"/>
            <a:ext cx="9144000" cy="1323439"/>
          </a:xfrm>
          <a:prstGeom prst="rect">
            <a:avLst/>
          </a:prstGeom>
          <a:solidFill>
            <a:schemeClr val="tx2"/>
          </a:solidFill>
          <a:ln w="9525">
            <a:noFill/>
            <a:miter lim="800000"/>
            <a:headEnd/>
            <a:tailEnd/>
          </a:ln>
        </p:spPr>
        <p:txBody>
          <a:bodyPr wrap="square">
            <a:spAutoFit/>
          </a:bodyPr>
          <a:lstStyle/>
          <a:p>
            <a:pPr algn="just" eaLnBrk="1" hangingPunct="1">
              <a:spcBef>
                <a:spcPct val="50000"/>
              </a:spcBef>
            </a:pPr>
            <a:r>
              <a:rPr lang="en-US" sz="2000" b="1" u="sng" dirty="0">
                <a:solidFill>
                  <a:schemeClr val="bg1"/>
                </a:solidFill>
                <a:latin typeface="+mn-lt"/>
              </a:rPr>
              <a:t>Note</a:t>
            </a:r>
            <a:r>
              <a:rPr lang="en-US" sz="2000" b="1" dirty="0">
                <a:solidFill>
                  <a:schemeClr val="bg1"/>
                </a:solidFill>
                <a:latin typeface="+mn-lt"/>
              </a:rPr>
              <a:t>: </a:t>
            </a:r>
            <a:r>
              <a:rPr lang="en-US" sz="2000" dirty="0">
                <a:solidFill>
                  <a:schemeClr val="bg1"/>
                </a:solidFill>
                <a:latin typeface="+mn-lt"/>
              </a:rPr>
              <a:t>For valid search, any of the situation as enumerated above should persist other wise the entire action could vitiate. </a:t>
            </a:r>
            <a:r>
              <a:rPr lang="en-US" sz="2000" b="1" i="1" u="sng" dirty="0">
                <a:solidFill>
                  <a:schemeClr val="bg1"/>
                </a:solidFill>
                <a:latin typeface="+mn-lt"/>
              </a:rPr>
              <a:t>CIT vs. Smt. </a:t>
            </a:r>
            <a:r>
              <a:rPr lang="en-US" sz="2000" b="1" i="1" u="sng" dirty="0" err="1">
                <a:solidFill>
                  <a:schemeClr val="bg1"/>
                </a:solidFill>
                <a:latin typeface="+mn-lt"/>
              </a:rPr>
              <a:t>Chitra</a:t>
            </a:r>
            <a:r>
              <a:rPr lang="en-US" sz="2000" b="1" i="1" u="sng" dirty="0">
                <a:solidFill>
                  <a:schemeClr val="bg1"/>
                </a:solidFill>
                <a:latin typeface="+mn-lt"/>
              </a:rPr>
              <a:t> Devi </a:t>
            </a:r>
            <a:r>
              <a:rPr lang="en-US" sz="2000" b="1" i="1" u="sng" dirty="0" err="1">
                <a:solidFill>
                  <a:schemeClr val="bg1"/>
                </a:solidFill>
                <a:latin typeface="+mn-lt"/>
              </a:rPr>
              <a:t>Soni</a:t>
            </a:r>
            <a:r>
              <a:rPr lang="en-US" sz="2000" b="1" i="1" u="sng" dirty="0">
                <a:solidFill>
                  <a:schemeClr val="bg1"/>
                </a:solidFill>
                <a:latin typeface="+mn-lt"/>
              </a:rPr>
              <a:t> [2008] 170 </a:t>
            </a:r>
            <a:r>
              <a:rPr lang="en-US" sz="2000" b="1" i="1" u="sng" dirty="0" err="1">
                <a:solidFill>
                  <a:schemeClr val="bg1"/>
                </a:solidFill>
                <a:latin typeface="+mn-lt"/>
              </a:rPr>
              <a:t>Taxmann</a:t>
            </a:r>
            <a:r>
              <a:rPr lang="en-US" sz="2000" b="1" i="1" u="sng" dirty="0">
                <a:solidFill>
                  <a:schemeClr val="bg1"/>
                </a:solidFill>
                <a:latin typeface="+mn-lt"/>
              </a:rPr>
              <a:t> 164 (Raj.) also see L.R. Gupta vs. Union of India [1992] 194 ITR 32 (Del), SLP Dismissed.</a:t>
            </a:r>
            <a:endParaRPr lang="en-US" sz="2000" b="1" dirty="0">
              <a:solidFill>
                <a:schemeClr val="bg1"/>
              </a:solidFill>
              <a:latin typeface="+mn-lt"/>
            </a:endParaRPr>
          </a:p>
        </p:txBody>
      </p:sp>
      <p:sp>
        <p:nvSpPr>
          <p:cNvPr id="3" name="Slide Number Placeholder 2">
            <a:extLst>
              <a:ext uri="{FF2B5EF4-FFF2-40B4-BE49-F238E27FC236}">
                <a16:creationId xmlns:a16="http://schemas.microsoft.com/office/drawing/2014/main" id="{2AE2593E-E5FD-483D-BE9D-FA5C78A9010C}"/>
              </a:ext>
            </a:extLst>
          </p:cNvPr>
          <p:cNvSpPr>
            <a:spLocks noGrp="1"/>
          </p:cNvSpPr>
          <p:nvPr>
            <p:ph type="sldNum" sz="quarter" idx="12"/>
          </p:nvPr>
        </p:nvSpPr>
        <p:spPr/>
        <p:txBody>
          <a:bodyPr/>
          <a:lstStyle/>
          <a:p>
            <a:pPr>
              <a:defRPr/>
            </a:pPr>
            <a:fld id="{ACC2B083-4B80-4709-BCA6-AED58DFFDEC8}" type="slidenum">
              <a:rPr lang="en-US" smtClean="0"/>
              <a:pPr>
                <a:defRPr/>
              </a:pPr>
              <a:t>74</a:t>
            </a:fld>
            <a:endParaRPr lang="en-US"/>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Rectangle 2"/>
          <p:cNvSpPr>
            <a:spLocks noGrp="1" noChangeArrowheads="1"/>
          </p:cNvSpPr>
          <p:nvPr>
            <p:ph type="title"/>
          </p:nvPr>
        </p:nvSpPr>
        <p:spPr>
          <a:xfrm>
            <a:off x="457200" y="609600"/>
            <a:ext cx="8229600" cy="1066800"/>
          </a:xfrm>
        </p:spPr>
        <p:txBody>
          <a:bodyPr>
            <a:normAutofit/>
          </a:bodyPr>
          <a:lstStyle/>
          <a:p>
            <a:pPr algn="ctr"/>
            <a:r>
              <a:rPr lang="en-US" sz="4400" b="1" i="1" u="sng" dirty="0"/>
              <a:t>Certain aspects of Search</a:t>
            </a:r>
          </a:p>
        </p:txBody>
      </p:sp>
      <p:sp>
        <p:nvSpPr>
          <p:cNvPr id="50180" name="Rectangle 3"/>
          <p:cNvSpPr>
            <a:spLocks noGrp="1" noChangeArrowheads="1"/>
          </p:cNvSpPr>
          <p:nvPr>
            <p:ph idx="1"/>
          </p:nvPr>
        </p:nvSpPr>
        <p:spPr>
          <a:xfrm>
            <a:off x="457200" y="2133600"/>
            <a:ext cx="8229600" cy="4325112"/>
          </a:xfrm>
        </p:spPr>
        <p:txBody>
          <a:bodyPr/>
          <a:lstStyle/>
          <a:p>
            <a:pPr marL="657225" indent="-481013">
              <a:lnSpc>
                <a:spcPct val="150000"/>
              </a:lnSpc>
              <a:spcBef>
                <a:spcPts val="600"/>
              </a:spcBef>
              <a:buClr>
                <a:schemeClr val="accent2"/>
              </a:buClr>
              <a:buFont typeface="Wingdings" pitchFamily="2" charset="2"/>
              <a:buChar char="q"/>
            </a:pPr>
            <a:r>
              <a:rPr lang="en-US" dirty="0">
                <a:solidFill>
                  <a:schemeClr val="tx2"/>
                </a:solidFill>
              </a:rPr>
              <a:t>In Consequence of Information.</a:t>
            </a:r>
          </a:p>
          <a:p>
            <a:pPr marL="657225" indent="-481013">
              <a:lnSpc>
                <a:spcPct val="150000"/>
              </a:lnSpc>
              <a:spcBef>
                <a:spcPts val="600"/>
              </a:spcBef>
              <a:buClr>
                <a:schemeClr val="accent2"/>
              </a:buClr>
              <a:buFont typeface="Wingdings" pitchFamily="2" charset="2"/>
              <a:buChar char="q"/>
            </a:pPr>
            <a:r>
              <a:rPr lang="en-US" dirty="0">
                <a:solidFill>
                  <a:schemeClr val="tx2"/>
                </a:solidFill>
              </a:rPr>
              <a:t>Mandatory requirement.</a:t>
            </a:r>
          </a:p>
          <a:p>
            <a:pPr marL="1704975" lvl="1" indent="-481013">
              <a:lnSpc>
                <a:spcPct val="150000"/>
              </a:lnSpc>
              <a:spcBef>
                <a:spcPts val="600"/>
              </a:spcBef>
              <a:buClr>
                <a:schemeClr val="tx2"/>
              </a:buClr>
              <a:buFont typeface="Wingdings" pitchFamily="2" charset="2"/>
              <a:buChar char="Ø"/>
            </a:pPr>
            <a:r>
              <a:rPr lang="en-US" dirty="0"/>
              <a:t>Reason to believe.</a:t>
            </a:r>
          </a:p>
          <a:p>
            <a:pPr marL="1704975" lvl="1" indent="-481013">
              <a:lnSpc>
                <a:spcPct val="150000"/>
              </a:lnSpc>
              <a:spcBef>
                <a:spcPts val="600"/>
              </a:spcBef>
              <a:buClr>
                <a:schemeClr val="tx2"/>
              </a:buClr>
              <a:buFont typeface="Wingdings" pitchFamily="2" charset="2"/>
              <a:buChar char="Ø"/>
            </a:pPr>
            <a:r>
              <a:rPr lang="en-US" dirty="0"/>
              <a:t>Satisfaction to be recorded.</a:t>
            </a:r>
          </a:p>
          <a:p>
            <a:pPr marL="657225" lvl="1" indent="-481013">
              <a:lnSpc>
                <a:spcPct val="150000"/>
              </a:lnSpc>
              <a:spcBef>
                <a:spcPts val="600"/>
              </a:spcBef>
              <a:buClr>
                <a:schemeClr val="tx2"/>
              </a:buClr>
              <a:buFont typeface="Wingdings" pitchFamily="2" charset="2"/>
              <a:buChar char="Ø"/>
            </a:pPr>
            <a:endParaRPr lang="en-US" dirty="0"/>
          </a:p>
        </p:txBody>
      </p:sp>
      <p:sp>
        <p:nvSpPr>
          <p:cNvPr id="3" name="Slide Number Placeholder 2">
            <a:extLst>
              <a:ext uri="{FF2B5EF4-FFF2-40B4-BE49-F238E27FC236}">
                <a16:creationId xmlns:a16="http://schemas.microsoft.com/office/drawing/2014/main" id="{FF57CDD5-4908-43CA-9322-BB6CC0543219}"/>
              </a:ext>
            </a:extLst>
          </p:cNvPr>
          <p:cNvSpPr>
            <a:spLocks noGrp="1"/>
          </p:cNvSpPr>
          <p:nvPr>
            <p:ph type="sldNum" sz="quarter" idx="12"/>
          </p:nvPr>
        </p:nvSpPr>
        <p:spPr/>
        <p:txBody>
          <a:bodyPr/>
          <a:lstStyle/>
          <a:p>
            <a:pPr>
              <a:defRPr/>
            </a:pPr>
            <a:fld id="{ACC2B083-4B80-4709-BCA6-AED58DFFDEC8}" type="slidenum">
              <a:rPr lang="en-US" smtClean="0"/>
              <a:pPr>
                <a:defRPr/>
              </a:pPr>
              <a:t>75</a:t>
            </a:fld>
            <a:endParaRPr 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8" name="Rectangle 3"/>
          <p:cNvSpPr>
            <a:spLocks noGrp="1" noChangeArrowheads="1"/>
          </p:cNvSpPr>
          <p:nvPr>
            <p:ph sz="quarter" idx="1"/>
          </p:nvPr>
        </p:nvSpPr>
        <p:spPr>
          <a:xfrm>
            <a:off x="304800" y="1600200"/>
            <a:ext cx="8458200" cy="4953000"/>
          </a:xfrm>
        </p:spPr>
        <p:txBody>
          <a:bodyPr>
            <a:noAutofit/>
          </a:bodyPr>
          <a:lstStyle/>
          <a:p>
            <a:pPr marL="457200" indent="-457200" algn="just" defTabSz="625475">
              <a:spcBef>
                <a:spcPts val="1800"/>
              </a:spcBef>
              <a:buClrTx/>
              <a:buFont typeface="+mj-lt"/>
              <a:buAutoNum type="arabicParenR"/>
            </a:pPr>
            <a:r>
              <a:rPr lang="en-US" sz="2100" dirty="0"/>
              <a:t>Principal Director General or Director General of Income Tax</a:t>
            </a:r>
          </a:p>
          <a:p>
            <a:pPr marL="457200" indent="-457200" algn="just" defTabSz="625475">
              <a:spcBef>
                <a:spcPts val="1800"/>
              </a:spcBef>
              <a:buClrTx/>
              <a:buFont typeface="+mj-lt"/>
              <a:buAutoNum type="arabicParenR"/>
            </a:pPr>
            <a:r>
              <a:rPr lang="en-US" sz="2100" dirty="0"/>
              <a:t>Principal Director or Director of Income Tax  </a:t>
            </a:r>
          </a:p>
          <a:p>
            <a:pPr marL="457200" indent="-457200" algn="just" defTabSz="625475">
              <a:spcBef>
                <a:spcPts val="1800"/>
              </a:spcBef>
              <a:buClrTx/>
              <a:buFont typeface="+mj-lt"/>
              <a:buAutoNum type="arabicParenR"/>
            </a:pPr>
            <a:r>
              <a:rPr lang="en-US" sz="2100" dirty="0"/>
              <a:t>Principal Chief Commissioner or Chief Commissioner of Income Tax</a:t>
            </a:r>
          </a:p>
          <a:p>
            <a:pPr marL="457200" indent="-457200" algn="just" defTabSz="625475">
              <a:spcBef>
                <a:spcPts val="1800"/>
              </a:spcBef>
              <a:buClrTx/>
              <a:buFont typeface="+mj-lt"/>
              <a:buAutoNum type="arabicParenR"/>
            </a:pPr>
            <a:r>
              <a:rPr lang="en-US" sz="2100" dirty="0"/>
              <a:t>Principal Commissioner or Commissioner of Income Tax</a:t>
            </a:r>
          </a:p>
          <a:p>
            <a:pPr marL="457200" indent="-457200" algn="just" defTabSz="625475">
              <a:spcBef>
                <a:spcPts val="1800"/>
              </a:spcBef>
              <a:buClrTx/>
              <a:buFont typeface="+mj-lt"/>
              <a:buAutoNum type="arabicParenR"/>
            </a:pPr>
            <a:r>
              <a:rPr lang="en-US" sz="2100" dirty="0"/>
              <a:t>Additional Director / Addl. Commissioner of Income-tax </a:t>
            </a:r>
            <a:r>
              <a:rPr lang="en-US" sz="2100" dirty="0">
                <a:solidFill>
                  <a:schemeClr val="accent1"/>
                </a:solidFill>
              </a:rPr>
              <a:t>(inserted by Finance(No. 2) Act,2009, w.r.e.f 1-6-1994) </a:t>
            </a:r>
          </a:p>
          <a:p>
            <a:pPr marL="512763" indent="0" algn="just" defTabSz="625475">
              <a:spcBef>
                <a:spcPts val="1800"/>
              </a:spcBef>
              <a:buFont typeface="Wingdings" pitchFamily="2" charset="2"/>
              <a:buNone/>
            </a:pPr>
            <a:r>
              <a:rPr lang="en-US" sz="2100" i="1" dirty="0">
                <a:cs typeface="Times New Roman" pitchFamily="18" charset="0"/>
              </a:rPr>
              <a:t>[The amendment has been inserted to supersede the Delhi High Court  judgment in</a:t>
            </a:r>
            <a:r>
              <a:rPr lang="en-US" sz="2100" i="1" dirty="0">
                <a:solidFill>
                  <a:schemeClr val="bg1"/>
                </a:solidFill>
                <a:cs typeface="Times New Roman" pitchFamily="18" charset="0"/>
              </a:rPr>
              <a:t> </a:t>
            </a:r>
            <a:r>
              <a:rPr lang="en-US" sz="2100" b="1" i="1" u="sng" dirty="0">
                <a:solidFill>
                  <a:schemeClr val="accent2"/>
                </a:solidFill>
                <a:cs typeface="Times New Roman" pitchFamily="18" charset="0"/>
              </a:rPr>
              <a:t>CIT v Pawan Kumar Garg [2011] 334 ITR 240 &amp; Sunil </a:t>
            </a:r>
            <a:r>
              <a:rPr lang="en-US" sz="2100" b="1" i="1" u="sng" dirty="0" err="1">
                <a:solidFill>
                  <a:schemeClr val="accent2"/>
                </a:solidFill>
                <a:cs typeface="Times New Roman" pitchFamily="18" charset="0"/>
              </a:rPr>
              <a:t>Dua</a:t>
            </a:r>
            <a:r>
              <a:rPr lang="en-US" sz="2100" b="1" i="1" u="sng" dirty="0">
                <a:solidFill>
                  <a:schemeClr val="accent2"/>
                </a:solidFill>
                <a:cs typeface="Times New Roman" pitchFamily="18" charset="0"/>
              </a:rPr>
              <a:t> v CIT (2008) 170 Taxman 401</a:t>
            </a:r>
            <a:endParaRPr lang="en-US" sz="2100" i="1" dirty="0">
              <a:solidFill>
                <a:schemeClr val="accent1"/>
              </a:solidFill>
            </a:endParaRPr>
          </a:p>
          <a:p>
            <a:pPr marL="444500" indent="-444500" algn="just" defTabSz="625475">
              <a:spcBef>
                <a:spcPts val="1800"/>
              </a:spcBef>
              <a:buFont typeface="Wingdings" pitchFamily="2" charset="2"/>
              <a:buNone/>
            </a:pPr>
            <a:r>
              <a:rPr lang="en-US" sz="2100" dirty="0"/>
              <a:t>6)	Joint Director / Joint Commissioner of  Income Tax </a:t>
            </a:r>
            <a:r>
              <a:rPr lang="en-US" sz="2100" dirty="0">
                <a:solidFill>
                  <a:schemeClr val="accent1"/>
                </a:solidFill>
              </a:rPr>
              <a:t>(by Finance No. 2 Act, 2009, w.r.e.f 1-10-1998)</a:t>
            </a:r>
          </a:p>
        </p:txBody>
      </p:sp>
      <p:sp>
        <p:nvSpPr>
          <p:cNvPr id="5" name="Rectangle 2"/>
          <p:cNvSpPr txBox="1">
            <a:spLocks noChangeArrowheads="1"/>
          </p:cNvSpPr>
          <p:nvPr/>
        </p:nvSpPr>
        <p:spPr>
          <a:xfrm>
            <a:off x="152400" y="533400"/>
            <a:ext cx="8763000" cy="1066800"/>
          </a:xfrm>
          <a:prstGeom prst="rect">
            <a:avLst/>
          </a:prstGeom>
        </p:spPr>
        <p:txBody>
          <a:bodyPr vert="horz" anchor="ctr">
            <a:noAutofit/>
          </a:bodyPr>
          <a:lstStyle/>
          <a:p>
            <a:pPr marL="0" marR="0" lvl="0" indent="0" algn="ctr" defTabSz="914400" rtl="0" eaLnBrk="1" fontAlgn="auto" latinLnBrk="0" hangingPunct="1">
              <a:lnSpc>
                <a:spcPct val="95000"/>
              </a:lnSpc>
              <a:spcBef>
                <a:spcPct val="0"/>
              </a:spcBef>
              <a:spcAft>
                <a:spcPts val="0"/>
              </a:spcAft>
              <a:buClrTx/>
              <a:buSzTx/>
              <a:buFontTx/>
              <a:buNone/>
              <a:tabLst/>
              <a:defRPr/>
            </a:pPr>
            <a:r>
              <a:rPr kumimoji="0" lang="en-US" sz="4000" b="1" i="1" u="sng" strike="noStrike" kern="1200" cap="none" spc="0" normalizeH="0" baseline="0" noProof="0" dirty="0">
                <a:ln>
                  <a:noFill/>
                </a:ln>
                <a:solidFill>
                  <a:schemeClr val="tx2"/>
                </a:solidFill>
                <a:effectLst/>
                <a:uLnTx/>
                <a:uFillTx/>
                <a:latin typeface="+mj-lt"/>
                <a:ea typeface="+mj-ea"/>
                <a:cs typeface="+mj-cs"/>
              </a:rPr>
              <a:t>Authorizing Officer  [u/s 132(1)]  </a:t>
            </a:r>
          </a:p>
        </p:txBody>
      </p:sp>
      <p:sp>
        <p:nvSpPr>
          <p:cNvPr id="3" name="Slide Number Placeholder 2">
            <a:extLst>
              <a:ext uri="{FF2B5EF4-FFF2-40B4-BE49-F238E27FC236}">
                <a16:creationId xmlns:a16="http://schemas.microsoft.com/office/drawing/2014/main" id="{DCAD1BAE-48E3-4DDC-98BD-A5CC8E93D619}"/>
              </a:ext>
            </a:extLst>
          </p:cNvPr>
          <p:cNvSpPr>
            <a:spLocks noGrp="1"/>
          </p:cNvSpPr>
          <p:nvPr>
            <p:ph type="sldNum" sz="quarter" idx="12"/>
          </p:nvPr>
        </p:nvSpPr>
        <p:spPr/>
        <p:txBody>
          <a:bodyPr/>
          <a:lstStyle/>
          <a:p>
            <a:pPr>
              <a:defRPr/>
            </a:pPr>
            <a:fld id="{ACC2B083-4B80-4709-BCA6-AED58DFFDEC8}" type="slidenum">
              <a:rPr lang="en-US" smtClean="0"/>
              <a:pPr>
                <a:defRPr/>
              </a:pPr>
              <a:t>76</a:t>
            </a:fld>
            <a:endParaRPr lang="en-US"/>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a:xfrm>
            <a:off x="304800" y="457200"/>
            <a:ext cx="8229600" cy="1066800"/>
          </a:xfrm>
        </p:spPr>
        <p:txBody>
          <a:bodyPr>
            <a:normAutofit/>
          </a:bodyPr>
          <a:lstStyle/>
          <a:p>
            <a:pPr algn="ctr" fontAlgn="auto">
              <a:spcAft>
                <a:spcPts val="0"/>
              </a:spcAft>
              <a:buFont typeface="Wingdings" pitchFamily="2" charset="2"/>
              <a:buNone/>
              <a:defRPr/>
            </a:pPr>
            <a:r>
              <a:rPr lang="en-US" sz="4400" b="1" i="1" u="sng" dirty="0" err="1"/>
              <a:t>Authorised</a:t>
            </a:r>
            <a:r>
              <a:rPr lang="en-US" sz="4400" b="1" i="1" u="sng" dirty="0"/>
              <a:t> Officers</a:t>
            </a:r>
          </a:p>
        </p:txBody>
      </p:sp>
      <p:sp>
        <p:nvSpPr>
          <p:cNvPr id="53252" name="Rectangle 3"/>
          <p:cNvSpPr>
            <a:spLocks noGrp="1" noChangeArrowheads="1"/>
          </p:cNvSpPr>
          <p:nvPr>
            <p:ph sz="quarter" idx="1"/>
          </p:nvPr>
        </p:nvSpPr>
        <p:spPr>
          <a:xfrm>
            <a:off x="381000" y="1752600"/>
            <a:ext cx="8458200" cy="4876800"/>
          </a:xfrm>
        </p:spPr>
        <p:txBody>
          <a:bodyPr>
            <a:noAutofit/>
          </a:bodyPr>
          <a:lstStyle/>
          <a:p>
            <a:pPr marL="685800" indent="-685800" algn="just">
              <a:spcBef>
                <a:spcPts val="600"/>
              </a:spcBef>
              <a:buClr>
                <a:schemeClr val="accent2"/>
              </a:buClr>
              <a:buFont typeface="Wingdings" pitchFamily="2" charset="2"/>
              <a:buChar char="Ø"/>
            </a:pPr>
            <a:r>
              <a:rPr lang="en-US" sz="2400" dirty="0"/>
              <a:t>Additional Director of Income-tax </a:t>
            </a:r>
            <a:r>
              <a:rPr lang="en-US" sz="2400" dirty="0">
                <a:solidFill>
                  <a:schemeClr val="accent1"/>
                </a:solidFill>
              </a:rPr>
              <a:t>(inserted by Finance(No. 2) Act,2009, w.r.e.f 1-6-1994)</a:t>
            </a:r>
          </a:p>
          <a:p>
            <a:pPr marL="685800" indent="-685800" algn="just">
              <a:spcBef>
                <a:spcPts val="600"/>
              </a:spcBef>
              <a:buClr>
                <a:schemeClr val="accent2"/>
              </a:buClr>
              <a:buFont typeface="Wingdings" pitchFamily="2" charset="2"/>
              <a:buChar char="Ø"/>
            </a:pPr>
            <a:r>
              <a:rPr lang="en-US" sz="2400" dirty="0"/>
              <a:t>Additional Commissioner of Income-tax </a:t>
            </a:r>
            <a:r>
              <a:rPr lang="en-US" sz="2400" dirty="0">
                <a:solidFill>
                  <a:schemeClr val="accent1"/>
                </a:solidFill>
              </a:rPr>
              <a:t>(inserted by Finance(No. 2) Act,2009, w.r.e.f 1-6-1994)</a:t>
            </a:r>
          </a:p>
          <a:p>
            <a:pPr marL="685800" indent="-685800" algn="just">
              <a:spcBef>
                <a:spcPts val="600"/>
              </a:spcBef>
              <a:buClr>
                <a:schemeClr val="accent2"/>
              </a:buClr>
              <a:buFont typeface="Wingdings" pitchFamily="2" charset="2"/>
              <a:buChar char="Ø"/>
            </a:pPr>
            <a:r>
              <a:rPr lang="en-US" sz="2400" dirty="0"/>
              <a:t>Joint Commissioner of Income Tax</a:t>
            </a:r>
          </a:p>
          <a:p>
            <a:pPr marL="685800" indent="-685800" algn="just">
              <a:spcBef>
                <a:spcPts val="600"/>
              </a:spcBef>
              <a:buClr>
                <a:schemeClr val="accent2"/>
              </a:buClr>
              <a:buFont typeface="Wingdings" pitchFamily="2" charset="2"/>
              <a:buChar char="Ø"/>
            </a:pPr>
            <a:r>
              <a:rPr lang="en-US" sz="2400" dirty="0"/>
              <a:t>Joint Director of Income Tax</a:t>
            </a:r>
          </a:p>
          <a:p>
            <a:pPr marL="685800" indent="-685800" algn="just">
              <a:spcBef>
                <a:spcPts val="600"/>
              </a:spcBef>
              <a:buClr>
                <a:schemeClr val="accent2"/>
              </a:buClr>
              <a:buFont typeface="Wingdings" pitchFamily="2" charset="2"/>
              <a:buChar char="Ø"/>
            </a:pPr>
            <a:r>
              <a:rPr lang="en-US" sz="2400" dirty="0"/>
              <a:t>Deputy Director of Income Tax</a:t>
            </a:r>
          </a:p>
          <a:p>
            <a:pPr marL="685800" indent="-685800" algn="just">
              <a:spcBef>
                <a:spcPts val="600"/>
              </a:spcBef>
              <a:buClr>
                <a:schemeClr val="accent2"/>
              </a:buClr>
              <a:buFont typeface="Wingdings" pitchFamily="2" charset="2"/>
              <a:buChar char="Ø"/>
            </a:pPr>
            <a:r>
              <a:rPr lang="en-US" sz="2400" dirty="0"/>
              <a:t>Deputy Commissioner of Income Tax</a:t>
            </a:r>
          </a:p>
          <a:p>
            <a:pPr marL="685800" indent="-685800" algn="just">
              <a:spcBef>
                <a:spcPts val="600"/>
              </a:spcBef>
              <a:buClr>
                <a:schemeClr val="accent2"/>
              </a:buClr>
              <a:buFont typeface="Wingdings" pitchFamily="2" charset="2"/>
              <a:buChar char="Ø"/>
            </a:pPr>
            <a:r>
              <a:rPr lang="en-US" sz="2400" dirty="0"/>
              <a:t>Assistant Director of Income Tax</a:t>
            </a:r>
          </a:p>
          <a:p>
            <a:pPr marL="685800" indent="-685800" algn="just">
              <a:spcBef>
                <a:spcPts val="600"/>
              </a:spcBef>
              <a:buClr>
                <a:schemeClr val="accent2"/>
              </a:buClr>
              <a:buFont typeface="Wingdings" pitchFamily="2" charset="2"/>
              <a:buChar char="Ø"/>
            </a:pPr>
            <a:r>
              <a:rPr lang="en-US" sz="2400" dirty="0"/>
              <a:t>Assistant Commissioner of Income Tax</a:t>
            </a:r>
          </a:p>
          <a:p>
            <a:pPr marL="685800" indent="-685800" algn="just">
              <a:spcBef>
                <a:spcPts val="600"/>
              </a:spcBef>
              <a:buClr>
                <a:schemeClr val="accent2"/>
              </a:buClr>
              <a:buFont typeface="Wingdings" pitchFamily="2" charset="2"/>
              <a:buChar char="Ø"/>
            </a:pPr>
            <a:r>
              <a:rPr lang="en-US" sz="2400" dirty="0"/>
              <a:t>Income Tax Officer</a:t>
            </a:r>
          </a:p>
        </p:txBody>
      </p:sp>
      <p:sp>
        <p:nvSpPr>
          <p:cNvPr id="53254" name="Text Box 7"/>
          <p:cNvSpPr txBox="1">
            <a:spLocks noChangeArrowheads="1"/>
          </p:cNvSpPr>
          <p:nvPr/>
        </p:nvSpPr>
        <p:spPr bwMode="auto">
          <a:xfrm>
            <a:off x="304800" y="5791200"/>
            <a:ext cx="8458200" cy="366713"/>
          </a:xfrm>
          <a:prstGeom prst="rect">
            <a:avLst/>
          </a:prstGeom>
          <a:noFill/>
          <a:ln w="9525">
            <a:noFill/>
            <a:miter lim="800000"/>
            <a:headEnd/>
            <a:tailEnd/>
          </a:ln>
        </p:spPr>
        <p:txBody>
          <a:bodyPr>
            <a:spAutoFit/>
          </a:bodyPr>
          <a:lstStyle/>
          <a:p>
            <a:pPr algn="just" eaLnBrk="1" hangingPunct="1">
              <a:spcBef>
                <a:spcPct val="50000"/>
              </a:spcBef>
            </a:pPr>
            <a:endParaRPr lang="en-US">
              <a:solidFill>
                <a:srgbClr val="FFFF00"/>
              </a:solidFill>
              <a:latin typeface="Arial" pitchFamily="34" charset="0"/>
            </a:endParaRPr>
          </a:p>
        </p:txBody>
      </p:sp>
      <p:sp>
        <p:nvSpPr>
          <p:cNvPr id="3" name="Slide Number Placeholder 2">
            <a:extLst>
              <a:ext uri="{FF2B5EF4-FFF2-40B4-BE49-F238E27FC236}">
                <a16:creationId xmlns:a16="http://schemas.microsoft.com/office/drawing/2014/main" id="{9A98B8B8-87F7-4D7E-BAC3-1204A822CB8E}"/>
              </a:ext>
            </a:extLst>
          </p:cNvPr>
          <p:cNvSpPr>
            <a:spLocks noGrp="1"/>
          </p:cNvSpPr>
          <p:nvPr>
            <p:ph type="sldNum" sz="quarter" idx="12"/>
          </p:nvPr>
        </p:nvSpPr>
        <p:spPr/>
        <p:txBody>
          <a:bodyPr/>
          <a:lstStyle/>
          <a:p>
            <a:pPr>
              <a:defRPr/>
            </a:pPr>
            <a:fld id="{ACC2B083-4B80-4709-BCA6-AED58DFFDEC8}" type="slidenum">
              <a:rPr lang="en-US" smtClean="0"/>
              <a:pPr>
                <a:defRPr/>
              </a:pPr>
              <a:t>77</a:t>
            </a:fld>
            <a:endParaRPr 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Grp="1" noChangeArrowheads="1"/>
          </p:cNvSpPr>
          <p:nvPr>
            <p:ph type="title"/>
          </p:nvPr>
        </p:nvSpPr>
        <p:spPr>
          <a:xfrm>
            <a:off x="0" y="457200"/>
            <a:ext cx="9144000" cy="1066800"/>
          </a:xfrm>
        </p:spPr>
        <p:txBody>
          <a:bodyPr>
            <a:normAutofit/>
          </a:bodyPr>
          <a:lstStyle/>
          <a:p>
            <a:pPr algn="ctr"/>
            <a:r>
              <a:rPr lang="en-US" sz="4400" b="1" i="1" u="sng" dirty="0"/>
              <a:t>Executions of  Authorizations </a:t>
            </a:r>
          </a:p>
        </p:txBody>
      </p:sp>
      <p:graphicFrame>
        <p:nvGraphicFramePr>
          <p:cNvPr id="237572" name="Group 4"/>
          <p:cNvGraphicFramePr>
            <a:graphicFrameLocks noGrp="1"/>
          </p:cNvGraphicFramePr>
          <p:nvPr>
            <p:ph sz="quarter" idx="1"/>
            <p:extLst>
              <p:ext uri="{D42A27DB-BD31-4B8C-83A1-F6EECF244321}">
                <p14:modId xmlns:p14="http://schemas.microsoft.com/office/powerpoint/2010/main" val="1565692622"/>
              </p:ext>
            </p:extLst>
          </p:nvPr>
        </p:nvGraphicFramePr>
        <p:xfrm>
          <a:off x="304800" y="1752600"/>
          <a:ext cx="8229600" cy="3904933"/>
        </p:xfrm>
        <a:graphic>
          <a:graphicData uri="http://schemas.openxmlformats.org/drawingml/2006/table">
            <a:tbl>
              <a:tblPr/>
              <a:tblGrid>
                <a:gridCol w="1010653">
                  <a:extLst>
                    <a:ext uri="{9D8B030D-6E8A-4147-A177-3AD203B41FA5}">
                      <a16:colId xmlns:a16="http://schemas.microsoft.com/office/drawing/2014/main" val="20000"/>
                    </a:ext>
                  </a:extLst>
                </a:gridCol>
                <a:gridCol w="5702968">
                  <a:extLst>
                    <a:ext uri="{9D8B030D-6E8A-4147-A177-3AD203B41FA5}">
                      <a16:colId xmlns:a16="http://schemas.microsoft.com/office/drawing/2014/main" val="20001"/>
                    </a:ext>
                  </a:extLst>
                </a:gridCol>
                <a:gridCol w="1515979">
                  <a:extLst>
                    <a:ext uri="{9D8B030D-6E8A-4147-A177-3AD203B41FA5}">
                      <a16:colId xmlns:a16="http://schemas.microsoft.com/office/drawing/2014/main" val="20002"/>
                    </a:ext>
                  </a:extLst>
                </a:gridCol>
              </a:tblGrid>
              <a:tr h="4572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a:ln>
                            <a:noFill/>
                          </a:ln>
                          <a:solidFill>
                            <a:schemeClr val="tx1"/>
                          </a:solidFill>
                          <a:effectLst/>
                          <a:latin typeface="+mn-lt"/>
                        </a:rPr>
                        <a:t>S. NO.</a:t>
                      </a:r>
                    </a:p>
                  </a:txBody>
                  <a:tcPr marL="86627" marR="866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a:ln>
                            <a:noFill/>
                          </a:ln>
                          <a:solidFill>
                            <a:schemeClr val="tx1"/>
                          </a:solidFill>
                          <a:effectLst/>
                          <a:latin typeface="+mn-lt"/>
                        </a:rPr>
                        <a:t>PARTICULARS</a:t>
                      </a:r>
                    </a:p>
                  </a:txBody>
                  <a:tcPr marL="86627" marR="866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1" i="0" u="none" strike="noStrike" cap="none" normalizeH="0" baseline="0" dirty="0">
                          <a:ln>
                            <a:noFill/>
                          </a:ln>
                          <a:solidFill>
                            <a:schemeClr val="tx1"/>
                          </a:solidFill>
                          <a:effectLst/>
                          <a:latin typeface="+mn-lt"/>
                        </a:rPr>
                        <a:t>FORM NO.</a:t>
                      </a:r>
                    </a:p>
                  </a:txBody>
                  <a:tcPr marL="86627" marR="866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74676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1.</a:t>
                      </a:r>
                    </a:p>
                  </a:txBody>
                  <a:tcPr marL="86627" marR="866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Authorizations under S. 132(1) other than proviso thereto by DGIT, DIT, CCIT, CIT, DDIT, DCIT. </a:t>
                      </a:r>
                      <a:r>
                        <a:rPr kumimoji="0" lang="en-US" sz="2000" b="1" i="0" u="none" strike="noStrike" cap="none" normalizeH="0" baseline="0" dirty="0">
                          <a:ln>
                            <a:noFill/>
                          </a:ln>
                          <a:solidFill>
                            <a:schemeClr val="tx1"/>
                          </a:solidFill>
                          <a:effectLst/>
                          <a:latin typeface="+mn-lt"/>
                        </a:rPr>
                        <a:t>[Rule 112(2)(a)]</a:t>
                      </a:r>
                      <a:endParaRPr kumimoji="0" lang="en-US" sz="2000" b="1" i="1" u="none" strike="noStrike" cap="none" normalizeH="0" baseline="0" dirty="0">
                        <a:ln>
                          <a:noFill/>
                        </a:ln>
                        <a:solidFill>
                          <a:schemeClr val="tx1"/>
                        </a:solidFill>
                        <a:effectLst/>
                        <a:latin typeface="+mn-lt"/>
                      </a:endParaRPr>
                    </a:p>
                  </a:txBody>
                  <a:tcPr marL="86627" marR="866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        45</a:t>
                      </a:r>
                    </a:p>
                  </a:txBody>
                  <a:tcPr marL="86627" marR="866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35013">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2.</a:t>
                      </a:r>
                    </a:p>
                  </a:txBody>
                  <a:tcPr marL="86627" marR="866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Authorization under proviso to Section – 132(1) by CCIT or CIT. </a:t>
                      </a:r>
                      <a:r>
                        <a:rPr kumimoji="0" lang="en-US" sz="2000" b="1" i="0" u="none" strike="noStrike" cap="none" normalizeH="0" baseline="0" dirty="0">
                          <a:ln>
                            <a:noFill/>
                          </a:ln>
                          <a:solidFill>
                            <a:schemeClr val="tx1"/>
                          </a:solidFill>
                          <a:effectLst/>
                          <a:latin typeface="+mn-lt"/>
                        </a:rPr>
                        <a:t>[Rule 112(2)(b)]</a:t>
                      </a:r>
                      <a:endParaRPr kumimoji="0" lang="en-US" sz="2000" b="1" i="1" u="none" strike="noStrike" cap="none" normalizeH="0" baseline="0" dirty="0">
                        <a:ln>
                          <a:noFill/>
                        </a:ln>
                        <a:solidFill>
                          <a:schemeClr val="tx1"/>
                        </a:solidFill>
                        <a:effectLst/>
                        <a:latin typeface="+mn-lt"/>
                      </a:endParaRPr>
                    </a:p>
                  </a:txBody>
                  <a:tcPr marL="86627" marR="866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       45A</a:t>
                      </a:r>
                    </a:p>
                  </a:txBody>
                  <a:tcPr marL="86627" marR="866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5325">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3.</a:t>
                      </a:r>
                    </a:p>
                  </a:txBody>
                  <a:tcPr marL="86627" marR="866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Authorization under sub – section (1A) of S. 132 by CCIT or CIT. </a:t>
                      </a:r>
                      <a:r>
                        <a:rPr kumimoji="0" lang="en-US" sz="2000" b="1" i="0" u="none" strike="noStrike" cap="none" normalizeH="0" baseline="0" dirty="0">
                          <a:ln>
                            <a:noFill/>
                          </a:ln>
                          <a:solidFill>
                            <a:schemeClr val="tx1"/>
                          </a:solidFill>
                          <a:effectLst/>
                          <a:latin typeface="+mn-lt"/>
                        </a:rPr>
                        <a:t>[Rule 112(2)(c)]</a:t>
                      </a:r>
                      <a:endParaRPr kumimoji="0" lang="en-US" sz="2000" b="1" i="1" u="none" strike="noStrike" cap="none" normalizeH="0" baseline="0" dirty="0">
                        <a:ln>
                          <a:noFill/>
                        </a:ln>
                        <a:solidFill>
                          <a:schemeClr val="tx1"/>
                        </a:solidFill>
                        <a:effectLst/>
                        <a:latin typeface="+mn-lt"/>
                      </a:endParaRPr>
                    </a:p>
                  </a:txBody>
                  <a:tcPr marL="86627" marR="866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       45B</a:t>
                      </a:r>
                    </a:p>
                  </a:txBody>
                  <a:tcPr marL="86627" marR="866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85800">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4.</a:t>
                      </a:r>
                    </a:p>
                  </a:txBody>
                  <a:tcPr marL="86627" marR="8662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Authorisation under sub section (1) of section 132 A of the Income Tax Act, 1961for requisitioning books of accounts etc. </a:t>
                      </a:r>
                      <a:r>
                        <a:rPr kumimoji="0" lang="en-US" sz="2000" b="1" i="0" u="none" strike="noStrike" cap="none" normalizeH="0" baseline="0" dirty="0">
                          <a:ln>
                            <a:noFill/>
                          </a:ln>
                          <a:solidFill>
                            <a:schemeClr val="tx1"/>
                          </a:solidFill>
                          <a:effectLst/>
                          <a:latin typeface="+mn-lt"/>
                        </a:rPr>
                        <a:t>[Rule 112D(1)]</a:t>
                      </a:r>
                    </a:p>
                  </a:txBody>
                  <a:tcPr marL="86627" marR="86627"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65000"/>
                        <a:buFont typeface="Wingdings" pitchFamily="2" charset="2"/>
                        <a:buNone/>
                        <a:tabLst/>
                      </a:pPr>
                      <a:r>
                        <a:rPr kumimoji="0" lang="en-US" sz="2000" b="0" i="0" u="none" strike="noStrike" cap="none" normalizeH="0" baseline="0" dirty="0">
                          <a:ln>
                            <a:noFill/>
                          </a:ln>
                          <a:solidFill>
                            <a:schemeClr val="tx1"/>
                          </a:solidFill>
                          <a:effectLst/>
                          <a:latin typeface="+mn-lt"/>
                        </a:rPr>
                        <a:t>        45C</a:t>
                      </a:r>
                    </a:p>
                  </a:txBody>
                  <a:tcPr marL="86627" marR="8662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4302" name="Text Box 25"/>
          <p:cNvSpPr txBox="1">
            <a:spLocks noChangeArrowheads="1"/>
          </p:cNvSpPr>
          <p:nvPr/>
        </p:nvSpPr>
        <p:spPr bwMode="auto">
          <a:xfrm>
            <a:off x="114300" y="5767016"/>
            <a:ext cx="8915400" cy="707886"/>
          </a:xfrm>
          <a:prstGeom prst="rect">
            <a:avLst/>
          </a:prstGeom>
          <a:solidFill>
            <a:schemeClr val="tx2"/>
          </a:solidFill>
          <a:ln w="9525">
            <a:noFill/>
            <a:miter lim="800000"/>
            <a:headEnd/>
            <a:tailEnd/>
          </a:ln>
        </p:spPr>
        <p:txBody>
          <a:bodyPr wrap="square">
            <a:spAutoFit/>
          </a:bodyPr>
          <a:lstStyle/>
          <a:p>
            <a:pPr algn="just">
              <a:spcBef>
                <a:spcPct val="50000"/>
              </a:spcBef>
            </a:pPr>
            <a:r>
              <a:rPr lang="en-US" sz="2000" b="1" dirty="0">
                <a:solidFill>
                  <a:schemeClr val="bg1"/>
                </a:solidFill>
                <a:latin typeface="+mn-lt"/>
              </a:rPr>
              <a:t>Note: </a:t>
            </a:r>
            <a:r>
              <a:rPr lang="en-US" sz="2000" dirty="0">
                <a:solidFill>
                  <a:schemeClr val="bg1"/>
                </a:solidFill>
                <a:latin typeface="+mn-lt"/>
              </a:rPr>
              <a:t>Every authorization shall be in writing under the signature of the officer issuing the authorization and shall bear his seal. </a:t>
            </a:r>
            <a:r>
              <a:rPr lang="en-US" sz="2000" b="1" dirty="0">
                <a:solidFill>
                  <a:schemeClr val="bg1"/>
                </a:solidFill>
                <a:latin typeface="+mn-lt"/>
              </a:rPr>
              <a:t>[Rule 112(2A)]</a:t>
            </a:r>
          </a:p>
        </p:txBody>
      </p:sp>
      <p:sp>
        <p:nvSpPr>
          <p:cNvPr id="3" name="Slide Number Placeholder 2">
            <a:extLst>
              <a:ext uri="{FF2B5EF4-FFF2-40B4-BE49-F238E27FC236}">
                <a16:creationId xmlns:a16="http://schemas.microsoft.com/office/drawing/2014/main" id="{D67CC665-4160-4B33-86D2-730862DC7D89}"/>
              </a:ext>
            </a:extLst>
          </p:cNvPr>
          <p:cNvSpPr>
            <a:spLocks noGrp="1"/>
          </p:cNvSpPr>
          <p:nvPr>
            <p:ph type="sldNum" sz="quarter" idx="12"/>
          </p:nvPr>
        </p:nvSpPr>
        <p:spPr/>
        <p:txBody>
          <a:bodyPr/>
          <a:lstStyle/>
          <a:p>
            <a:pPr>
              <a:defRPr/>
            </a:pPr>
            <a:fld id="{ACC2B083-4B80-4709-BCA6-AED58DFFDEC8}" type="slidenum">
              <a:rPr lang="en-US" smtClean="0"/>
              <a:pPr>
                <a:defRPr/>
              </a:pPr>
              <a:t>78</a:t>
            </a:fld>
            <a:endParaRPr lang="en-US"/>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60248"/>
            <a:ext cx="8686800" cy="1292352"/>
          </a:xfrm>
        </p:spPr>
        <p:txBody>
          <a:bodyPr>
            <a:noAutofit/>
          </a:bodyPr>
          <a:lstStyle/>
          <a:p>
            <a:pPr algn="just"/>
            <a:r>
              <a:rPr lang="en-US" sz="2800" b="1" i="1" u="sng" dirty="0"/>
              <a:t>Authorization/ requisition  by Common order – S. 292CC - Inserted by Finance Act, 2012 </a:t>
            </a:r>
            <a:r>
              <a:rPr lang="en-US" sz="2800" b="1" i="1" u="sng" dirty="0" err="1"/>
              <a:t>w.r.e.f</a:t>
            </a:r>
            <a:r>
              <a:rPr lang="en-US" sz="2800" b="1" i="1" u="sng" dirty="0"/>
              <a:t>. 1st April, 1976</a:t>
            </a:r>
          </a:p>
        </p:txBody>
      </p:sp>
      <p:sp>
        <p:nvSpPr>
          <p:cNvPr id="3" name="Content Placeholder 2"/>
          <p:cNvSpPr>
            <a:spLocks noGrp="1"/>
          </p:cNvSpPr>
          <p:nvPr>
            <p:ph sz="quarter" idx="1"/>
          </p:nvPr>
        </p:nvSpPr>
        <p:spPr>
          <a:xfrm>
            <a:off x="228600" y="1752600"/>
            <a:ext cx="8686800" cy="4854209"/>
          </a:xfrm>
        </p:spPr>
        <p:txBody>
          <a:bodyPr>
            <a:normAutofit/>
          </a:bodyPr>
          <a:lstStyle/>
          <a:p>
            <a:pPr marL="457200" indent="-457200" algn="just">
              <a:spcBef>
                <a:spcPts val="600"/>
              </a:spcBef>
              <a:buClr>
                <a:schemeClr val="accent2"/>
              </a:buClr>
              <a:buFont typeface="+mj-lt"/>
              <a:buAutoNum type="arabicParenR"/>
            </a:pPr>
            <a:r>
              <a:rPr lang="en-US" sz="2100" dirty="0"/>
              <a:t>Notwithstanding anything contained in this Act,––</a:t>
            </a:r>
          </a:p>
          <a:p>
            <a:pPr marL="457200" indent="-457200" algn="just">
              <a:spcBef>
                <a:spcPts val="600"/>
              </a:spcBef>
              <a:buClr>
                <a:schemeClr val="accent2"/>
              </a:buClr>
              <a:buNone/>
            </a:pPr>
            <a:r>
              <a:rPr lang="en-US" sz="2100" dirty="0"/>
              <a:t>	(</a:t>
            </a:r>
            <a:r>
              <a:rPr lang="en-US" sz="2100" dirty="0" err="1"/>
              <a:t>i</a:t>
            </a:r>
            <a:r>
              <a:rPr lang="en-US" sz="2100" dirty="0"/>
              <a:t>) 	it shall not be necessary to issue an Authorization u/s 132 or make a 	requisition u/s 132A separately in the name of each person;</a:t>
            </a:r>
          </a:p>
          <a:p>
            <a:pPr marL="914400" lvl="1" indent="-914400" algn="just">
              <a:spcBef>
                <a:spcPts val="600"/>
              </a:spcBef>
              <a:buNone/>
            </a:pPr>
            <a:r>
              <a:rPr lang="en-US" sz="2100" dirty="0"/>
              <a:t>        (ii) 	</a:t>
            </a:r>
            <a:r>
              <a:rPr lang="en-US" sz="2100" dirty="0">
                <a:solidFill>
                  <a:schemeClr val="tx1"/>
                </a:solidFill>
              </a:rPr>
              <a:t>where an authorization u/s 132 has been issued or requisition u/s 132A has been made mentioning therein the name of more than one person, the mention of such names of more than one person on such authorization or requisition </a:t>
            </a:r>
            <a:r>
              <a:rPr lang="en-US" sz="2100" b="1" u="sng" dirty="0"/>
              <a:t>shall not be deemed </a:t>
            </a:r>
            <a:r>
              <a:rPr lang="en-US" sz="2100" dirty="0">
                <a:solidFill>
                  <a:schemeClr val="tx1"/>
                </a:solidFill>
              </a:rPr>
              <a:t>to construe </a:t>
            </a:r>
            <a:r>
              <a:rPr lang="en-US" sz="2100" b="1" u="sng" dirty="0"/>
              <a:t>that it was issued in the name of an association of persons or body of individuals consisting of such persons</a:t>
            </a:r>
            <a:r>
              <a:rPr lang="en-US" sz="2100" dirty="0">
                <a:solidFill>
                  <a:schemeClr val="tx1"/>
                </a:solidFill>
              </a:rPr>
              <a:t>.</a:t>
            </a:r>
          </a:p>
          <a:p>
            <a:pPr marL="457200" indent="-457200" algn="just">
              <a:spcBef>
                <a:spcPts val="600"/>
              </a:spcBef>
              <a:buClr>
                <a:schemeClr val="accent2"/>
              </a:buClr>
              <a:buFont typeface="+mj-lt"/>
              <a:buAutoNum type="arabicParenR" startAt="2"/>
            </a:pPr>
            <a:r>
              <a:rPr lang="en-US" sz="2100" dirty="0"/>
              <a:t>Notwithstanding that an authorization u/s 132 has been issued or requisition u/s 132A has been made mentioning therein the name of more than one person, the </a:t>
            </a:r>
            <a:r>
              <a:rPr lang="en-US" sz="2100" b="1" u="sng" dirty="0">
                <a:solidFill>
                  <a:schemeClr val="accent2"/>
                </a:solidFill>
              </a:rPr>
              <a:t>assessment or reassessment shall be made separately in the name of each of the persons</a:t>
            </a:r>
            <a:r>
              <a:rPr lang="en-US" sz="2100" dirty="0"/>
              <a:t> mentioned in such authorization or requisition.</a:t>
            </a:r>
          </a:p>
        </p:txBody>
      </p:sp>
      <p:sp>
        <p:nvSpPr>
          <p:cNvPr id="5" name="Slide Number Placeholder 4">
            <a:extLst>
              <a:ext uri="{FF2B5EF4-FFF2-40B4-BE49-F238E27FC236}">
                <a16:creationId xmlns:a16="http://schemas.microsoft.com/office/drawing/2014/main" id="{772C4E7F-7BB0-44D0-BB30-A13569699817}"/>
              </a:ext>
            </a:extLst>
          </p:cNvPr>
          <p:cNvSpPr>
            <a:spLocks noGrp="1"/>
          </p:cNvSpPr>
          <p:nvPr>
            <p:ph type="sldNum" sz="quarter" idx="12"/>
          </p:nvPr>
        </p:nvSpPr>
        <p:spPr/>
        <p:txBody>
          <a:bodyPr/>
          <a:lstStyle/>
          <a:p>
            <a:pPr>
              <a:defRPr/>
            </a:pPr>
            <a:fld id="{ACC2B083-4B80-4709-BCA6-AED58DFFDEC8}" type="slidenum">
              <a:rPr lang="en-US" smtClean="0"/>
              <a:pPr>
                <a:defRPr/>
              </a:pPr>
              <a:t>79</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52400" y="1180267"/>
            <a:ext cx="8839200" cy="5693866"/>
          </a:xfrm>
          <a:prstGeom prst="rect">
            <a:avLst/>
          </a:prstGeom>
        </p:spPr>
        <p:txBody>
          <a:bodyPr wrap="square">
            <a:spAutoFit/>
          </a:bodyPr>
          <a:lstStyle/>
          <a:p>
            <a:pPr algn="just"/>
            <a:r>
              <a:rPr lang="en-US" sz="2000" b="1" u="sng" dirty="0">
                <a:solidFill>
                  <a:schemeClr val="accent2"/>
                </a:solidFill>
                <a:latin typeface="+mn-lt"/>
              </a:rPr>
              <a:t>New sub-section (9B) and (9C)</a:t>
            </a:r>
            <a:r>
              <a:rPr lang="en-US" sz="2000" b="1" dirty="0">
                <a:solidFill>
                  <a:schemeClr val="accent2"/>
                </a:solidFill>
                <a:latin typeface="+mn-lt"/>
              </a:rPr>
              <a:t> 			   	   </a:t>
            </a:r>
            <a:r>
              <a:rPr lang="en-US" sz="2000" b="1" u="sng" dirty="0">
                <a:solidFill>
                  <a:schemeClr val="accent2"/>
                </a:solidFill>
                <a:latin typeface="+mn-lt"/>
              </a:rPr>
              <a:t>[</a:t>
            </a:r>
            <a:r>
              <a:rPr lang="en-US" sz="2000" b="1" u="sng" dirty="0" err="1">
                <a:solidFill>
                  <a:schemeClr val="accent2"/>
                </a:solidFill>
                <a:latin typeface="+mn-lt"/>
              </a:rPr>
              <a:t>w.e.f</a:t>
            </a:r>
            <a:r>
              <a:rPr lang="en-US" sz="2000" b="1" u="sng" dirty="0">
                <a:solidFill>
                  <a:schemeClr val="accent2"/>
                </a:solidFill>
                <a:latin typeface="+mn-lt"/>
              </a:rPr>
              <a:t>. 01-04-2017]</a:t>
            </a:r>
            <a:endParaRPr lang="en-US" sz="2000" dirty="0">
              <a:solidFill>
                <a:schemeClr val="accent2"/>
              </a:solidFill>
              <a:latin typeface="+mn-lt"/>
            </a:endParaRPr>
          </a:p>
          <a:p>
            <a:pPr algn="just"/>
            <a:r>
              <a:rPr lang="en-US" i="1" dirty="0">
                <a:solidFill>
                  <a:schemeClr val="accent2"/>
                </a:solidFill>
                <a:latin typeface="+mn-lt"/>
              </a:rPr>
              <a:t>“(9B) Where, during the course of the search or seizure or within a period of sixty days from the date on which the last of the </a:t>
            </a:r>
            <a:r>
              <a:rPr lang="en-US" i="1" dirty="0" err="1">
                <a:solidFill>
                  <a:schemeClr val="accent2"/>
                </a:solidFill>
                <a:latin typeface="+mn-lt"/>
              </a:rPr>
              <a:t>authorisations</a:t>
            </a:r>
            <a:r>
              <a:rPr lang="en-US" i="1" dirty="0">
                <a:solidFill>
                  <a:schemeClr val="accent2"/>
                </a:solidFill>
                <a:latin typeface="+mn-lt"/>
              </a:rPr>
              <a:t> for search was executed, the </a:t>
            </a:r>
            <a:r>
              <a:rPr lang="en-US" i="1" dirty="0" err="1">
                <a:solidFill>
                  <a:schemeClr val="accent2"/>
                </a:solidFill>
                <a:latin typeface="+mn-lt"/>
              </a:rPr>
              <a:t>authorised</a:t>
            </a:r>
            <a:r>
              <a:rPr lang="en-US" i="1" dirty="0">
                <a:solidFill>
                  <a:schemeClr val="accent2"/>
                </a:solidFill>
                <a:latin typeface="+mn-lt"/>
              </a:rPr>
              <a:t> officer, for the reasons to be recorded in writing, is satisfied that for the purpose of protecting the interest of revenue, it is necessary so to do, he may with the previous approval of the Principal Director General or Director General or the Principal Director or Director, by order in writing, attach provisionally any property belonging to the assessee, and for the said purpose the provisions of the Second Schedule shall, mutatis mutandis, apply.</a:t>
            </a:r>
          </a:p>
          <a:p>
            <a:pPr algn="just"/>
            <a:endParaRPr lang="en-US" i="1" dirty="0">
              <a:solidFill>
                <a:schemeClr val="accent2"/>
              </a:solidFill>
              <a:latin typeface="+mn-lt"/>
            </a:endParaRPr>
          </a:p>
          <a:p>
            <a:pPr algn="just"/>
            <a:r>
              <a:rPr lang="en-US" i="1" dirty="0">
                <a:solidFill>
                  <a:schemeClr val="accent2"/>
                </a:solidFill>
                <a:latin typeface="+mn-lt"/>
              </a:rPr>
              <a:t>(9C) Every provisional attachment made under sub-section (9B) shall cease to have effect after the expiry of a period of six months from the date of the order referred to in sub-section (9B).”</a:t>
            </a:r>
            <a:endParaRPr lang="en-US" dirty="0">
              <a:solidFill>
                <a:schemeClr val="accent2"/>
              </a:solidFill>
              <a:latin typeface="+mn-lt"/>
            </a:endParaRPr>
          </a:p>
          <a:p>
            <a:pPr algn="just"/>
            <a:endParaRPr lang="en-US" sz="1400" dirty="0">
              <a:latin typeface="+mn-lt"/>
            </a:endParaRPr>
          </a:p>
          <a:p>
            <a:pPr algn="just"/>
            <a:r>
              <a:rPr lang="en-US" sz="2100" b="1" u="sng" dirty="0">
                <a:latin typeface="+mn-lt"/>
              </a:rPr>
              <a:t>Brief:</a:t>
            </a:r>
            <a:r>
              <a:rPr lang="en-US" sz="2100" dirty="0">
                <a:latin typeface="+mn-lt"/>
              </a:rPr>
              <a:t> Enabling provisions for provisional attachment of any property by authorized officer during search or within 60 days from the date of last authorization executed by income tax authority with prior approval of Principal Director General or </a:t>
            </a:r>
            <a:r>
              <a:rPr lang="en-GB" sz="2100" dirty="0">
                <a:latin typeface="+mn-lt"/>
              </a:rPr>
              <a:t>Director General or Principal Director or Director. Further, </a:t>
            </a:r>
            <a:r>
              <a:rPr lang="en-US" sz="2100" dirty="0">
                <a:latin typeface="+mn-lt"/>
              </a:rPr>
              <a:t>such provisional attachment shall cease to have effect after the expiry of 6 months from the date of order of such attachment.</a:t>
            </a:r>
          </a:p>
        </p:txBody>
      </p:sp>
      <p:sp>
        <p:nvSpPr>
          <p:cNvPr id="4" name="Title 1"/>
          <p:cNvSpPr txBox="1">
            <a:spLocks/>
          </p:cNvSpPr>
          <p:nvPr/>
        </p:nvSpPr>
        <p:spPr>
          <a:xfrm>
            <a:off x="0" y="2272"/>
            <a:ext cx="9144000" cy="11003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132….</a:t>
            </a:r>
            <a:endParaRPr lang="en-US" sz="3600" b="1" i="1" u="sng" baseline="0" dirty="0">
              <a:solidFill>
                <a:schemeClr val="bg1"/>
              </a:solidFill>
              <a:latin typeface="+mj-lt"/>
              <a:ea typeface="+mj-ea"/>
              <a:cs typeface="+mj-cs"/>
            </a:endParaRP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6EB92703-7393-4B83-967B-7835EF759A1B}"/>
              </a:ext>
            </a:extLst>
          </p:cNvPr>
          <p:cNvSpPr>
            <a:spLocks noGrp="1"/>
          </p:cNvSpPr>
          <p:nvPr>
            <p:ph type="sldNum" sz="quarter" idx="12"/>
          </p:nvPr>
        </p:nvSpPr>
        <p:spPr/>
        <p:txBody>
          <a:bodyPr/>
          <a:lstStyle/>
          <a:p>
            <a:pPr>
              <a:defRPr/>
            </a:pPr>
            <a:fld id="{530A152B-CFDE-45FC-ACB8-FE7DAED0C3AA}" type="slidenum">
              <a:rPr lang="en-US" smtClean="0"/>
              <a:pPr>
                <a:defRPr/>
              </a:pPr>
              <a:t>8</a:t>
            </a:fld>
            <a:endParaRPr lang="en-US"/>
          </a:p>
        </p:txBody>
      </p:sp>
    </p:spTree>
    <p:extLst>
      <p:ext uri="{BB962C8B-B14F-4D97-AF65-F5344CB8AC3E}">
        <p14:creationId xmlns:p14="http://schemas.microsoft.com/office/powerpoint/2010/main" val="79993833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18872"/>
            <a:ext cx="8229600" cy="1252728"/>
          </a:xfrm>
        </p:spPr>
        <p:txBody>
          <a:bodyPr>
            <a:normAutofit/>
          </a:bodyPr>
          <a:lstStyle/>
          <a:p>
            <a:r>
              <a:rPr lang="en-US" b="1" i="1" u="sng" dirty="0"/>
              <a:t>Explanation….. </a:t>
            </a:r>
          </a:p>
        </p:txBody>
      </p:sp>
      <p:sp>
        <p:nvSpPr>
          <p:cNvPr id="3" name="Content Placeholder 2"/>
          <p:cNvSpPr>
            <a:spLocks noGrp="1"/>
          </p:cNvSpPr>
          <p:nvPr>
            <p:ph sz="quarter" idx="1"/>
          </p:nvPr>
        </p:nvSpPr>
        <p:spPr>
          <a:xfrm>
            <a:off x="76200" y="1219200"/>
            <a:ext cx="8915400" cy="5410200"/>
          </a:xfrm>
        </p:spPr>
        <p:txBody>
          <a:bodyPr>
            <a:noAutofit/>
          </a:bodyPr>
          <a:lstStyle/>
          <a:p>
            <a:pPr marL="0" indent="0" algn="just">
              <a:buNone/>
            </a:pPr>
            <a:r>
              <a:rPr lang="en-US" sz="2000" dirty="0"/>
              <a:t>In a Allahabad High Court decision </a:t>
            </a:r>
            <a:r>
              <a:rPr lang="en-US" sz="2000" b="1" u="sng" dirty="0">
                <a:solidFill>
                  <a:schemeClr val="accent2"/>
                </a:solidFill>
              </a:rPr>
              <a:t>CIT v. Smt. Vandana Verma, </a:t>
            </a:r>
            <a:r>
              <a:rPr lang="sv-SE" sz="2000" b="1" u="sng" dirty="0">
                <a:solidFill>
                  <a:schemeClr val="accent2"/>
                </a:solidFill>
              </a:rPr>
              <a:t>[2011] 330 ITR 533</a:t>
            </a:r>
            <a:r>
              <a:rPr lang="en-US" sz="2000" dirty="0"/>
              <a:t>, it has been held that in search cases arising on the basis of warrant of authorization u/s 132, </a:t>
            </a:r>
            <a:r>
              <a:rPr lang="en-US" sz="2000" b="1" dirty="0"/>
              <a:t>warrant of authorization must be issued individually and if it is not issued individually, assessment cannot be made in an individual capacity</a:t>
            </a:r>
            <a:r>
              <a:rPr lang="en-US" sz="2000" dirty="0"/>
              <a:t>. It was also held that if the authorization was issued jointly, the assessment will have to be made collectively in the name of all the persons in the status of association of persons/body of individuals. </a:t>
            </a:r>
          </a:p>
          <a:p>
            <a:pPr marL="515938" lvl="1" indent="-457200" algn="just">
              <a:buFont typeface="Wingdings" pitchFamily="2" charset="2"/>
              <a:buChar char="q"/>
            </a:pPr>
            <a:r>
              <a:rPr lang="en-US" sz="2000" dirty="0">
                <a:solidFill>
                  <a:schemeClr val="tx2"/>
                </a:solidFill>
              </a:rPr>
              <a:t>In order to curtail and nullify various judicial pronouncements lying that joint panchnamas or search authorization in joint names are invalid, it has been provided by way of clarificatory retrospective amendment that </a:t>
            </a:r>
          </a:p>
          <a:p>
            <a:pPr marL="515938" lvl="1" indent="-457200" algn="just">
              <a:buFont typeface="Wingdings" pitchFamily="2" charset="2"/>
              <a:buChar char="q"/>
            </a:pPr>
            <a:r>
              <a:rPr lang="en-US" sz="2000" dirty="0">
                <a:solidFill>
                  <a:schemeClr val="tx2"/>
                </a:solidFill>
              </a:rPr>
              <a:t>Joint panchnama does not refers that it has been issued in the name of AOP or BOI consisting such persons</a:t>
            </a:r>
          </a:p>
          <a:p>
            <a:pPr marL="515938" lvl="1" indent="-457200" algn="just">
              <a:buFont typeface="Wingdings" pitchFamily="2" charset="2"/>
              <a:buChar char="q"/>
            </a:pPr>
            <a:r>
              <a:rPr lang="en-US" sz="2000" dirty="0">
                <a:solidFill>
                  <a:schemeClr val="tx2"/>
                </a:solidFill>
              </a:rPr>
              <a:t>Notwithstanding Authorization or Requisition u/s 132 or 132A in more than one name, assessment shall be made separately in name each of such persons.</a:t>
            </a:r>
          </a:p>
          <a:p>
            <a:pPr marL="515938" lvl="1" indent="-457200" algn="just">
              <a:buFont typeface="Wingdings" pitchFamily="2" charset="2"/>
              <a:buChar char="q"/>
            </a:pPr>
            <a:r>
              <a:rPr lang="en-US" sz="2000" dirty="0">
                <a:solidFill>
                  <a:schemeClr val="tx2"/>
                </a:solidFill>
              </a:rPr>
              <a:t>Therefore the scope of authorization has been widened by proposing the retrospective amendment w.e.f. 01/04/1976 by inserting a new section 292CC in the Income-tax Act.</a:t>
            </a:r>
          </a:p>
        </p:txBody>
      </p:sp>
      <p:sp>
        <p:nvSpPr>
          <p:cNvPr id="5" name="Slide Number Placeholder 4">
            <a:extLst>
              <a:ext uri="{FF2B5EF4-FFF2-40B4-BE49-F238E27FC236}">
                <a16:creationId xmlns:a16="http://schemas.microsoft.com/office/drawing/2014/main" id="{CCE2C24E-82C6-43F9-8488-C7E8A82A4CE2}"/>
              </a:ext>
            </a:extLst>
          </p:cNvPr>
          <p:cNvSpPr>
            <a:spLocks noGrp="1"/>
          </p:cNvSpPr>
          <p:nvPr>
            <p:ph type="sldNum" sz="quarter" idx="12"/>
          </p:nvPr>
        </p:nvSpPr>
        <p:spPr/>
        <p:txBody>
          <a:bodyPr/>
          <a:lstStyle/>
          <a:p>
            <a:pPr>
              <a:defRPr/>
            </a:pPr>
            <a:fld id="{ACC2B083-4B80-4709-BCA6-AED58DFFDEC8}" type="slidenum">
              <a:rPr lang="en-US" smtClean="0"/>
              <a:pPr>
                <a:defRPr/>
              </a:pPr>
              <a:t>80</a:t>
            </a:fld>
            <a:endParaRPr lang="en-US"/>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81000"/>
            <a:ext cx="8229600" cy="1066800"/>
          </a:xfrm>
        </p:spPr>
        <p:txBody>
          <a:bodyPr>
            <a:normAutofit/>
          </a:bodyPr>
          <a:lstStyle/>
          <a:p>
            <a:r>
              <a:rPr lang="en-US" b="1" i="1" u="sng" dirty="0"/>
              <a:t>Explanation ....</a:t>
            </a:r>
          </a:p>
        </p:txBody>
      </p:sp>
      <p:sp>
        <p:nvSpPr>
          <p:cNvPr id="3" name="Content Placeholder 2"/>
          <p:cNvSpPr>
            <a:spLocks noGrp="1"/>
          </p:cNvSpPr>
          <p:nvPr>
            <p:ph sz="quarter" idx="1"/>
          </p:nvPr>
        </p:nvSpPr>
        <p:spPr>
          <a:xfrm>
            <a:off x="76200" y="1371600"/>
            <a:ext cx="8915400" cy="5410200"/>
          </a:xfrm>
        </p:spPr>
        <p:txBody>
          <a:bodyPr>
            <a:noAutofit/>
          </a:bodyPr>
          <a:lstStyle/>
          <a:p>
            <a:pPr marL="365125" indent="-365125" algn="just">
              <a:spcBef>
                <a:spcPts val="600"/>
              </a:spcBef>
              <a:buClr>
                <a:schemeClr val="accent2"/>
              </a:buClr>
              <a:buNone/>
            </a:pPr>
            <a:r>
              <a:rPr lang="en-US" sz="2200" b="1" dirty="0">
                <a:solidFill>
                  <a:schemeClr val="accent2"/>
                </a:solidFill>
              </a:rPr>
              <a:t>It is now provided that  –</a:t>
            </a:r>
          </a:p>
          <a:p>
            <a:pPr marL="365125" lvl="0" indent="-365125" algn="just">
              <a:spcBef>
                <a:spcPts val="600"/>
              </a:spcBef>
              <a:buClr>
                <a:schemeClr val="accent2"/>
              </a:buClr>
              <a:buFont typeface="Wingdings" pitchFamily="2" charset="2"/>
              <a:buChar char="q"/>
            </a:pPr>
            <a:r>
              <a:rPr lang="en-US" sz="2200" dirty="0"/>
              <a:t>It shall not be necessary to issue an authorization u/s 132 or make a requisition under section 132A separately in the name of each person;</a:t>
            </a:r>
          </a:p>
          <a:p>
            <a:pPr marL="365125" lvl="0" indent="-365125" algn="just">
              <a:spcBef>
                <a:spcPts val="600"/>
              </a:spcBef>
              <a:buClr>
                <a:schemeClr val="accent2"/>
              </a:buClr>
              <a:buFont typeface="Wingdings" pitchFamily="2" charset="2"/>
              <a:buChar char="q"/>
            </a:pPr>
            <a:r>
              <a:rPr lang="en-US" sz="2200" dirty="0"/>
              <a:t> where an authorization u/s 132 has been issued or a requisition u/s 132A has been made mentioning therein the name of more than one person, the mention of such names of more than one person on such authorization or requisition shall not be deemed to construe that it was issued in the name of an association of persons or body of individuals consisting of such persons;</a:t>
            </a:r>
          </a:p>
          <a:p>
            <a:pPr marL="365125" lvl="0" indent="-365125" algn="just">
              <a:spcBef>
                <a:spcPts val="600"/>
              </a:spcBef>
              <a:buClr>
                <a:schemeClr val="accent2"/>
              </a:buClr>
              <a:buFont typeface="Wingdings" pitchFamily="2" charset="2"/>
              <a:buChar char="q"/>
            </a:pPr>
            <a:r>
              <a:rPr lang="en-US" sz="2200" dirty="0"/>
              <a:t>notwithstanding that an authorization u/s 132 has been issued or requisition u/s 132A has been made mentioning therein the name of more than one person, the  assessment or reassessment shall be made separately in the name of each of the persons mentioned in such authorization or requisition.</a:t>
            </a:r>
          </a:p>
        </p:txBody>
      </p:sp>
      <p:sp>
        <p:nvSpPr>
          <p:cNvPr id="6" name="Slide Number Placeholder 5">
            <a:extLst>
              <a:ext uri="{FF2B5EF4-FFF2-40B4-BE49-F238E27FC236}">
                <a16:creationId xmlns:a16="http://schemas.microsoft.com/office/drawing/2014/main" id="{D9FFB9B3-B8E1-42A6-A089-DE03D4818ED8}"/>
              </a:ext>
            </a:extLst>
          </p:cNvPr>
          <p:cNvSpPr>
            <a:spLocks noGrp="1"/>
          </p:cNvSpPr>
          <p:nvPr>
            <p:ph type="sldNum" sz="quarter" idx="12"/>
          </p:nvPr>
        </p:nvSpPr>
        <p:spPr/>
        <p:txBody>
          <a:bodyPr/>
          <a:lstStyle/>
          <a:p>
            <a:pPr>
              <a:defRPr/>
            </a:pPr>
            <a:fld id="{ACC2B083-4B80-4709-BCA6-AED58DFFDEC8}" type="slidenum">
              <a:rPr lang="en-US" smtClean="0"/>
              <a:pPr>
                <a:defRPr/>
              </a:pPr>
              <a:t>81</a:t>
            </a:fld>
            <a:endParaRPr lang="en-US"/>
          </a:p>
        </p:txBody>
      </p:sp>
      <p:sp>
        <p:nvSpPr>
          <p:cNvPr id="7" name="TextBox 6">
            <a:extLst>
              <a:ext uri="{FF2B5EF4-FFF2-40B4-BE49-F238E27FC236}">
                <a16:creationId xmlns:a16="http://schemas.microsoft.com/office/drawing/2014/main" id="{8A5814D5-1A58-4EFB-B96B-B9C50419D45D}"/>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304800" y="357166"/>
            <a:ext cx="8382000" cy="9144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1" i="0" u="sng" strike="noStrike" kern="1200" cap="none" spc="0" normalizeH="0" baseline="0" noProof="0" dirty="0">
                <a:ln>
                  <a:noFill/>
                </a:ln>
                <a:solidFill>
                  <a:schemeClr val="tx2"/>
                </a:solidFill>
                <a:effectLst/>
                <a:uLnTx/>
                <a:uFillTx/>
                <a:latin typeface="+mj-lt"/>
                <a:ea typeface="+mj-ea"/>
                <a:cs typeface="+mj-cs"/>
              </a:rPr>
              <a:t>Issue – Warrant of authorization not valid</a:t>
            </a:r>
          </a:p>
        </p:txBody>
      </p:sp>
      <p:sp>
        <p:nvSpPr>
          <p:cNvPr id="7" name="Rectangle 6"/>
          <p:cNvSpPr/>
          <p:nvPr/>
        </p:nvSpPr>
        <p:spPr>
          <a:xfrm>
            <a:off x="0" y="1000108"/>
            <a:ext cx="9144000" cy="6001643"/>
          </a:xfrm>
          <a:prstGeom prst="rect">
            <a:avLst/>
          </a:prstGeom>
        </p:spPr>
        <p:txBody>
          <a:bodyPr wrap="square">
            <a:spAutoFit/>
          </a:bodyPr>
          <a:lstStyle/>
          <a:p>
            <a:pPr marL="355600" indent="-355600" algn="just">
              <a:spcBef>
                <a:spcPts val="0"/>
              </a:spcBef>
              <a:spcAft>
                <a:spcPts val="0"/>
              </a:spcAft>
              <a:buClr>
                <a:schemeClr val="accent2"/>
              </a:buClr>
              <a:buFont typeface="Wingdings" pitchFamily="2" charset="2"/>
              <a:buChar char="Ø"/>
            </a:pPr>
            <a:r>
              <a:rPr lang="en-US" sz="2200" dirty="0">
                <a:latin typeface="+mn-lt"/>
              </a:rPr>
              <a:t>Issuance of authorization of search and seizure warrant in the absence of information in possession about assessee and without recording satisfaction about not producing relevant books of account is not valid. </a:t>
            </a:r>
            <a:r>
              <a:rPr lang="en-US" sz="2200" b="1" dirty="0" err="1">
                <a:solidFill>
                  <a:schemeClr val="accent2"/>
                </a:solidFill>
                <a:latin typeface="+mn-lt"/>
              </a:rPr>
              <a:t>Tejram</a:t>
            </a:r>
            <a:r>
              <a:rPr lang="en-US" sz="2200" b="1" dirty="0">
                <a:solidFill>
                  <a:schemeClr val="accent2"/>
                </a:solidFill>
                <a:latin typeface="+mn-lt"/>
              </a:rPr>
              <a:t> </a:t>
            </a:r>
            <a:r>
              <a:rPr lang="en-US" sz="2200" b="1" dirty="0" err="1">
                <a:solidFill>
                  <a:schemeClr val="accent2"/>
                </a:solidFill>
                <a:latin typeface="+mn-lt"/>
              </a:rPr>
              <a:t>Omprakash</a:t>
            </a:r>
            <a:r>
              <a:rPr lang="en-US" sz="2200" b="1" dirty="0">
                <a:solidFill>
                  <a:schemeClr val="accent2"/>
                </a:solidFill>
                <a:latin typeface="+mn-lt"/>
              </a:rPr>
              <a:t> (HUF) </a:t>
            </a:r>
            <a:r>
              <a:rPr lang="en-US" sz="2200" b="1" dirty="0" err="1">
                <a:solidFill>
                  <a:schemeClr val="accent2"/>
                </a:solidFill>
                <a:latin typeface="+mn-lt"/>
              </a:rPr>
              <a:t>vs</a:t>
            </a:r>
            <a:r>
              <a:rPr lang="en-US" sz="2200" b="1" dirty="0">
                <a:solidFill>
                  <a:schemeClr val="accent2"/>
                </a:solidFill>
                <a:latin typeface="+mn-lt"/>
              </a:rPr>
              <a:t> Director of Income-tax (Investigation) [2013] 262 CTR 82 (Madhya Pradesh)</a:t>
            </a:r>
          </a:p>
          <a:p>
            <a:pPr marL="355600" indent="-355600" algn="just">
              <a:spcBef>
                <a:spcPts val="0"/>
              </a:spcBef>
              <a:spcAft>
                <a:spcPts val="0"/>
              </a:spcAft>
              <a:buClr>
                <a:schemeClr val="accent2"/>
              </a:buClr>
            </a:pPr>
            <a:endParaRPr lang="en-US" sz="1000" b="1" dirty="0">
              <a:solidFill>
                <a:schemeClr val="accent2"/>
              </a:solidFill>
              <a:latin typeface="+mn-lt"/>
            </a:endParaRPr>
          </a:p>
          <a:p>
            <a:pPr marL="355600" indent="-355600" algn="just">
              <a:spcBef>
                <a:spcPts val="0"/>
              </a:spcBef>
              <a:spcAft>
                <a:spcPts val="0"/>
              </a:spcAft>
              <a:buClr>
                <a:schemeClr val="accent2"/>
              </a:buClr>
              <a:buFont typeface="Wingdings" pitchFamily="2" charset="2"/>
              <a:buChar char="Ø"/>
            </a:pPr>
            <a:r>
              <a:rPr lang="en-IN" sz="2200" dirty="0">
                <a:latin typeface="+mn-lt"/>
              </a:rPr>
              <a:t>Where no cogent basis for arriving at conclusion that assessee was in possession of jewellery which represented his undisclosed income or property was discernible from satisfaction note, impugned search and seizure was to be quashed and all actions taken pursuant to such search and seizure were to be declared illegal. </a:t>
            </a:r>
            <a:r>
              <a:rPr lang="en-IN" sz="2200" b="1" dirty="0" err="1">
                <a:solidFill>
                  <a:schemeClr val="accent2"/>
                </a:solidFill>
                <a:latin typeface="+mn-lt"/>
              </a:rPr>
              <a:t>Khem</a:t>
            </a:r>
            <a:r>
              <a:rPr lang="en-IN" sz="2200" b="1" dirty="0">
                <a:solidFill>
                  <a:schemeClr val="accent2"/>
                </a:solidFill>
                <a:latin typeface="+mn-lt"/>
              </a:rPr>
              <a:t> </a:t>
            </a:r>
            <a:r>
              <a:rPr lang="en-IN" sz="2200" b="1" dirty="0" err="1">
                <a:solidFill>
                  <a:schemeClr val="accent2"/>
                </a:solidFill>
                <a:latin typeface="+mn-lt"/>
              </a:rPr>
              <a:t>Chand</a:t>
            </a:r>
            <a:r>
              <a:rPr lang="en-IN" sz="2200" b="1" dirty="0">
                <a:solidFill>
                  <a:schemeClr val="accent2"/>
                </a:solidFill>
                <a:latin typeface="+mn-lt"/>
              </a:rPr>
              <a:t> </a:t>
            </a:r>
            <a:r>
              <a:rPr lang="en-IN" sz="2200" b="1" dirty="0" err="1">
                <a:solidFill>
                  <a:schemeClr val="accent2"/>
                </a:solidFill>
                <a:latin typeface="+mn-lt"/>
              </a:rPr>
              <a:t>Mukim</a:t>
            </a:r>
            <a:r>
              <a:rPr lang="en-IN" sz="2200" b="1" dirty="0">
                <a:solidFill>
                  <a:schemeClr val="accent2"/>
                </a:solidFill>
                <a:latin typeface="+mn-lt"/>
              </a:rPr>
              <a:t> </a:t>
            </a:r>
            <a:r>
              <a:rPr lang="en-IN" sz="2200" b="1" dirty="0" err="1">
                <a:solidFill>
                  <a:schemeClr val="accent2"/>
                </a:solidFill>
                <a:latin typeface="+mn-lt"/>
              </a:rPr>
              <a:t>vs</a:t>
            </a:r>
            <a:r>
              <a:rPr lang="en-IN" sz="2200" b="1" dirty="0">
                <a:solidFill>
                  <a:schemeClr val="accent2"/>
                </a:solidFill>
                <a:latin typeface="+mn-lt"/>
              </a:rPr>
              <a:t> Pr. DIT </a:t>
            </a:r>
            <a:r>
              <a:rPr lang="pt-BR" sz="2200" b="1" dirty="0">
                <a:solidFill>
                  <a:schemeClr val="accent2"/>
                </a:solidFill>
                <a:latin typeface="+mn-lt"/>
              </a:rPr>
              <a:t>[2020] 113 taxmann.com 529 (Delhi)</a:t>
            </a:r>
            <a:endParaRPr lang="en-IN" sz="2200" b="1" dirty="0">
              <a:solidFill>
                <a:schemeClr val="accent2"/>
              </a:solidFill>
              <a:latin typeface="+mn-lt"/>
            </a:endParaRPr>
          </a:p>
          <a:p>
            <a:pPr marL="355600" indent="-355600" algn="just">
              <a:spcBef>
                <a:spcPts val="0"/>
              </a:spcBef>
              <a:spcAft>
                <a:spcPts val="0"/>
              </a:spcAft>
              <a:buClr>
                <a:schemeClr val="accent2"/>
              </a:buClr>
            </a:pPr>
            <a:endParaRPr lang="en-US" sz="900" dirty="0">
              <a:latin typeface="+mn-lt"/>
            </a:endParaRPr>
          </a:p>
          <a:p>
            <a:pPr marL="355600" indent="-355600" algn="just" fontAlgn="auto">
              <a:spcBef>
                <a:spcPts val="0"/>
              </a:spcBef>
              <a:spcAft>
                <a:spcPts val="0"/>
              </a:spcAft>
              <a:buClr>
                <a:schemeClr val="accent2"/>
              </a:buClr>
              <a:buFont typeface="Wingdings" pitchFamily="2" charset="2"/>
              <a:buChar char="Ø"/>
              <a:defRPr/>
            </a:pPr>
            <a:r>
              <a:rPr lang="en-US" sz="2200" dirty="0">
                <a:latin typeface="+mn-lt"/>
              </a:rPr>
              <a:t>Where satisfaction in case of assessee was entirely based on a document which neither bore assessee's name nor was it was related to him, issue of warrant and subsequent search and seizure proceedings were liable to be quashed. </a:t>
            </a:r>
            <a:r>
              <a:rPr lang="en-US" sz="2200" b="1" dirty="0">
                <a:solidFill>
                  <a:schemeClr val="accent2"/>
                </a:solidFill>
                <a:latin typeface="+mn-lt"/>
              </a:rPr>
              <a:t>Rajesh </a:t>
            </a:r>
            <a:r>
              <a:rPr lang="en-US" sz="2200" b="1" dirty="0" err="1">
                <a:solidFill>
                  <a:schemeClr val="accent2"/>
                </a:solidFill>
                <a:latin typeface="+mn-lt"/>
              </a:rPr>
              <a:t>Rajora</a:t>
            </a:r>
            <a:r>
              <a:rPr lang="en-US" sz="2200" b="1" dirty="0">
                <a:solidFill>
                  <a:schemeClr val="accent2"/>
                </a:solidFill>
                <a:latin typeface="+mn-lt"/>
              </a:rPr>
              <a:t> </a:t>
            </a:r>
            <a:r>
              <a:rPr lang="en-US" sz="2200" b="1" i="1" dirty="0">
                <a:solidFill>
                  <a:schemeClr val="accent2"/>
                </a:solidFill>
                <a:latin typeface="+mn-lt"/>
              </a:rPr>
              <a:t>v. </a:t>
            </a:r>
            <a:r>
              <a:rPr lang="en-US" sz="2200" b="1" dirty="0">
                <a:solidFill>
                  <a:schemeClr val="accent2"/>
                </a:solidFill>
                <a:latin typeface="+mn-lt"/>
              </a:rPr>
              <a:t>Union of India [2014] 220 Taxman 146 (Madhya Pradesh) (MAG.)(SLP dismissed vide SLP (Civil) No. 29358/2013)</a:t>
            </a:r>
          </a:p>
        </p:txBody>
      </p:sp>
      <p:sp>
        <p:nvSpPr>
          <p:cNvPr id="3" name="Slide Number Placeholder 2">
            <a:extLst>
              <a:ext uri="{FF2B5EF4-FFF2-40B4-BE49-F238E27FC236}">
                <a16:creationId xmlns:a16="http://schemas.microsoft.com/office/drawing/2014/main" id="{F73DB938-7A4F-4E64-A85D-F186CECBAFAA}"/>
              </a:ext>
            </a:extLst>
          </p:cNvPr>
          <p:cNvSpPr>
            <a:spLocks noGrp="1"/>
          </p:cNvSpPr>
          <p:nvPr>
            <p:ph type="sldNum" sz="quarter" idx="12"/>
          </p:nvPr>
        </p:nvSpPr>
        <p:spPr/>
        <p:txBody>
          <a:bodyPr/>
          <a:lstStyle/>
          <a:p>
            <a:pPr>
              <a:defRPr/>
            </a:pPr>
            <a:fld id="{ACC2B083-4B80-4709-BCA6-AED58DFFDEC8}" type="slidenum">
              <a:rPr lang="en-US" smtClean="0"/>
              <a:pPr>
                <a:defRPr/>
              </a:pPr>
              <a:t>82</a:t>
            </a:fld>
            <a:endParaRPr 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2"/>
          <p:cNvSpPr>
            <a:spLocks noGrp="1" noChangeArrowheads="1"/>
          </p:cNvSpPr>
          <p:nvPr>
            <p:ph type="title"/>
          </p:nvPr>
        </p:nvSpPr>
        <p:spPr>
          <a:xfrm>
            <a:off x="228600" y="304800"/>
            <a:ext cx="8686800" cy="990600"/>
          </a:xfrm>
        </p:spPr>
        <p:txBody>
          <a:bodyPr>
            <a:noAutofit/>
          </a:bodyPr>
          <a:lstStyle/>
          <a:p>
            <a:pPr algn="ctr"/>
            <a:r>
              <a:rPr lang="en-US" b="1" i="1" u="sng" dirty="0"/>
              <a:t>Issues…….</a:t>
            </a:r>
          </a:p>
        </p:txBody>
      </p:sp>
      <p:sp>
        <p:nvSpPr>
          <p:cNvPr id="145411" name="Rectangle 3"/>
          <p:cNvSpPr>
            <a:spLocks noGrp="1" noChangeArrowheads="1"/>
          </p:cNvSpPr>
          <p:nvPr>
            <p:ph idx="1"/>
          </p:nvPr>
        </p:nvSpPr>
        <p:spPr>
          <a:xfrm>
            <a:off x="152400" y="1371600"/>
            <a:ext cx="8763000" cy="5334000"/>
          </a:xfrm>
        </p:spPr>
        <p:txBody>
          <a:bodyPr>
            <a:noAutofit/>
          </a:bodyPr>
          <a:lstStyle/>
          <a:p>
            <a:pPr marL="355600" indent="-355600" algn="just">
              <a:spcBef>
                <a:spcPts val="600"/>
              </a:spcBef>
              <a:buClr>
                <a:schemeClr val="accent2"/>
              </a:buClr>
              <a:buFont typeface="Wingdings" pitchFamily="2" charset="2"/>
              <a:buChar char="Ø"/>
            </a:pPr>
            <a:r>
              <a:rPr lang="en-US" sz="2200" dirty="0"/>
              <a:t>Warrant of authorization u/s 132 could not be issued where money &amp; documents were taken in  possession by a Police Inspector. </a:t>
            </a:r>
          </a:p>
          <a:p>
            <a:pPr marL="355600" indent="-355600" algn="just">
              <a:spcBef>
                <a:spcPts val="600"/>
              </a:spcBef>
              <a:buClr>
                <a:schemeClr val="accent2"/>
              </a:buClr>
              <a:buNone/>
            </a:pPr>
            <a:r>
              <a:rPr lang="en-US" sz="2200" dirty="0"/>
              <a:t>		However, he can take possession after requisition u/s 132A if the same is in custody of any other authority under any other law.</a:t>
            </a:r>
            <a:r>
              <a:rPr lang="en-US" sz="2200" i="1" dirty="0"/>
              <a:t> </a:t>
            </a:r>
            <a:r>
              <a:rPr lang="en-US" sz="2200" b="1" dirty="0" err="1">
                <a:solidFill>
                  <a:schemeClr val="accent2"/>
                </a:solidFill>
              </a:rPr>
              <a:t>Ramesh</a:t>
            </a:r>
            <a:r>
              <a:rPr lang="en-US" sz="2200" b="1" dirty="0">
                <a:solidFill>
                  <a:schemeClr val="accent2"/>
                </a:solidFill>
              </a:rPr>
              <a:t> </a:t>
            </a:r>
            <a:r>
              <a:rPr lang="en-US" sz="2200" b="1" dirty="0" err="1">
                <a:solidFill>
                  <a:schemeClr val="accent2"/>
                </a:solidFill>
              </a:rPr>
              <a:t>Chander</a:t>
            </a:r>
            <a:r>
              <a:rPr lang="en-US" sz="2200" b="1" dirty="0">
                <a:solidFill>
                  <a:schemeClr val="accent2"/>
                </a:solidFill>
              </a:rPr>
              <a:t> &amp; Ors. Vs. CIT &amp; Ors. (1974) 93 ITR 244 (P &amp; H). </a:t>
            </a:r>
            <a:r>
              <a:rPr lang="en-US" sz="2200" dirty="0"/>
              <a:t>Further approved by Hon’ble SC in </a:t>
            </a:r>
            <a:r>
              <a:rPr lang="en-US" sz="2200" b="1" dirty="0">
                <a:solidFill>
                  <a:schemeClr val="accent2"/>
                </a:solidFill>
              </a:rPr>
              <a:t>CIT  </a:t>
            </a:r>
            <a:r>
              <a:rPr lang="en-US" sz="2200" b="1" dirty="0" err="1">
                <a:solidFill>
                  <a:schemeClr val="accent2"/>
                </a:solidFill>
              </a:rPr>
              <a:t>vs</a:t>
            </a:r>
            <a:r>
              <a:rPr lang="en-US" sz="2200" b="1" dirty="0">
                <a:solidFill>
                  <a:schemeClr val="accent2"/>
                </a:solidFill>
              </a:rPr>
              <a:t> </a:t>
            </a:r>
            <a:r>
              <a:rPr lang="en-US" sz="2200" b="1" dirty="0" err="1">
                <a:solidFill>
                  <a:schemeClr val="accent2"/>
                </a:solidFill>
              </a:rPr>
              <a:t>Tarsem</a:t>
            </a:r>
            <a:r>
              <a:rPr lang="en-US" sz="2200" b="1" dirty="0">
                <a:solidFill>
                  <a:schemeClr val="accent2"/>
                </a:solidFill>
              </a:rPr>
              <a:t> Kumar &amp; </a:t>
            </a:r>
            <a:r>
              <a:rPr lang="en-US" sz="2200" b="1" dirty="0" err="1">
                <a:solidFill>
                  <a:schemeClr val="accent2"/>
                </a:solidFill>
              </a:rPr>
              <a:t>Anr</a:t>
            </a:r>
            <a:r>
              <a:rPr lang="en-US" sz="2200" b="1" dirty="0">
                <a:solidFill>
                  <a:schemeClr val="accent2"/>
                </a:solidFill>
              </a:rPr>
              <a:t>. (1986) 58 CTR 129(SC) </a:t>
            </a:r>
          </a:p>
          <a:p>
            <a:pPr marL="355600" indent="-355600" algn="just">
              <a:spcBef>
                <a:spcPts val="600"/>
              </a:spcBef>
              <a:buClr>
                <a:schemeClr val="accent2"/>
              </a:buClr>
              <a:buFont typeface="Wingdings" pitchFamily="2" charset="2"/>
              <a:buChar char="Ø"/>
            </a:pPr>
            <a:endParaRPr lang="en-US" sz="1600" dirty="0">
              <a:solidFill>
                <a:schemeClr val="accent2"/>
              </a:solidFill>
            </a:endParaRPr>
          </a:p>
          <a:p>
            <a:pPr marL="355600" indent="-355600" algn="just">
              <a:spcBef>
                <a:spcPts val="600"/>
              </a:spcBef>
              <a:buClr>
                <a:schemeClr val="accent2"/>
              </a:buClr>
              <a:buFont typeface="Wingdings" pitchFamily="2" charset="2"/>
              <a:buChar char="Ø"/>
            </a:pPr>
            <a:r>
              <a:rPr lang="en-US" sz="2200" dirty="0"/>
              <a:t>Banks can be searched in relation to a person against whom the warrant of </a:t>
            </a:r>
            <a:r>
              <a:rPr lang="en-US" sz="2200" dirty="0" err="1"/>
              <a:t>authorisation</a:t>
            </a:r>
            <a:r>
              <a:rPr lang="en-US" sz="2200" dirty="0"/>
              <a:t> has been issued. </a:t>
            </a:r>
            <a:r>
              <a:rPr lang="en-US" sz="2200" b="1" dirty="0" err="1">
                <a:solidFill>
                  <a:schemeClr val="accent2"/>
                </a:solidFill>
              </a:rPr>
              <a:t>Raghu</a:t>
            </a:r>
            <a:r>
              <a:rPr lang="en-US" sz="2200" b="1" dirty="0">
                <a:solidFill>
                  <a:schemeClr val="accent2"/>
                </a:solidFill>
              </a:rPr>
              <a:t> Raj </a:t>
            </a:r>
            <a:r>
              <a:rPr lang="en-US" sz="2200" b="1" dirty="0" err="1">
                <a:solidFill>
                  <a:schemeClr val="accent2"/>
                </a:solidFill>
              </a:rPr>
              <a:t>Pratap</a:t>
            </a:r>
            <a:r>
              <a:rPr lang="en-US" sz="2200" b="1" dirty="0">
                <a:solidFill>
                  <a:schemeClr val="accent2"/>
                </a:solidFill>
              </a:rPr>
              <a:t> Singh v. ACIT [2009] 179 Taxman 73 (All.)</a:t>
            </a:r>
          </a:p>
          <a:p>
            <a:pPr marL="355600" indent="-355600" algn="just">
              <a:spcBef>
                <a:spcPts val="600"/>
              </a:spcBef>
              <a:buClr>
                <a:schemeClr val="accent2"/>
              </a:buClr>
              <a:buFont typeface="Wingdings" pitchFamily="2" charset="2"/>
              <a:buChar char="Ø"/>
            </a:pPr>
            <a:endParaRPr lang="en-US" sz="1400" b="1" dirty="0">
              <a:solidFill>
                <a:schemeClr val="accent2"/>
              </a:solidFill>
            </a:endParaRPr>
          </a:p>
          <a:p>
            <a:pPr marL="355600" indent="-355600" algn="just">
              <a:spcBef>
                <a:spcPts val="600"/>
              </a:spcBef>
              <a:buClr>
                <a:schemeClr val="accent2"/>
              </a:buClr>
              <a:buFont typeface="Wingdings" pitchFamily="2" charset="2"/>
              <a:buChar char="Ø"/>
            </a:pPr>
            <a:r>
              <a:rPr lang="en-US" sz="2200" dirty="0"/>
              <a:t>Search on Partnership Firm is not valid on the basis of search warrant  in the name of Partner. </a:t>
            </a:r>
            <a:r>
              <a:rPr lang="en-US" sz="2200" b="1" dirty="0">
                <a:solidFill>
                  <a:schemeClr val="accent2"/>
                </a:solidFill>
              </a:rPr>
              <a:t>K.R. </a:t>
            </a:r>
            <a:r>
              <a:rPr lang="en-US" sz="2200" b="1" dirty="0" err="1">
                <a:solidFill>
                  <a:schemeClr val="accent2"/>
                </a:solidFill>
              </a:rPr>
              <a:t>Modi</a:t>
            </a:r>
            <a:r>
              <a:rPr lang="en-US" sz="2200" b="1" dirty="0">
                <a:solidFill>
                  <a:schemeClr val="accent2"/>
                </a:solidFill>
              </a:rPr>
              <a:t> &amp; Co. Vs. DDIT (Inv.) (2005) 272 ITR 587 (Cal.)</a:t>
            </a:r>
            <a:endParaRPr lang="en-US" sz="2200" dirty="0">
              <a:solidFill>
                <a:schemeClr val="accent2"/>
              </a:solidFill>
            </a:endParaRPr>
          </a:p>
        </p:txBody>
      </p:sp>
      <p:sp>
        <p:nvSpPr>
          <p:cNvPr id="3" name="Slide Number Placeholder 2">
            <a:extLst>
              <a:ext uri="{FF2B5EF4-FFF2-40B4-BE49-F238E27FC236}">
                <a16:creationId xmlns:a16="http://schemas.microsoft.com/office/drawing/2014/main" id="{AFB2E2AD-FA3A-4254-880D-174BDAE36062}"/>
              </a:ext>
            </a:extLst>
          </p:cNvPr>
          <p:cNvSpPr>
            <a:spLocks noGrp="1"/>
          </p:cNvSpPr>
          <p:nvPr>
            <p:ph type="sldNum" sz="quarter" idx="12"/>
          </p:nvPr>
        </p:nvSpPr>
        <p:spPr/>
        <p:txBody>
          <a:bodyPr/>
          <a:lstStyle/>
          <a:p>
            <a:pPr>
              <a:defRPr/>
            </a:pPr>
            <a:fld id="{ACC2B083-4B80-4709-BCA6-AED58DFFDEC8}" type="slidenum">
              <a:rPr lang="en-US" smtClean="0"/>
              <a:pPr>
                <a:defRPr/>
              </a:pPr>
              <a:t>83</a:t>
            </a:fld>
            <a:endParaRPr lang="en-US"/>
          </a:p>
        </p:txBody>
      </p:sp>
      <p:sp>
        <p:nvSpPr>
          <p:cNvPr id="5" name="TextBox 4">
            <a:extLst>
              <a:ext uri="{FF2B5EF4-FFF2-40B4-BE49-F238E27FC236}">
                <a16:creationId xmlns:a16="http://schemas.microsoft.com/office/drawing/2014/main" id="{259B8B63-76F1-4E9D-92FF-D81D9A86BE35}"/>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p:cNvSpPr>
            <a:spLocks noGrp="1" noChangeArrowheads="1"/>
          </p:cNvSpPr>
          <p:nvPr>
            <p:ph idx="1"/>
          </p:nvPr>
        </p:nvSpPr>
        <p:spPr>
          <a:xfrm>
            <a:off x="152400" y="1295400"/>
            <a:ext cx="8763000" cy="5257800"/>
          </a:xfrm>
        </p:spPr>
        <p:txBody>
          <a:bodyPr>
            <a:noAutofit/>
          </a:bodyPr>
          <a:lstStyle/>
          <a:p>
            <a:pPr marL="365125" indent="-365125" algn="just">
              <a:spcBef>
                <a:spcPts val="1800"/>
              </a:spcBef>
              <a:buClr>
                <a:schemeClr val="accent2"/>
              </a:buClr>
              <a:buFont typeface="Wingdings" pitchFamily="2" charset="2"/>
              <a:buChar char="Ø"/>
            </a:pPr>
            <a:r>
              <a:rPr lang="en-US" sz="2100" dirty="0"/>
              <a:t>Warrant without information is invalid. </a:t>
            </a:r>
            <a:r>
              <a:rPr lang="en-US" sz="2100" b="1" dirty="0" err="1">
                <a:solidFill>
                  <a:schemeClr val="accent2"/>
                </a:solidFill>
              </a:rPr>
              <a:t>Suvidha</a:t>
            </a:r>
            <a:r>
              <a:rPr lang="en-US" sz="2100" b="1" dirty="0">
                <a:solidFill>
                  <a:schemeClr val="accent2"/>
                </a:solidFill>
              </a:rPr>
              <a:t> Association v. Addl. DIT (Inv.) 320 ITR 461(</a:t>
            </a:r>
            <a:r>
              <a:rPr lang="en-US" sz="2100" b="1" dirty="0" err="1">
                <a:solidFill>
                  <a:schemeClr val="accent2"/>
                </a:solidFill>
              </a:rPr>
              <a:t>Guj</a:t>
            </a:r>
            <a:r>
              <a:rPr lang="en-US" sz="2100" b="1" dirty="0">
                <a:solidFill>
                  <a:schemeClr val="accent2"/>
                </a:solidFill>
              </a:rPr>
              <a:t>.) 2010</a:t>
            </a:r>
          </a:p>
          <a:p>
            <a:pPr marL="365125" lvl="0" indent="-365125" algn="just">
              <a:spcBef>
                <a:spcPts val="1800"/>
              </a:spcBef>
              <a:buClr>
                <a:schemeClr val="accent2"/>
              </a:buClr>
              <a:buFont typeface="Wingdings" pitchFamily="2" charset="2"/>
              <a:buChar char="Ø"/>
            </a:pPr>
            <a:r>
              <a:rPr lang="en-US" sz="2100" dirty="0"/>
              <a:t>Authorization issued in absence of eventualities mentioned in clauses (a) to (c) of section 132(1). </a:t>
            </a:r>
            <a:r>
              <a:rPr lang="en-US" sz="2100" b="1" dirty="0">
                <a:solidFill>
                  <a:schemeClr val="accent2"/>
                </a:solidFill>
              </a:rPr>
              <a:t>Parma Ram </a:t>
            </a:r>
            <a:r>
              <a:rPr lang="en-US" sz="2100" b="1" dirty="0" err="1">
                <a:solidFill>
                  <a:schemeClr val="accent2"/>
                </a:solidFill>
              </a:rPr>
              <a:t>Bhakar</a:t>
            </a:r>
            <a:r>
              <a:rPr lang="en-US" sz="2100" b="1" dirty="0">
                <a:solidFill>
                  <a:schemeClr val="accent2"/>
                </a:solidFill>
              </a:rPr>
              <a:t> v. Dy. CIT [2013] 39 taxmann.com 119 (Jodhpur - Trib.)</a:t>
            </a:r>
          </a:p>
          <a:p>
            <a:pPr marL="365125" lvl="0" indent="-365125" algn="just">
              <a:spcBef>
                <a:spcPts val="1800"/>
              </a:spcBef>
              <a:buClr>
                <a:schemeClr val="accent2"/>
              </a:buClr>
              <a:buFont typeface="Wingdings" pitchFamily="2" charset="2"/>
              <a:buChar char="Ø"/>
            </a:pPr>
            <a:r>
              <a:rPr lang="en-US" sz="2100" dirty="0"/>
              <a:t>Single warrant of authorization may be issued u/s 132 for a group of concerns. </a:t>
            </a:r>
            <a:r>
              <a:rPr lang="en-US" sz="2100" b="1" dirty="0">
                <a:solidFill>
                  <a:schemeClr val="accent2"/>
                </a:solidFill>
              </a:rPr>
              <a:t>Jose </a:t>
            </a:r>
            <a:r>
              <a:rPr lang="en-US" sz="2100" b="1" dirty="0" err="1">
                <a:solidFill>
                  <a:schemeClr val="accent2"/>
                </a:solidFill>
              </a:rPr>
              <a:t>Cyriac</a:t>
            </a:r>
            <a:r>
              <a:rPr lang="en-US" sz="2100" b="1" dirty="0">
                <a:solidFill>
                  <a:schemeClr val="accent2"/>
                </a:solidFill>
              </a:rPr>
              <a:t> </a:t>
            </a:r>
            <a:r>
              <a:rPr lang="en-US" sz="2100" b="1" dirty="0" err="1">
                <a:solidFill>
                  <a:schemeClr val="accent2"/>
                </a:solidFill>
              </a:rPr>
              <a:t>vs</a:t>
            </a:r>
            <a:r>
              <a:rPr lang="en-US" sz="2100" b="1" dirty="0">
                <a:solidFill>
                  <a:schemeClr val="accent2"/>
                </a:solidFill>
              </a:rPr>
              <a:t> CIT </a:t>
            </a:r>
            <a:r>
              <a:rPr lang="sv-SE" sz="2100" b="1" dirty="0">
                <a:solidFill>
                  <a:schemeClr val="accent2"/>
                </a:solidFill>
              </a:rPr>
              <a:t>[2011] 336 ITR 241 (Kerala)</a:t>
            </a:r>
          </a:p>
          <a:p>
            <a:pPr marL="365125" lvl="0" indent="-365125" algn="just">
              <a:spcBef>
                <a:spcPts val="1800"/>
              </a:spcBef>
              <a:buClr>
                <a:schemeClr val="accent2"/>
              </a:buClr>
              <a:buFont typeface="Wingdings" pitchFamily="2" charset="2"/>
              <a:buChar char="Ø"/>
            </a:pPr>
            <a:r>
              <a:rPr lang="en-US" sz="2100" dirty="0"/>
              <a:t>Assessment orders u/s 153A cannot be passed in the absence of a search authorization. </a:t>
            </a:r>
            <a:r>
              <a:rPr lang="en-US" sz="2100" b="1" dirty="0">
                <a:solidFill>
                  <a:schemeClr val="accent2"/>
                </a:solidFill>
              </a:rPr>
              <a:t>CIT v. </a:t>
            </a:r>
            <a:r>
              <a:rPr lang="en-US" sz="2100" b="1" dirty="0" err="1">
                <a:solidFill>
                  <a:schemeClr val="accent2"/>
                </a:solidFill>
              </a:rPr>
              <a:t>Ramesh</a:t>
            </a:r>
            <a:r>
              <a:rPr lang="en-US" sz="2100" b="1" dirty="0">
                <a:solidFill>
                  <a:schemeClr val="accent2"/>
                </a:solidFill>
              </a:rPr>
              <a:t> D. Patel [2014] 42 taxmann.com 540 (Gujarat) </a:t>
            </a:r>
          </a:p>
          <a:p>
            <a:pPr marL="365125" indent="-365125" algn="just">
              <a:spcBef>
                <a:spcPts val="1800"/>
              </a:spcBef>
              <a:buClr>
                <a:schemeClr val="accent2"/>
              </a:buClr>
              <a:buFont typeface="Wingdings" pitchFamily="2" charset="2"/>
              <a:buChar char="Ø"/>
            </a:pPr>
            <a:r>
              <a:rPr lang="en-US" sz="2100" dirty="0"/>
              <a:t>A search action u/s 132(1) has to be 'person specific' and when admittedly the names of the assessees did not figure in the warrant, the Assessing Officer had committed an apparent error to assess the assessees. </a:t>
            </a:r>
            <a:r>
              <a:rPr lang="en-US" sz="2100" b="1" dirty="0">
                <a:solidFill>
                  <a:schemeClr val="accent2"/>
                </a:solidFill>
              </a:rPr>
              <a:t>CIT </a:t>
            </a:r>
            <a:r>
              <a:rPr lang="en-US" sz="2100" b="1" dirty="0" err="1">
                <a:solidFill>
                  <a:schemeClr val="accent2"/>
                </a:solidFill>
              </a:rPr>
              <a:t>vs</a:t>
            </a:r>
            <a:r>
              <a:rPr lang="en-US" sz="2100" b="1" dirty="0">
                <a:solidFill>
                  <a:schemeClr val="accent2"/>
                </a:solidFill>
              </a:rPr>
              <a:t> Smt. </a:t>
            </a:r>
            <a:r>
              <a:rPr lang="en-US" sz="2100" b="1" dirty="0" err="1">
                <a:solidFill>
                  <a:schemeClr val="accent2"/>
                </a:solidFill>
              </a:rPr>
              <a:t>Umlesh</a:t>
            </a:r>
            <a:r>
              <a:rPr lang="en-US" sz="2100" b="1" dirty="0">
                <a:solidFill>
                  <a:schemeClr val="accent2"/>
                </a:solidFill>
              </a:rPr>
              <a:t> </a:t>
            </a:r>
            <a:r>
              <a:rPr lang="en-US" sz="2100" b="1" dirty="0" err="1">
                <a:solidFill>
                  <a:schemeClr val="accent2"/>
                </a:solidFill>
              </a:rPr>
              <a:t>Goel</a:t>
            </a:r>
            <a:r>
              <a:rPr lang="en-US" sz="2100" b="1" dirty="0">
                <a:solidFill>
                  <a:schemeClr val="accent2"/>
                </a:solidFill>
              </a:rPr>
              <a:t> [2016] 74 taxmann.com 37 (Rajasthan)</a:t>
            </a:r>
            <a:endParaRPr lang="en-US" sz="2100" dirty="0">
              <a:solidFill>
                <a:schemeClr val="accent2"/>
              </a:solidFill>
            </a:endParaRPr>
          </a:p>
        </p:txBody>
      </p:sp>
      <p:sp>
        <p:nvSpPr>
          <p:cNvPr id="5" name="Rectangle 2"/>
          <p:cNvSpPr txBox="1">
            <a:spLocks noChangeArrowheads="1"/>
          </p:cNvSpPr>
          <p:nvPr/>
        </p:nvSpPr>
        <p:spPr>
          <a:xfrm>
            <a:off x="228600" y="304800"/>
            <a:ext cx="8686800" cy="990600"/>
          </a:xfrm>
          <a:prstGeom prst="rect">
            <a:avLst/>
          </a:prstGeom>
        </p:spPr>
        <p:txBody>
          <a:bodyPr vert="horz"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000" b="1" i="1" u="sng" strike="noStrike" kern="1200" cap="none" spc="0" normalizeH="0" baseline="0" noProof="0" dirty="0">
                <a:ln>
                  <a:noFill/>
                </a:ln>
                <a:solidFill>
                  <a:schemeClr val="tx2"/>
                </a:solidFill>
                <a:effectLst/>
                <a:uLnTx/>
                <a:uFillTx/>
                <a:latin typeface="+mj-lt"/>
                <a:ea typeface="+mj-ea"/>
                <a:cs typeface="+mj-cs"/>
              </a:rPr>
              <a:t>Issues…….</a:t>
            </a:r>
          </a:p>
        </p:txBody>
      </p:sp>
      <p:sp>
        <p:nvSpPr>
          <p:cNvPr id="3" name="Slide Number Placeholder 2">
            <a:extLst>
              <a:ext uri="{FF2B5EF4-FFF2-40B4-BE49-F238E27FC236}">
                <a16:creationId xmlns:a16="http://schemas.microsoft.com/office/drawing/2014/main" id="{7AD62EE6-3A5A-4600-B3A7-91E81FDF14B6}"/>
              </a:ext>
            </a:extLst>
          </p:cNvPr>
          <p:cNvSpPr>
            <a:spLocks noGrp="1"/>
          </p:cNvSpPr>
          <p:nvPr>
            <p:ph type="sldNum" sz="quarter" idx="12"/>
          </p:nvPr>
        </p:nvSpPr>
        <p:spPr/>
        <p:txBody>
          <a:bodyPr/>
          <a:lstStyle/>
          <a:p>
            <a:pPr>
              <a:defRPr/>
            </a:pPr>
            <a:fld id="{ACC2B083-4B80-4709-BCA6-AED58DFFDEC8}" type="slidenum">
              <a:rPr lang="en-US" smtClean="0"/>
              <a:pPr>
                <a:defRPr/>
              </a:pPr>
              <a:t>84</a:t>
            </a:fld>
            <a:endParaRPr lang="en-US"/>
          </a:p>
        </p:txBody>
      </p:sp>
      <p:sp>
        <p:nvSpPr>
          <p:cNvPr id="6" name="TextBox 5">
            <a:extLst>
              <a:ext uri="{FF2B5EF4-FFF2-40B4-BE49-F238E27FC236}">
                <a16:creationId xmlns:a16="http://schemas.microsoft.com/office/drawing/2014/main" id="{EC5F1A23-7F30-4871-A490-266A3500EDD5}"/>
              </a:ext>
            </a:extLst>
          </p:cNvPr>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457200" y="2209800"/>
            <a:ext cx="8229600" cy="2308324"/>
          </a:xfrm>
          <a:prstGeom prst="rect">
            <a:avLst/>
          </a:prstGeom>
          <a:noFill/>
          <a:ln w="95250" cmpd="thinThick">
            <a:solidFill>
              <a:schemeClr val="tx2"/>
            </a:solidFill>
          </a:ln>
        </p:spPr>
        <p:txBody>
          <a:bodyPr vert="horz" wrap="square" rtlCol="0">
            <a:spAutoFit/>
          </a:bodyPr>
          <a:lstStyle/>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r>
              <a:rPr lang="en-US" sz="7200" b="1" i="1" u="sng" dirty="0">
                <a:solidFill>
                  <a:schemeClr val="accent2"/>
                </a:solidFill>
                <a:latin typeface="+mj-lt"/>
              </a:rPr>
              <a:t>Ground Rules for Search</a:t>
            </a:r>
            <a:endParaRPr kumimoji="0" lang="en-US" b="1" i="0" u="sng" strike="noStrike" kern="1200" cap="none" spc="0" normalizeH="0" baseline="0" noProof="0" dirty="0">
              <a:ln>
                <a:noFill/>
              </a:ln>
              <a:solidFill>
                <a:schemeClr val="accent2"/>
              </a:solidFill>
              <a:effectLst/>
              <a:uLnTx/>
              <a:uFillTx/>
              <a:latin typeface="+mj-lt"/>
              <a:ea typeface="+mn-ea"/>
              <a:cs typeface="+mn-cs"/>
            </a:endParaRPr>
          </a:p>
        </p:txBody>
      </p:sp>
      <p:sp>
        <p:nvSpPr>
          <p:cNvPr id="3" name="Slide Number Placeholder 2">
            <a:extLst>
              <a:ext uri="{FF2B5EF4-FFF2-40B4-BE49-F238E27FC236}">
                <a16:creationId xmlns:a16="http://schemas.microsoft.com/office/drawing/2014/main" id="{821E6C37-8CC1-45FD-9B28-104015BAB0F8}"/>
              </a:ext>
            </a:extLst>
          </p:cNvPr>
          <p:cNvSpPr>
            <a:spLocks noGrp="1"/>
          </p:cNvSpPr>
          <p:nvPr>
            <p:ph type="sldNum" sz="quarter" idx="12"/>
          </p:nvPr>
        </p:nvSpPr>
        <p:spPr/>
        <p:txBody>
          <a:bodyPr/>
          <a:lstStyle/>
          <a:p>
            <a:pPr>
              <a:defRPr/>
            </a:pPr>
            <a:fld id="{ACC2B083-4B80-4709-BCA6-AED58DFFDEC8}" type="slidenum">
              <a:rPr lang="en-US" smtClean="0"/>
              <a:pPr>
                <a:defRPr/>
              </a:pPr>
              <a:t>85</a:t>
            </a:fld>
            <a:endParaRPr lang="en-US"/>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2"/>
          <p:cNvSpPr>
            <a:spLocks noGrp="1" noChangeArrowheads="1"/>
          </p:cNvSpPr>
          <p:nvPr>
            <p:ph type="title"/>
          </p:nvPr>
        </p:nvSpPr>
        <p:spPr>
          <a:xfrm>
            <a:off x="304800" y="457200"/>
            <a:ext cx="8229600" cy="1066800"/>
          </a:xfrm>
        </p:spPr>
        <p:txBody>
          <a:bodyPr>
            <a:normAutofit/>
          </a:bodyPr>
          <a:lstStyle/>
          <a:p>
            <a:r>
              <a:rPr lang="en-US" b="1" i="1" u="sng" dirty="0"/>
              <a:t>Ground Rules for Search…</a:t>
            </a:r>
          </a:p>
        </p:txBody>
      </p:sp>
      <p:sp>
        <p:nvSpPr>
          <p:cNvPr id="58372" name="Rectangle 3"/>
          <p:cNvSpPr>
            <a:spLocks noGrp="1" noChangeArrowheads="1"/>
          </p:cNvSpPr>
          <p:nvPr>
            <p:ph idx="1"/>
          </p:nvPr>
        </p:nvSpPr>
        <p:spPr>
          <a:xfrm>
            <a:off x="228600" y="1676400"/>
            <a:ext cx="8686800" cy="4898136"/>
          </a:xfrm>
        </p:spPr>
        <p:txBody>
          <a:bodyPr>
            <a:normAutofit/>
          </a:bodyPr>
          <a:lstStyle/>
          <a:p>
            <a:pPr marL="0" indent="0" algn="just">
              <a:lnSpc>
                <a:spcPct val="90000"/>
              </a:lnSpc>
              <a:buFont typeface="Wingdings" pitchFamily="2" charset="2"/>
              <a:buNone/>
            </a:pPr>
            <a:r>
              <a:rPr lang="en-US" sz="2100" b="1" i="1" dirty="0">
                <a:solidFill>
                  <a:schemeClr val="tx2"/>
                </a:solidFill>
              </a:rPr>
              <a:t>The Then Union Finance Minister, Mr. Vishwanath Pratap Singh announced these ground rules for searches and seizure carried out under the Income Tax Act, The Customs Act, Excise Act, and the Foreign Exchange Regulations Act (FERA).					           </a:t>
            </a:r>
            <a:r>
              <a:rPr lang="en-US" sz="2100" b="1" dirty="0">
                <a:solidFill>
                  <a:schemeClr val="accent2"/>
                </a:solidFill>
              </a:rPr>
              <a:t>[(1986) 159 ITR (Journal) 1-4]</a:t>
            </a:r>
          </a:p>
          <a:p>
            <a:pPr algn="just">
              <a:lnSpc>
                <a:spcPct val="90000"/>
              </a:lnSpc>
              <a:buFont typeface="Wingdings" pitchFamily="2" charset="2"/>
              <a:buChar char="q"/>
            </a:pPr>
            <a:endParaRPr lang="en-US" sz="2100" i="1" u="sng" dirty="0">
              <a:solidFill>
                <a:schemeClr val="accent2"/>
              </a:solidFill>
            </a:endParaRPr>
          </a:p>
          <a:p>
            <a:pPr marL="365125" indent="-365125" algn="just">
              <a:lnSpc>
                <a:spcPct val="90000"/>
              </a:lnSpc>
              <a:buClr>
                <a:schemeClr val="accent2"/>
              </a:buClr>
              <a:buFont typeface="Wingdings" pitchFamily="2" charset="2"/>
              <a:buChar char="q"/>
            </a:pPr>
            <a:r>
              <a:rPr lang="en-US" sz="2100" b="1" i="1" u="sng" dirty="0">
                <a:solidFill>
                  <a:schemeClr val="accent2"/>
                </a:solidFill>
              </a:rPr>
              <a:t>Competent Authority</a:t>
            </a:r>
            <a:r>
              <a:rPr lang="en-US" sz="2100" b="1" dirty="0">
                <a:solidFill>
                  <a:schemeClr val="accent2"/>
                </a:solidFill>
              </a:rPr>
              <a:t> </a:t>
            </a:r>
            <a:r>
              <a:rPr lang="en-US" sz="2100" dirty="0">
                <a:solidFill>
                  <a:schemeClr val="accent2"/>
                </a:solidFill>
              </a:rPr>
              <a:t>:</a:t>
            </a:r>
            <a:r>
              <a:rPr lang="en-US" sz="2100" dirty="0"/>
              <a:t>Before execution of search, a search warrant (formal order) is required to be passed by the competent authority.</a:t>
            </a:r>
          </a:p>
          <a:p>
            <a:pPr lvl="1" algn="just">
              <a:lnSpc>
                <a:spcPct val="90000"/>
              </a:lnSpc>
              <a:buNone/>
            </a:pPr>
            <a:r>
              <a:rPr lang="en-US" sz="2100" b="1" dirty="0">
                <a:solidFill>
                  <a:schemeClr val="tx1"/>
                </a:solidFill>
              </a:rPr>
              <a:t>Information from </a:t>
            </a:r>
            <a:r>
              <a:rPr lang="en-US" sz="2100" b="1" u="sng" dirty="0">
                <a:solidFill>
                  <a:schemeClr val="tx2"/>
                </a:solidFill>
              </a:rPr>
              <a:t>external sources</a:t>
            </a:r>
            <a:endParaRPr lang="en-US" sz="2100" b="1" dirty="0">
              <a:solidFill>
                <a:schemeClr val="tx1"/>
              </a:solidFill>
            </a:endParaRPr>
          </a:p>
          <a:p>
            <a:pPr lvl="2" algn="just">
              <a:lnSpc>
                <a:spcPct val="90000"/>
              </a:lnSpc>
              <a:buClr>
                <a:schemeClr val="accent1"/>
              </a:buClr>
              <a:buSzPct val="50000"/>
              <a:buFont typeface="Wingdings" pitchFamily="2" charset="2"/>
              <a:buChar char="Ø"/>
            </a:pPr>
            <a:r>
              <a:rPr lang="en-US" sz="2100" dirty="0">
                <a:solidFill>
                  <a:schemeClr val="tx1"/>
                </a:solidFill>
              </a:rPr>
              <a:t>Informers (Prosecution u/s 182 of the IPC if allegation proved false.)</a:t>
            </a:r>
          </a:p>
          <a:p>
            <a:pPr lvl="2" algn="just">
              <a:lnSpc>
                <a:spcPct val="90000"/>
              </a:lnSpc>
              <a:buClr>
                <a:schemeClr val="accent1"/>
              </a:buClr>
              <a:buSzPct val="50000"/>
              <a:buFont typeface="Wingdings" pitchFamily="2" charset="2"/>
              <a:buChar char="Ø"/>
            </a:pPr>
            <a:r>
              <a:rPr lang="en-US" sz="2100" dirty="0">
                <a:solidFill>
                  <a:schemeClr val="tx1"/>
                </a:solidFill>
              </a:rPr>
              <a:t>Newspaper.</a:t>
            </a:r>
          </a:p>
          <a:p>
            <a:pPr lvl="2" algn="just">
              <a:lnSpc>
                <a:spcPct val="90000"/>
              </a:lnSpc>
              <a:buClr>
                <a:schemeClr val="accent1"/>
              </a:buClr>
              <a:buSzPct val="50000"/>
              <a:buFont typeface="Wingdings" pitchFamily="2" charset="2"/>
              <a:buChar char="Ø"/>
            </a:pPr>
            <a:r>
              <a:rPr lang="en-US" sz="2100" dirty="0">
                <a:solidFill>
                  <a:schemeClr val="tx1"/>
                </a:solidFill>
              </a:rPr>
              <a:t>Magazines.</a:t>
            </a:r>
          </a:p>
          <a:p>
            <a:pPr lvl="2" algn="just">
              <a:lnSpc>
                <a:spcPct val="90000"/>
              </a:lnSpc>
              <a:buClr>
                <a:schemeClr val="accent1"/>
              </a:buClr>
              <a:buSzPct val="50000"/>
              <a:buFont typeface="Wingdings" pitchFamily="2" charset="2"/>
              <a:buChar char="Ø"/>
            </a:pPr>
            <a:r>
              <a:rPr lang="en-US" sz="2100" dirty="0">
                <a:solidFill>
                  <a:schemeClr val="tx1"/>
                </a:solidFill>
              </a:rPr>
              <a:t>Publication  </a:t>
            </a:r>
          </a:p>
          <a:p>
            <a:pPr lvl="1" algn="just">
              <a:lnSpc>
                <a:spcPct val="90000"/>
              </a:lnSpc>
              <a:buNone/>
            </a:pPr>
            <a:r>
              <a:rPr lang="en-US" sz="2100" b="1" u="sng" dirty="0">
                <a:solidFill>
                  <a:schemeClr val="tx2"/>
                </a:solidFill>
              </a:rPr>
              <a:t>Internal sources:</a:t>
            </a:r>
            <a:endParaRPr lang="en-US" sz="2100" b="1" dirty="0">
              <a:solidFill>
                <a:schemeClr val="tx2"/>
              </a:solidFill>
            </a:endParaRPr>
          </a:p>
          <a:p>
            <a:pPr lvl="2" algn="just">
              <a:lnSpc>
                <a:spcPct val="90000"/>
              </a:lnSpc>
              <a:buNone/>
            </a:pPr>
            <a:r>
              <a:rPr lang="en-US" sz="2100" dirty="0">
                <a:solidFill>
                  <a:schemeClr val="tx1"/>
                </a:solidFill>
              </a:rPr>
              <a:t>Suo-moto on the basis of records and investigation.</a:t>
            </a:r>
          </a:p>
        </p:txBody>
      </p:sp>
      <p:sp>
        <p:nvSpPr>
          <p:cNvPr id="3" name="Slide Number Placeholder 2">
            <a:extLst>
              <a:ext uri="{FF2B5EF4-FFF2-40B4-BE49-F238E27FC236}">
                <a16:creationId xmlns:a16="http://schemas.microsoft.com/office/drawing/2014/main" id="{6E9D10D3-42A8-48B6-9209-2792F5C909DB}"/>
              </a:ext>
            </a:extLst>
          </p:cNvPr>
          <p:cNvSpPr>
            <a:spLocks noGrp="1"/>
          </p:cNvSpPr>
          <p:nvPr>
            <p:ph type="sldNum" sz="quarter" idx="12"/>
          </p:nvPr>
        </p:nvSpPr>
        <p:spPr/>
        <p:txBody>
          <a:bodyPr/>
          <a:lstStyle/>
          <a:p>
            <a:pPr>
              <a:defRPr/>
            </a:pPr>
            <a:fld id="{ACC2B083-4B80-4709-BCA6-AED58DFFDEC8}" type="slidenum">
              <a:rPr lang="en-US" smtClean="0"/>
              <a:pPr>
                <a:defRPr/>
              </a:pPr>
              <a:t>86</a:t>
            </a:fld>
            <a:endParaRPr lang="en-U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idx="1"/>
          </p:nvPr>
        </p:nvSpPr>
        <p:spPr>
          <a:xfrm>
            <a:off x="304800" y="1905000"/>
            <a:ext cx="8458200" cy="4325112"/>
          </a:xfrm>
        </p:spPr>
        <p:txBody>
          <a:bodyPr>
            <a:normAutofit/>
          </a:bodyPr>
          <a:lstStyle/>
          <a:p>
            <a:pPr marL="365125" indent="-365125" algn="just">
              <a:buClr>
                <a:schemeClr val="accent2"/>
              </a:buClr>
              <a:buFont typeface="Wingdings" pitchFamily="2" charset="2"/>
              <a:buChar char="q"/>
            </a:pPr>
            <a:r>
              <a:rPr lang="en-US" sz="2200" b="1" i="1" u="sng" dirty="0">
                <a:solidFill>
                  <a:schemeClr val="accent2"/>
                </a:solidFill>
                <a:latin typeface="Times New Roman" pitchFamily="18" charset="0"/>
              </a:rPr>
              <a:t>Objectives of the Search</a:t>
            </a:r>
            <a:r>
              <a:rPr lang="en-US" sz="2200" b="1" i="1" dirty="0">
                <a:solidFill>
                  <a:schemeClr val="accent2"/>
                </a:solidFill>
                <a:latin typeface="Times New Roman" pitchFamily="18" charset="0"/>
              </a:rPr>
              <a:t>: </a:t>
            </a:r>
            <a:r>
              <a:rPr lang="en-US" sz="2200" dirty="0">
                <a:latin typeface="Times New Roman" pitchFamily="18" charset="0"/>
              </a:rPr>
              <a:t>Search &amp; Seizure operation is only possible when there is evidence of undisclosed documents or assets which have not been and would not be disclosed in ordinary course.</a:t>
            </a:r>
          </a:p>
          <a:p>
            <a:pPr marL="365125" indent="-365125" algn="just">
              <a:buClr>
                <a:schemeClr val="accent2"/>
              </a:buClr>
              <a:buFont typeface="Wingdings" pitchFamily="2" charset="2"/>
              <a:buChar char="q"/>
            </a:pPr>
            <a:endParaRPr lang="en-US" sz="2200" i="1" u="sng" dirty="0">
              <a:solidFill>
                <a:srgbClr val="FFFF00"/>
              </a:solidFill>
              <a:latin typeface="Times New Roman" pitchFamily="18" charset="0"/>
            </a:endParaRPr>
          </a:p>
          <a:p>
            <a:pPr marL="365125" indent="-365125" algn="just">
              <a:buClr>
                <a:schemeClr val="accent2"/>
              </a:buClr>
              <a:buFont typeface="Wingdings" pitchFamily="2" charset="2"/>
              <a:buChar char="q"/>
            </a:pPr>
            <a:r>
              <a:rPr lang="en-US" sz="2200" b="1" i="1" u="sng" dirty="0">
                <a:solidFill>
                  <a:schemeClr val="accent2"/>
                </a:solidFill>
                <a:latin typeface="Times New Roman" pitchFamily="18" charset="0"/>
              </a:rPr>
              <a:t>Search Party</a:t>
            </a:r>
            <a:r>
              <a:rPr lang="en-US" sz="2200" b="1" i="1" dirty="0">
                <a:solidFill>
                  <a:schemeClr val="accent2"/>
                </a:solidFill>
                <a:latin typeface="Times New Roman" pitchFamily="18" charset="0"/>
              </a:rPr>
              <a:t>: </a:t>
            </a:r>
            <a:r>
              <a:rPr lang="en-US" sz="2200" dirty="0">
                <a:latin typeface="Times New Roman" pitchFamily="18" charset="0"/>
              </a:rPr>
              <a:t>Search party should be constituted of officer of a certain rank at least of ACIT or equivalent. The team should also include two respectable witness of the locality and technical persons like </a:t>
            </a:r>
            <a:r>
              <a:rPr lang="en-US" sz="2200" dirty="0" err="1">
                <a:latin typeface="Times New Roman" pitchFamily="18" charset="0"/>
              </a:rPr>
              <a:t>valuer</a:t>
            </a:r>
            <a:r>
              <a:rPr lang="en-US" sz="2200" dirty="0">
                <a:latin typeface="Times New Roman" pitchFamily="18" charset="0"/>
              </a:rPr>
              <a:t>.</a:t>
            </a:r>
          </a:p>
          <a:p>
            <a:pPr marL="365125" indent="-365125" algn="just">
              <a:buClr>
                <a:schemeClr val="accent2"/>
              </a:buClr>
              <a:buFont typeface="Wingdings" pitchFamily="2" charset="2"/>
              <a:buChar char="q"/>
            </a:pPr>
            <a:endParaRPr lang="en-US" sz="2200" dirty="0">
              <a:latin typeface="Times New Roman" pitchFamily="18" charset="0"/>
            </a:endParaRPr>
          </a:p>
          <a:p>
            <a:pPr marL="365125" indent="-365125" algn="just">
              <a:buClr>
                <a:schemeClr val="accent2"/>
              </a:buClr>
              <a:buFont typeface="Wingdings" pitchFamily="2" charset="2"/>
              <a:buChar char="q"/>
            </a:pPr>
            <a:r>
              <a:rPr lang="en-US" sz="2200" b="1" i="1" u="sng" dirty="0">
                <a:solidFill>
                  <a:schemeClr val="accent2"/>
                </a:solidFill>
                <a:latin typeface="Times New Roman" pitchFamily="18" charset="0"/>
              </a:rPr>
              <a:t>Right of the person searched</a:t>
            </a:r>
            <a:r>
              <a:rPr lang="en-US" sz="2200" b="1" i="1" dirty="0">
                <a:solidFill>
                  <a:schemeClr val="accent2"/>
                </a:solidFill>
                <a:latin typeface="Times New Roman" pitchFamily="18" charset="0"/>
              </a:rPr>
              <a:t>:</a:t>
            </a:r>
            <a:r>
              <a:rPr lang="en-US" sz="2200" i="1" dirty="0">
                <a:solidFill>
                  <a:schemeClr val="accent2"/>
                </a:solidFill>
                <a:latin typeface="Times New Roman" pitchFamily="18" charset="0"/>
              </a:rPr>
              <a:t> </a:t>
            </a:r>
            <a:r>
              <a:rPr lang="en-US" sz="2200" dirty="0">
                <a:latin typeface="Times New Roman" pitchFamily="18" charset="0"/>
              </a:rPr>
              <a:t>discussed later ….</a:t>
            </a:r>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Rectangle 2"/>
          <p:cNvSpPr txBox="1">
            <a:spLocks noChangeArrowheads="1"/>
          </p:cNvSpPr>
          <p:nvPr/>
        </p:nvSpPr>
        <p:spPr>
          <a:xfrm>
            <a:off x="304800" y="4572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1" u="sng" strike="noStrike" kern="1200" cap="none" spc="0" normalizeH="0" baseline="0" noProof="0" dirty="0">
                <a:ln>
                  <a:noFill/>
                </a:ln>
                <a:solidFill>
                  <a:schemeClr val="tx2"/>
                </a:solidFill>
                <a:effectLst/>
                <a:uLnTx/>
                <a:uFillTx/>
                <a:latin typeface="+mj-lt"/>
                <a:ea typeface="+mj-ea"/>
                <a:cs typeface="+mj-cs"/>
              </a:rPr>
              <a:t>Ground Rules for Search…</a:t>
            </a:r>
          </a:p>
        </p:txBody>
      </p:sp>
      <p:sp>
        <p:nvSpPr>
          <p:cNvPr id="3" name="Slide Number Placeholder 2">
            <a:extLst>
              <a:ext uri="{FF2B5EF4-FFF2-40B4-BE49-F238E27FC236}">
                <a16:creationId xmlns:a16="http://schemas.microsoft.com/office/drawing/2014/main" id="{334D323C-A7C0-4499-8645-971C5AF49820}"/>
              </a:ext>
            </a:extLst>
          </p:cNvPr>
          <p:cNvSpPr>
            <a:spLocks noGrp="1"/>
          </p:cNvSpPr>
          <p:nvPr>
            <p:ph type="sldNum" sz="quarter" idx="12"/>
          </p:nvPr>
        </p:nvSpPr>
        <p:spPr/>
        <p:txBody>
          <a:bodyPr/>
          <a:lstStyle/>
          <a:p>
            <a:pPr>
              <a:defRPr/>
            </a:pPr>
            <a:fld id="{ACC2B083-4B80-4709-BCA6-AED58DFFDEC8}" type="slidenum">
              <a:rPr lang="en-US" smtClean="0"/>
              <a:pPr>
                <a:defRPr/>
              </a:pPr>
              <a:t>87</a:t>
            </a:fld>
            <a:endParaRPr 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20" name="Rectangle 3"/>
          <p:cNvSpPr>
            <a:spLocks noGrp="1" noChangeArrowheads="1"/>
          </p:cNvSpPr>
          <p:nvPr>
            <p:ph idx="1"/>
          </p:nvPr>
        </p:nvSpPr>
        <p:spPr>
          <a:xfrm>
            <a:off x="76200" y="1600200"/>
            <a:ext cx="8915400" cy="4974336"/>
          </a:xfrm>
        </p:spPr>
        <p:txBody>
          <a:bodyPr>
            <a:normAutofit lnSpcReduction="10000"/>
          </a:bodyPr>
          <a:lstStyle/>
          <a:p>
            <a:pPr marL="365125" indent="-365125" algn="just">
              <a:spcBef>
                <a:spcPts val="600"/>
              </a:spcBef>
              <a:buClr>
                <a:schemeClr val="accent2"/>
              </a:buClr>
              <a:buFont typeface="Wingdings" pitchFamily="2" charset="2"/>
              <a:buChar char="q"/>
            </a:pPr>
            <a:r>
              <a:rPr lang="en-US" sz="2200" b="1" i="1" u="sng" dirty="0">
                <a:solidFill>
                  <a:schemeClr val="accent2"/>
                </a:solidFill>
              </a:rPr>
              <a:t>Examination</a:t>
            </a:r>
            <a:r>
              <a:rPr lang="en-US" sz="2200" b="1" i="1" dirty="0">
                <a:solidFill>
                  <a:schemeClr val="accent2"/>
                </a:solidFill>
              </a:rPr>
              <a:t>:</a:t>
            </a:r>
            <a:r>
              <a:rPr lang="en-US" sz="2200" b="1" dirty="0">
                <a:solidFill>
                  <a:schemeClr val="accent2"/>
                </a:solidFill>
              </a:rPr>
              <a:t> </a:t>
            </a:r>
            <a:r>
              <a:rPr lang="en-US" sz="2200" dirty="0"/>
              <a:t>Tax authorities examine the person searched on Oath, the statement is liable to be used against him. This statement is admissible as evidence. The purpose is to secure an explanation regarding the documents and evidence before he has an opportunity to concoct an explanation and fabricate evidence. He is not allowed the service of a lawyer at this stage.</a:t>
            </a:r>
          </a:p>
          <a:p>
            <a:pPr marL="365125" indent="-365125" algn="just">
              <a:spcBef>
                <a:spcPts val="600"/>
              </a:spcBef>
              <a:buClr>
                <a:schemeClr val="accent2"/>
              </a:buClr>
              <a:buNone/>
            </a:pPr>
            <a:endParaRPr lang="en-US" sz="1000" dirty="0"/>
          </a:p>
          <a:p>
            <a:pPr marL="365125" indent="-365125" algn="just">
              <a:spcBef>
                <a:spcPts val="600"/>
              </a:spcBef>
              <a:buClr>
                <a:schemeClr val="accent2"/>
              </a:buClr>
              <a:buFont typeface="Wingdings" pitchFamily="2" charset="2"/>
              <a:buChar char="q"/>
            </a:pPr>
            <a:r>
              <a:rPr lang="en-US" sz="2200" b="1" i="1" u="sng" dirty="0">
                <a:solidFill>
                  <a:schemeClr val="accent2"/>
                </a:solidFill>
              </a:rPr>
              <a:t>Report to the Senior authority</a:t>
            </a:r>
            <a:r>
              <a:rPr lang="en-US" sz="2200" b="1" i="1" dirty="0">
                <a:solidFill>
                  <a:schemeClr val="accent2"/>
                </a:solidFill>
              </a:rPr>
              <a:t>: </a:t>
            </a:r>
            <a:r>
              <a:rPr lang="en-US" sz="2200" dirty="0"/>
              <a:t>After the search, the search party has to submit a report to the senior authority like Collector, Comm., so that senior officials could judge the bona fide of the search and to exercise control over searches carried out.</a:t>
            </a:r>
          </a:p>
          <a:p>
            <a:pPr marL="365125" indent="-365125" algn="just">
              <a:spcBef>
                <a:spcPts val="600"/>
              </a:spcBef>
              <a:buClr>
                <a:schemeClr val="accent2"/>
              </a:buClr>
              <a:buFont typeface="Wingdings" pitchFamily="2" charset="2"/>
              <a:buChar char="q"/>
            </a:pPr>
            <a:endParaRPr lang="en-US" sz="1000" i="1" u="sng" dirty="0">
              <a:solidFill>
                <a:schemeClr val="accent2"/>
              </a:solidFill>
            </a:endParaRPr>
          </a:p>
          <a:p>
            <a:pPr marL="365125" indent="-365125" algn="just">
              <a:spcBef>
                <a:spcPts val="600"/>
              </a:spcBef>
              <a:buClr>
                <a:schemeClr val="accent2"/>
              </a:buClr>
              <a:buFont typeface="Wingdings" pitchFamily="2" charset="2"/>
              <a:buChar char="q"/>
            </a:pPr>
            <a:r>
              <a:rPr lang="en-US" sz="2200" b="1" i="1" u="sng" dirty="0">
                <a:solidFill>
                  <a:schemeClr val="accent2"/>
                </a:solidFill>
              </a:rPr>
              <a:t>Safeguards</a:t>
            </a:r>
            <a:r>
              <a:rPr lang="en-US" sz="2200" b="1" dirty="0">
                <a:solidFill>
                  <a:schemeClr val="accent2"/>
                </a:solidFill>
              </a:rPr>
              <a:t>: </a:t>
            </a:r>
            <a:r>
              <a:rPr lang="en-US" sz="2200" dirty="0"/>
              <a:t>Sec. 136(2) of the Customs Act provides for deterrent punishment including imprisonment of the customs officer held responsible for vexatious searches. In excise and FERA such searches are punished by fine.</a:t>
            </a:r>
          </a:p>
        </p:txBody>
      </p:sp>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6" name="Rectangle 2"/>
          <p:cNvSpPr txBox="1">
            <a:spLocks noChangeArrowheads="1"/>
          </p:cNvSpPr>
          <p:nvPr/>
        </p:nvSpPr>
        <p:spPr>
          <a:xfrm>
            <a:off x="304800" y="4572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1" u="sng" strike="noStrike" kern="1200" cap="none" spc="0" normalizeH="0" baseline="0" noProof="0" dirty="0">
                <a:ln>
                  <a:noFill/>
                </a:ln>
                <a:solidFill>
                  <a:schemeClr val="tx2"/>
                </a:solidFill>
                <a:effectLst/>
                <a:uLnTx/>
                <a:uFillTx/>
                <a:latin typeface="+mj-lt"/>
                <a:ea typeface="+mj-ea"/>
                <a:cs typeface="+mj-cs"/>
              </a:rPr>
              <a:t>Ground Rules for Search…</a:t>
            </a:r>
          </a:p>
        </p:txBody>
      </p:sp>
      <p:sp>
        <p:nvSpPr>
          <p:cNvPr id="3" name="Slide Number Placeholder 2">
            <a:extLst>
              <a:ext uri="{FF2B5EF4-FFF2-40B4-BE49-F238E27FC236}">
                <a16:creationId xmlns:a16="http://schemas.microsoft.com/office/drawing/2014/main" id="{D81351C5-4A46-4695-A0B7-C40B741217AA}"/>
              </a:ext>
            </a:extLst>
          </p:cNvPr>
          <p:cNvSpPr>
            <a:spLocks noGrp="1"/>
          </p:cNvSpPr>
          <p:nvPr>
            <p:ph type="sldNum" sz="quarter" idx="12"/>
          </p:nvPr>
        </p:nvSpPr>
        <p:spPr/>
        <p:txBody>
          <a:bodyPr/>
          <a:lstStyle/>
          <a:p>
            <a:pPr>
              <a:defRPr/>
            </a:pPr>
            <a:fld id="{ACC2B083-4B80-4709-BCA6-AED58DFFDEC8}" type="slidenum">
              <a:rPr lang="en-US" smtClean="0"/>
              <a:pPr>
                <a:defRPr/>
              </a:pPr>
              <a:t>88</a:t>
            </a:fld>
            <a:endParaRPr lang="en-US"/>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4" name="Rectangle 3"/>
          <p:cNvSpPr>
            <a:spLocks noGrp="1" noChangeArrowheads="1"/>
          </p:cNvSpPr>
          <p:nvPr>
            <p:ph idx="1"/>
          </p:nvPr>
        </p:nvSpPr>
        <p:spPr>
          <a:xfrm>
            <a:off x="152400" y="1752600"/>
            <a:ext cx="8763000" cy="4800600"/>
          </a:xfrm>
        </p:spPr>
        <p:txBody>
          <a:bodyPr>
            <a:normAutofit/>
          </a:bodyPr>
          <a:lstStyle/>
          <a:p>
            <a:pPr marL="365125" indent="-365125" algn="just">
              <a:buClr>
                <a:schemeClr val="accent2"/>
              </a:buClr>
              <a:buFont typeface="Wingdings" pitchFamily="2" charset="2"/>
              <a:buChar char="q"/>
            </a:pPr>
            <a:r>
              <a:rPr lang="en-US" sz="2200" b="1" i="1" u="sng" dirty="0">
                <a:solidFill>
                  <a:schemeClr val="accent2"/>
                </a:solidFill>
                <a:latin typeface="Times New Roman" pitchFamily="18" charset="0"/>
              </a:rPr>
              <a:t>Arrests</a:t>
            </a:r>
            <a:r>
              <a:rPr lang="en-US" sz="2200" b="1" dirty="0">
                <a:solidFill>
                  <a:schemeClr val="accent2"/>
                </a:solidFill>
                <a:latin typeface="Times New Roman" pitchFamily="18" charset="0"/>
              </a:rPr>
              <a:t>: </a:t>
            </a:r>
            <a:r>
              <a:rPr lang="en-US" sz="2200" dirty="0">
                <a:latin typeface="Times New Roman" pitchFamily="18" charset="0"/>
              </a:rPr>
              <a:t>Income Tax officers have no power to arrests. </a:t>
            </a:r>
          </a:p>
          <a:p>
            <a:pPr marL="365125" indent="-365125" algn="just">
              <a:buClr>
                <a:schemeClr val="accent2"/>
              </a:buClr>
              <a:buFont typeface="Wingdings" pitchFamily="2" charset="2"/>
              <a:buChar char="q"/>
            </a:pPr>
            <a:endParaRPr lang="en-US" sz="1000" i="1" u="sng" dirty="0">
              <a:solidFill>
                <a:srgbClr val="FFFF00"/>
              </a:solidFill>
              <a:latin typeface="Times New Roman" pitchFamily="18" charset="0"/>
            </a:endParaRPr>
          </a:p>
          <a:p>
            <a:pPr marL="365125" indent="-365125" algn="just">
              <a:buClr>
                <a:schemeClr val="accent2"/>
              </a:buClr>
              <a:buFont typeface="Wingdings" pitchFamily="2" charset="2"/>
              <a:buChar char="q"/>
            </a:pPr>
            <a:r>
              <a:rPr lang="en-US" sz="2200" b="1" i="1" u="sng" dirty="0">
                <a:solidFill>
                  <a:schemeClr val="accent2"/>
                </a:solidFill>
                <a:latin typeface="Times New Roman" pitchFamily="18" charset="0"/>
              </a:rPr>
              <a:t>Departmental Proceedings</a:t>
            </a:r>
            <a:r>
              <a:rPr lang="en-US" sz="2200" b="1" dirty="0">
                <a:solidFill>
                  <a:schemeClr val="accent2"/>
                </a:solidFill>
                <a:latin typeface="Times New Roman" pitchFamily="18" charset="0"/>
              </a:rPr>
              <a:t>: </a:t>
            </a:r>
            <a:r>
              <a:rPr lang="en-US" sz="2200" dirty="0">
                <a:latin typeface="Times New Roman" pitchFamily="18" charset="0"/>
              </a:rPr>
              <a:t>Income Tax Officers has to make a summary assessment within 120 days of the seizure and has to calculate the tax, interest and penalty. </a:t>
            </a:r>
            <a:r>
              <a:rPr lang="en-US" sz="2200" b="1" i="1" dirty="0">
                <a:solidFill>
                  <a:schemeClr val="tx2"/>
                </a:solidFill>
                <a:latin typeface="Times New Roman" pitchFamily="18" charset="0"/>
              </a:rPr>
              <a:t>[Sec. 132(5), but no such summary assessment required after 01.06.2002]</a:t>
            </a:r>
          </a:p>
          <a:p>
            <a:pPr marL="365125" indent="-365125" algn="just">
              <a:buClr>
                <a:schemeClr val="accent2"/>
              </a:buClr>
              <a:buNone/>
            </a:pPr>
            <a:endParaRPr lang="en-US" sz="1000" dirty="0">
              <a:latin typeface="Times New Roman" pitchFamily="18" charset="0"/>
            </a:endParaRPr>
          </a:p>
          <a:p>
            <a:pPr marL="365125" indent="-365125" algn="just">
              <a:buClr>
                <a:schemeClr val="accent2"/>
              </a:buClr>
              <a:buFont typeface="Wingdings" pitchFamily="2" charset="2"/>
              <a:buChar char="q"/>
            </a:pPr>
            <a:r>
              <a:rPr lang="en-US" sz="2200" b="1" i="1" u="sng" dirty="0">
                <a:solidFill>
                  <a:schemeClr val="accent2"/>
                </a:solidFill>
                <a:latin typeface="Times New Roman" pitchFamily="18" charset="0"/>
              </a:rPr>
              <a:t>Prosecution</a:t>
            </a:r>
            <a:r>
              <a:rPr lang="en-US" sz="2200" b="1" i="1" dirty="0">
                <a:solidFill>
                  <a:schemeClr val="accent2"/>
                </a:solidFill>
                <a:latin typeface="Times New Roman" pitchFamily="18" charset="0"/>
              </a:rPr>
              <a:t>: </a:t>
            </a:r>
            <a:r>
              <a:rPr lang="en-US" sz="2200" dirty="0">
                <a:latin typeface="Times New Roman" pitchFamily="18" charset="0"/>
              </a:rPr>
              <a:t>The complaint made by the tax department is treated as a personal criminal complaint as these offences under the Acts are treated as non cognizable.</a:t>
            </a:r>
          </a:p>
          <a:p>
            <a:pPr marL="365125" indent="-365125" algn="just">
              <a:buClr>
                <a:schemeClr val="accent2"/>
              </a:buClr>
              <a:buFont typeface="Wingdings" pitchFamily="2" charset="2"/>
              <a:buChar char="q"/>
            </a:pPr>
            <a:endParaRPr lang="en-US" sz="1000" i="1" u="sng" dirty="0">
              <a:solidFill>
                <a:srgbClr val="FFFF00"/>
              </a:solidFill>
              <a:latin typeface="Times New Roman" pitchFamily="18" charset="0"/>
            </a:endParaRPr>
          </a:p>
          <a:p>
            <a:pPr marL="365125" indent="-365125" algn="just">
              <a:buClr>
                <a:schemeClr val="accent2"/>
              </a:buClr>
              <a:buFont typeface="Wingdings" pitchFamily="2" charset="2"/>
              <a:buChar char="q"/>
            </a:pPr>
            <a:r>
              <a:rPr lang="en-US" sz="2200" b="1" i="1" u="sng" dirty="0">
                <a:solidFill>
                  <a:schemeClr val="accent2"/>
                </a:solidFill>
                <a:latin typeface="Times New Roman" pitchFamily="18" charset="0"/>
              </a:rPr>
              <a:t>Publicity</a:t>
            </a:r>
            <a:r>
              <a:rPr lang="en-US" sz="2200" b="1" i="1" dirty="0">
                <a:solidFill>
                  <a:schemeClr val="accent2"/>
                </a:solidFill>
                <a:latin typeface="Times New Roman" pitchFamily="18" charset="0"/>
              </a:rPr>
              <a:t>:</a:t>
            </a:r>
            <a:r>
              <a:rPr lang="en-US" sz="2200" dirty="0">
                <a:latin typeface="Times New Roman" pitchFamily="18" charset="0"/>
              </a:rPr>
              <a:t> The Search party will not make any statement to the press. If any, will be made by the head of the department and will be factual in nature.</a:t>
            </a:r>
          </a:p>
        </p:txBody>
      </p:sp>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6" name="Rectangle 2"/>
          <p:cNvSpPr txBox="1">
            <a:spLocks noChangeArrowheads="1"/>
          </p:cNvSpPr>
          <p:nvPr/>
        </p:nvSpPr>
        <p:spPr>
          <a:xfrm>
            <a:off x="304800" y="457200"/>
            <a:ext cx="8229600" cy="1066800"/>
          </a:xfrm>
          <a:prstGeom prst="rect">
            <a:avLst/>
          </a:prstGeom>
        </p:spPr>
        <p:txBody>
          <a:bodyPr vert="horz" anchor="ctr">
            <a:norm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en-US" sz="4000" b="1" i="1" u="sng" strike="noStrike" kern="1200" cap="none" spc="0" normalizeH="0" baseline="0" noProof="0" dirty="0">
                <a:ln>
                  <a:noFill/>
                </a:ln>
                <a:solidFill>
                  <a:schemeClr val="tx2"/>
                </a:solidFill>
                <a:effectLst/>
                <a:uLnTx/>
                <a:uFillTx/>
                <a:latin typeface="+mj-lt"/>
                <a:ea typeface="+mj-ea"/>
                <a:cs typeface="+mj-cs"/>
              </a:rPr>
              <a:t>Ground Rules for Search…</a:t>
            </a:r>
          </a:p>
        </p:txBody>
      </p:sp>
      <p:sp>
        <p:nvSpPr>
          <p:cNvPr id="3" name="Slide Number Placeholder 2">
            <a:extLst>
              <a:ext uri="{FF2B5EF4-FFF2-40B4-BE49-F238E27FC236}">
                <a16:creationId xmlns:a16="http://schemas.microsoft.com/office/drawing/2014/main" id="{B5259F04-C1C5-411D-A85A-13E1208BB9C0}"/>
              </a:ext>
            </a:extLst>
          </p:cNvPr>
          <p:cNvSpPr>
            <a:spLocks noGrp="1"/>
          </p:cNvSpPr>
          <p:nvPr>
            <p:ph type="sldNum" sz="quarter" idx="12"/>
          </p:nvPr>
        </p:nvSpPr>
        <p:spPr/>
        <p:txBody>
          <a:bodyPr/>
          <a:lstStyle/>
          <a:p>
            <a:pPr>
              <a:defRPr/>
            </a:pPr>
            <a:fld id="{ACC2B083-4B80-4709-BCA6-AED58DFFDEC8}" type="slidenum">
              <a:rPr lang="en-US" smtClean="0"/>
              <a:pPr>
                <a:defRPr/>
              </a:pPr>
              <a:t>89</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7264" y="1371600"/>
            <a:ext cx="8631936" cy="5170646"/>
          </a:xfrm>
          <a:prstGeom prst="rect">
            <a:avLst/>
          </a:prstGeom>
        </p:spPr>
        <p:txBody>
          <a:bodyPr wrap="square">
            <a:spAutoFit/>
          </a:bodyPr>
          <a:lstStyle/>
          <a:p>
            <a:r>
              <a:rPr lang="en-US" sz="2200" b="1" u="sng" dirty="0">
                <a:solidFill>
                  <a:schemeClr val="accent2"/>
                </a:solidFill>
                <a:latin typeface="+mn-lt"/>
              </a:rPr>
              <a:t>New sub-section (9D)</a:t>
            </a:r>
            <a:r>
              <a:rPr lang="en-US" sz="2200" b="1" dirty="0">
                <a:solidFill>
                  <a:schemeClr val="accent2"/>
                </a:solidFill>
                <a:latin typeface="+mn-lt"/>
              </a:rPr>
              <a:t> 				          </a:t>
            </a:r>
            <a:r>
              <a:rPr lang="en-US" sz="2200" b="1" u="sng" dirty="0">
                <a:solidFill>
                  <a:schemeClr val="accent2"/>
                </a:solidFill>
                <a:latin typeface="+mn-lt"/>
              </a:rPr>
              <a:t>[</a:t>
            </a:r>
            <a:r>
              <a:rPr lang="en-US" sz="2200" b="1" u="sng" dirty="0" err="1">
                <a:solidFill>
                  <a:schemeClr val="accent2"/>
                </a:solidFill>
                <a:latin typeface="+mn-lt"/>
              </a:rPr>
              <a:t>w.e.f</a:t>
            </a:r>
            <a:r>
              <a:rPr lang="en-US" sz="2200" b="1" u="sng" dirty="0">
                <a:solidFill>
                  <a:schemeClr val="accent2"/>
                </a:solidFill>
                <a:latin typeface="+mn-lt"/>
              </a:rPr>
              <a:t>. 01-04-2017]</a:t>
            </a:r>
            <a:endParaRPr lang="en-US" sz="2200" dirty="0">
              <a:solidFill>
                <a:schemeClr val="accent2"/>
              </a:solidFill>
              <a:latin typeface="+mn-lt"/>
            </a:endParaRPr>
          </a:p>
          <a:p>
            <a:endParaRPr lang="en-US" sz="2200" dirty="0">
              <a:latin typeface="+mn-lt"/>
            </a:endParaRPr>
          </a:p>
          <a:p>
            <a:pPr algn="just"/>
            <a:r>
              <a:rPr lang="en-US" sz="2200" i="1" dirty="0">
                <a:solidFill>
                  <a:schemeClr val="accent2"/>
                </a:solidFill>
                <a:latin typeface="+mn-lt"/>
              </a:rPr>
              <a:t>“(9D) The </a:t>
            </a:r>
            <a:r>
              <a:rPr lang="en-US" sz="2200" i="1" dirty="0" err="1">
                <a:solidFill>
                  <a:schemeClr val="accent2"/>
                </a:solidFill>
                <a:latin typeface="+mn-lt"/>
              </a:rPr>
              <a:t>authorised</a:t>
            </a:r>
            <a:r>
              <a:rPr lang="en-US" sz="2200" i="1" dirty="0">
                <a:solidFill>
                  <a:schemeClr val="accent2"/>
                </a:solidFill>
                <a:latin typeface="+mn-lt"/>
              </a:rPr>
              <a:t> officer may, during the course of the search or seizure or within a period of sixty days from the date on which the last of the </a:t>
            </a:r>
            <a:r>
              <a:rPr lang="en-US" sz="2200" i="1" dirty="0" err="1">
                <a:solidFill>
                  <a:schemeClr val="accent2"/>
                </a:solidFill>
                <a:latin typeface="+mn-lt"/>
              </a:rPr>
              <a:t>authorisations</a:t>
            </a:r>
            <a:r>
              <a:rPr lang="en-US" sz="2200" i="1" dirty="0">
                <a:solidFill>
                  <a:schemeClr val="accent2"/>
                </a:solidFill>
                <a:latin typeface="+mn-lt"/>
              </a:rPr>
              <a:t> for search was executed, make a reference to a Valuation Officer referred to in section 142A, who shall estimate the fair market value of the property in the manner provided under that section and submit a report of the estimate to the said officer within a period of sixty days from the date of receipt of such reference.”</a:t>
            </a:r>
          </a:p>
          <a:p>
            <a:pPr algn="just"/>
            <a:endParaRPr lang="en-US" sz="2200" dirty="0">
              <a:latin typeface="+mn-lt"/>
            </a:endParaRPr>
          </a:p>
          <a:p>
            <a:pPr algn="just"/>
            <a:r>
              <a:rPr lang="en-US" sz="2200" b="1" u="sng" dirty="0">
                <a:latin typeface="+mn-lt"/>
              </a:rPr>
              <a:t>Brief</a:t>
            </a:r>
            <a:r>
              <a:rPr lang="en-US" sz="2200" b="1" dirty="0">
                <a:latin typeface="+mn-lt"/>
              </a:rPr>
              <a:t>: </a:t>
            </a:r>
            <a:r>
              <a:rPr lang="en-US" sz="2200" dirty="0">
                <a:latin typeface="+mn-lt"/>
              </a:rPr>
              <a:t>Enabling provisions for reference u/s 142A to Valuation officer for estimation of FMV of any property by authorized officer during search or within 60 days from the date of last authorization executed by income tax authority. The Valuation Officer shall submit the report within 60 days of such reference.</a:t>
            </a:r>
            <a:endParaRPr lang="en-GB" sz="2200" dirty="0">
              <a:latin typeface="+mn-lt"/>
            </a:endParaRPr>
          </a:p>
        </p:txBody>
      </p:sp>
      <p:sp>
        <p:nvSpPr>
          <p:cNvPr id="4" name="Title 1"/>
          <p:cNvSpPr txBox="1">
            <a:spLocks/>
          </p:cNvSpPr>
          <p:nvPr/>
        </p:nvSpPr>
        <p:spPr>
          <a:xfrm>
            <a:off x="0" y="2272"/>
            <a:ext cx="9144000" cy="1100328"/>
          </a:xfrm>
          <a:prstGeom prst="rect">
            <a:avLst/>
          </a:prstGeom>
          <a:solidFill>
            <a:schemeClr val="tx2"/>
          </a:solidFill>
        </p:spPr>
        <p:txBody>
          <a:bodyPr anchor="ctr">
            <a:noAutofit/>
          </a:bodyPr>
          <a:lstStyle/>
          <a:p>
            <a:pPr marL="0" marR="0" lvl="0" indent="0" defTabSz="914400" rtl="0" eaLnBrk="1" fontAlgn="auto" latinLnBrk="0" hangingPunct="1">
              <a:lnSpc>
                <a:spcPct val="100000"/>
              </a:lnSpc>
              <a:spcBef>
                <a:spcPct val="0"/>
              </a:spcBef>
              <a:spcAft>
                <a:spcPts val="0"/>
              </a:spcAft>
              <a:buClrTx/>
              <a:buSzTx/>
              <a:buFontTx/>
              <a:buNone/>
              <a:tabLst/>
              <a:defRPr/>
            </a:pPr>
            <a:r>
              <a:rPr lang="en-US" sz="3600" b="1" i="1" u="sng" dirty="0">
                <a:solidFill>
                  <a:schemeClr val="bg1"/>
                </a:solidFill>
                <a:latin typeface="+mj-lt"/>
                <a:ea typeface="+mj-ea"/>
                <a:cs typeface="+mj-cs"/>
              </a:rPr>
              <a:t>A</a:t>
            </a:r>
            <a:r>
              <a:rPr kumimoji="0" lang="en-US" sz="3600" b="1" i="1" u="sng" strike="noStrike" kern="1200" cap="none" spc="0" normalizeH="0" baseline="0" noProof="0" dirty="0" err="1">
                <a:ln>
                  <a:noFill/>
                </a:ln>
                <a:solidFill>
                  <a:schemeClr val="bg1"/>
                </a:solidFill>
                <a:effectLst/>
                <a:uLnTx/>
                <a:uFillTx/>
                <a:latin typeface="+mj-lt"/>
                <a:ea typeface="+mj-ea"/>
                <a:cs typeface="+mj-cs"/>
              </a:rPr>
              <a:t>mendments</a:t>
            </a:r>
            <a:r>
              <a:rPr kumimoji="0" lang="en-US" sz="3600" b="1" i="1" u="sng" strike="noStrike" kern="1200" cap="none" spc="0" normalizeH="0" noProof="0" dirty="0">
                <a:ln>
                  <a:noFill/>
                </a:ln>
                <a:solidFill>
                  <a:schemeClr val="bg1"/>
                </a:solidFill>
                <a:effectLst/>
                <a:uLnTx/>
                <a:uFillTx/>
                <a:latin typeface="+mj-lt"/>
                <a:ea typeface="+mj-ea"/>
                <a:cs typeface="+mj-cs"/>
              </a:rPr>
              <a:t> in </a:t>
            </a:r>
            <a:r>
              <a:rPr kumimoji="0" lang="en-US" sz="3600" b="1" i="1" u="sng" strike="noStrike" kern="1200" cap="none" spc="0" normalizeH="0" baseline="0" noProof="0" dirty="0">
                <a:ln>
                  <a:noFill/>
                </a:ln>
                <a:solidFill>
                  <a:schemeClr val="bg1"/>
                </a:solidFill>
                <a:effectLst/>
                <a:uLnTx/>
                <a:uFillTx/>
                <a:latin typeface="+mj-lt"/>
                <a:ea typeface="+mj-ea"/>
                <a:cs typeface="+mj-cs"/>
              </a:rPr>
              <a:t>Section 132….</a:t>
            </a:r>
            <a:endParaRPr lang="en-US" sz="3600" b="1" i="1" u="sng" baseline="0" dirty="0">
              <a:solidFill>
                <a:schemeClr val="bg1"/>
              </a:solidFill>
              <a:latin typeface="+mj-lt"/>
              <a:ea typeface="+mj-ea"/>
              <a:cs typeface="+mj-cs"/>
            </a:endParaRPr>
          </a:p>
        </p:txBody>
      </p:sp>
      <p:sp>
        <p:nvSpPr>
          <p:cNvPr id="6" name="TextBox 5"/>
          <p:cNvSpPr txBox="1"/>
          <p:nvPr/>
        </p:nvSpPr>
        <p:spPr>
          <a:xfrm>
            <a:off x="7374074" y="0"/>
            <a:ext cx="1733831"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5" name="Slide Number Placeholder 4">
            <a:extLst>
              <a:ext uri="{FF2B5EF4-FFF2-40B4-BE49-F238E27FC236}">
                <a16:creationId xmlns:a16="http://schemas.microsoft.com/office/drawing/2014/main" id="{EE90444A-3F65-4AC7-A82D-39E0C4BF085B}"/>
              </a:ext>
            </a:extLst>
          </p:cNvPr>
          <p:cNvSpPr>
            <a:spLocks noGrp="1"/>
          </p:cNvSpPr>
          <p:nvPr>
            <p:ph type="sldNum" sz="quarter" idx="12"/>
          </p:nvPr>
        </p:nvSpPr>
        <p:spPr/>
        <p:txBody>
          <a:bodyPr/>
          <a:lstStyle/>
          <a:p>
            <a:pPr>
              <a:defRPr/>
            </a:pPr>
            <a:fld id="{530A152B-CFDE-45FC-ACB8-FE7DAED0C3AA}" type="slidenum">
              <a:rPr lang="en-US" smtClean="0"/>
              <a:pPr>
                <a:defRPr/>
              </a:pPr>
              <a:t>9</a:t>
            </a:fld>
            <a:endParaRPr lang="en-US"/>
          </a:p>
        </p:txBody>
      </p:sp>
    </p:spTree>
    <p:extLst>
      <p:ext uri="{BB962C8B-B14F-4D97-AF65-F5344CB8AC3E}">
        <p14:creationId xmlns:p14="http://schemas.microsoft.com/office/powerpoint/2010/main" val="2614004714"/>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457200" y="2209800"/>
            <a:ext cx="8229600" cy="1200329"/>
          </a:xfrm>
          <a:prstGeom prst="rect">
            <a:avLst/>
          </a:prstGeom>
          <a:noFill/>
          <a:ln w="95250" cmpd="thinThick">
            <a:solidFill>
              <a:schemeClr val="tx2"/>
            </a:solidFill>
          </a:ln>
        </p:spPr>
        <p:txBody>
          <a:bodyPr vert="horz" wrap="square" rtlCol="0">
            <a:spAutoFit/>
          </a:bodyPr>
          <a:lstStyle/>
          <a:p>
            <a:pPr marL="365760" lvl="0" indent="-256032" algn="ctr" fontAlgn="auto">
              <a:spcBef>
                <a:spcPts val="300"/>
              </a:spcBef>
              <a:spcAft>
                <a:spcPts val="0"/>
              </a:spcAft>
              <a:buClr>
                <a:schemeClr val="accent3"/>
              </a:buClr>
              <a:defRPr/>
            </a:pPr>
            <a:r>
              <a:rPr lang="en-US" sz="7200" b="1" i="1" u="sng" dirty="0">
                <a:solidFill>
                  <a:schemeClr val="accent2"/>
                </a:solidFill>
                <a:latin typeface="+mj-lt"/>
              </a:rPr>
              <a:t>Rights and Duties</a:t>
            </a:r>
          </a:p>
        </p:txBody>
      </p:sp>
      <p:sp>
        <p:nvSpPr>
          <p:cNvPr id="5" name="Rectangle 3"/>
          <p:cNvSpPr>
            <a:spLocks noGrp="1" noChangeArrowheads="1"/>
          </p:cNvSpPr>
          <p:nvPr>
            <p:ph idx="1"/>
          </p:nvPr>
        </p:nvSpPr>
        <p:spPr>
          <a:xfrm>
            <a:off x="1981200" y="4038600"/>
            <a:ext cx="5562600" cy="2017776"/>
          </a:xfrm>
        </p:spPr>
        <p:txBody>
          <a:bodyPr>
            <a:normAutofit/>
          </a:bodyPr>
          <a:lstStyle/>
          <a:p>
            <a:pPr marL="914400" indent="-914400" fontAlgn="auto">
              <a:spcBef>
                <a:spcPts val="580"/>
              </a:spcBef>
              <a:spcAft>
                <a:spcPts val="0"/>
              </a:spcAft>
              <a:buClr>
                <a:schemeClr val="accent2"/>
              </a:buClr>
              <a:buFont typeface="Calibri" pitchFamily="34" charset="0"/>
              <a:buChar char="→"/>
              <a:defRPr/>
            </a:pPr>
            <a:r>
              <a:rPr lang="en-US" sz="3500" dirty="0"/>
              <a:t>Income Tax Department</a:t>
            </a:r>
          </a:p>
          <a:p>
            <a:pPr marL="914400" indent="-914400" fontAlgn="auto">
              <a:spcBef>
                <a:spcPts val="580"/>
              </a:spcBef>
              <a:spcAft>
                <a:spcPts val="0"/>
              </a:spcAft>
              <a:buClr>
                <a:schemeClr val="accent2"/>
              </a:buClr>
              <a:buFont typeface="Calibri" pitchFamily="34" charset="0"/>
              <a:buChar char="→"/>
              <a:defRPr/>
            </a:pPr>
            <a:r>
              <a:rPr lang="en-US" sz="3500" dirty="0"/>
              <a:t>Assessee</a:t>
            </a:r>
          </a:p>
          <a:p>
            <a:pPr marL="914400" indent="-914400" fontAlgn="auto">
              <a:spcBef>
                <a:spcPts val="580"/>
              </a:spcBef>
              <a:spcAft>
                <a:spcPts val="0"/>
              </a:spcAft>
              <a:buClr>
                <a:schemeClr val="accent2"/>
              </a:buClr>
              <a:buFont typeface="Calibri" pitchFamily="34" charset="0"/>
              <a:buChar char="→"/>
              <a:defRPr/>
            </a:pPr>
            <a:r>
              <a:rPr lang="en-US" sz="3500" dirty="0"/>
              <a:t>Chartered Accountants</a:t>
            </a:r>
          </a:p>
        </p:txBody>
      </p:sp>
      <p:sp>
        <p:nvSpPr>
          <p:cNvPr id="3" name="Slide Number Placeholder 2">
            <a:extLst>
              <a:ext uri="{FF2B5EF4-FFF2-40B4-BE49-F238E27FC236}">
                <a16:creationId xmlns:a16="http://schemas.microsoft.com/office/drawing/2014/main" id="{7C1D2F06-5E4C-468B-8F02-777326A4D44E}"/>
              </a:ext>
            </a:extLst>
          </p:cNvPr>
          <p:cNvSpPr>
            <a:spLocks noGrp="1"/>
          </p:cNvSpPr>
          <p:nvPr>
            <p:ph type="sldNum" sz="quarter" idx="12"/>
          </p:nvPr>
        </p:nvSpPr>
        <p:spPr/>
        <p:txBody>
          <a:bodyPr/>
          <a:lstStyle/>
          <a:p>
            <a:pPr>
              <a:defRPr/>
            </a:pPr>
            <a:fld id="{ACC2B083-4B80-4709-BCA6-AED58DFFDEC8}" type="slidenum">
              <a:rPr lang="en-US" smtClean="0"/>
              <a:pPr>
                <a:defRPr/>
              </a:pPr>
              <a:t>90</a:t>
            </a:fld>
            <a:endParaRPr lang="en-US"/>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3200"/>
            <a:ext cx="8229600" cy="1066800"/>
          </a:xfrm>
        </p:spPr>
        <p:txBody>
          <a:bodyPr>
            <a:normAutofit/>
          </a:bodyPr>
          <a:lstStyle/>
          <a:p>
            <a:pPr algn="ctr"/>
            <a:r>
              <a:rPr lang="en-US" sz="4800" b="1" i="1" u="sng" dirty="0">
                <a:solidFill>
                  <a:schemeClr val="accent2"/>
                </a:solidFill>
              </a:rPr>
              <a:t>Income Tax Department - Rights</a:t>
            </a:r>
            <a:endParaRPr lang="en-US" sz="4800" dirty="0">
              <a:solidFill>
                <a:schemeClr val="accent2"/>
              </a:solidFill>
            </a:endParaRPr>
          </a:p>
        </p:txBody>
      </p:sp>
      <p:sp>
        <p:nvSpPr>
          <p:cNvPr id="4" name="Slide Number Placeholder 3">
            <a:extLst>
              <a:ext uri="{FF2B5EF4-FFF2-40B4-BE49-F238E27FC236}">
                <a16:creationId xmlns:a16="http://schemas.microsoft.com/office/drawing/2014/main" id="{88AC760B-EAFD-438C-B4CE-18534082CE1B}"/>
              </a:ext>
            </a:extLst>
          </p:cNvPr>
          <p:cNvSpPr>
            <a:spLocks noGrp="1"/>
          </p:cNvSpPr>
          <p:nvPr>
            <p:ph type="sldNum" sz="quarter" idx="12"/>
          </p:nvPr>
        </p:nvSpPr>
        <p:spPr/>
        <p:txBody>
          <a:bodyPr/>
          <a:lstStyle/>
          <a:p>
            <a:pPr>
              <a:defRPr/>
            </a:pPr>
            <a:fld id="{ACC2B083-4B80-4709-BCA6-AED58DFFDEC8}" type="slidenum">
              <a:rPr lang="en-US" smtClean="0"/>
              <a:pPr>
                <a:defRPr/>
              </a:pPr>
              <a:t>91</a:t>
            </a:fld>
            <a:endParaRPr lang="en-US"/>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5" name="Rectangle 2"/>
          <p:cNvSpPr>
            <a:spLocks noGrp="1" noChangeArrowheads="1"/>
          </p:cNvSpPr>
          <p:nvPr>
            <p:ph type="title"/>
          </p:nvPr>
        </p:nvSpPr>
        <p:spPr>
          <a:xfrm>
            <a:off x="304800" y="457200"/>
            <a:ext cx="8229600" cy="1066800"/>
          </a:xfrm>
        </p:spPr>
        <p:txBody>
          <a:bodyPr>
            <a:normAutofit/>
          </a:bodyPr>
          <a:lstStyle/>
          <a:p>
            <a:pPr>
              <a:defRPr/>
            </a:pPr>
            <a:r>
              <a:rPr lang="en-US" b="1" i="1" u="sng" dirty="0"/>
              <a:t>Income Tax Department - Rights</a:t>
            </a:r>
          </a:p>
        </p:txBody>
      </p:sp>
      <p:sp>
        <p:nvSpPr>
          <p:cNvPr id="64516" name="Rectangle 3"/>
          <p:cNvSpPr>
            <a:spLocks noGrp="1" noChangeArrowheads="1"/>
          </p:cNvSpPr>
          <p:nvPr>
            <p:ph idx="1"/>
          </p:nvPr>
        </p:nvSpPr>
        <p:spPr>
          <a:xfrm>
            <a:off x="152400" y="1600200"/>
            <a:ext cx="8763000" cy="5105400"/>
          </a:xfrm>
        </p:spPr>
        <p:txBody>
          <a:bodyPr>
            <a:noAutofit/>
          </a:bodyPr>
          <a:lstStyle/>
          <a:p>
            <a:pPr marL="458788" lvl="2" indent="-458788" algn="just">
              <a:spcBef>
                <a:spcPts val="600"/>
              </a:spcBef>
              <a:buClr>
                <a:schemeClr val="accent2"/>
              </a:buClr>
              <a:buFont typeface="Wingdings" pitchFamily="2" charset="2"/>
              <a:buChar char="q"/>
            </a:pPr>
            <a:r>
              <a:rPr lang="en-US" sz="2200" b="1" i="1" u="sng" dirty="0">
                <a:solidFill>
                  <a:schemeClr val="accent2"/>
                </a:solidFill>
              </a:rPr>
              <a:t>Enter and search</a:t>
            </a:r>
            <a:r>
              <a:rPr lang="en-US" sz="2200" dirty="0">
                <a:solidFill>
                  <a:schemeClr val="accent2"/>
                </a:solidFill>
              </a:rPr>
              <a:t> </a:t>
            </a:r>
            <a:r>
              <a:rPr lang="en-US" sz="2200" dirty="0">
                <a:solidFill>
                  <a:schemeClr val="tx1"/>
                </a:solidFill>
              </a:rPr>
              <a:t>any building, place, vehicle, or aircraft where he has reason to suspect that such books of account, other documents, money, bullion, jewellery and other valuable articles are kept. </a:t>
            </a:r>
            <a:r>
              <a:rPr lang="en-US" sz="2200" b="1" dirty="0">
                <a:solidFill>
                  <a:schemeClr val="accent2"/>
                </a:solidFill>
              </a:rPr>
              <a:t>[S.132(1)(</a:t>
            </a:r>
            <a:r>
              <a:rPr lang="en-US" sz="2200" b="1" dirty="0" err="1">
                <a:solidFill>
                  <a:schemeClr val="accent2"/>
                </a:solidFill>
              </a:rPr>
              <a:t>i</a:t>
            </a:r>
            <a:r>
              <a:rPr lang="en-US" sz="2200" b="1" dirty="0">
                <a:solidFill>
                  <a:schemeClr val="accent2"/>
                </a:solidFill>
              </a:rPr>
              <a:t>).]</a:t>
            </a:r>
          </a:p>
          <a:p>
            <a:pPr marL="458788" lvl="2" indent="-458788" algn="just">
              <a:spcBef>
                <a:spcPts val="600"/>
              </a:spcBef>
              <a:buClr>
                <a:schemeClr val="accent2"/>
              </a:buClr>
              <a:buFont typeface="Wingdings" pitchFamily="2" charset="2"/>
              <a:buChar char="q"/>
            </a:pPr>
            <a:endParaRPr lang="en-US" sz="1000" b="1" dirty="0">
              <a:solidFill>
                <a:schemeClr val="accent2"/>
              </a:solidFill>
            </a:endParaRPr>
          </a:p>
          <a:p>
            <a:pPr marL="458788" lvl="2" indent="-458788" algn="just">
              <a:spcBef>
                <a:spcPts val="600"/>
              </a:spcBef>
              <a:buClr>
                <a:schemeClr val="accent2"/>
              </a:buClr>
              <a:buFont typeface="Wingdings" pitchFamily="2" charset="2"/>
              <a:buChar char="q"/>
            </a:pPr>
            <a:r>
              <a:rPr lang="en-US" sz="2200" b="1" i="1" u="sng" dirty="0">
                <a:solidFill>
                  <a:schemeClr val="accent2"/>
                </a:solidFill>
              </a:rPr>
              <a:t>Break open</a:t>
            </a:r>
            <a:r>
              <a:rPr lang="en-US" sz="2200" dirty="0">
                <a:solidFill>
                  <a:schemeClr val="accent2"/>
                </a:solidFill>
              </a:rPr>
              <a:t> </a:t>
            </a:r>
            <a:r>
              <a:rPr lang="en-US" sz="2200" dirty="0">
                <a:solidFill>
                  <a:schemeClr val="tx1"/>
                </a:solidFill>
              </a:rPr>
              <a:t>the lock of any door, locker, safe, Almirah or other receptacle for exercising the powers conferred under clause (</a:t>
            </a:r>
            <a:r>
              <a:rPr lang="en-US" sz="2200" dirty="0" err="1">
                <a:solidFill>
                  <a:schemeClr val="tx1"/>
                </a:solidFill>
              </a:rPr>
              <a:t>i</a:t>
            </a:r>
            <a:r>
              <a:rPr lang="en-US" sz="2200" dirty="0">
                <a:solidFill>
                  <a:schemeClr val="tx1"/>
                </a:solidFill>
              </a:rPr>
              <a:t>) where the keys thereof are not available. </a:t>
            </a:r>
            <a:r>
              <a:rPr lang="en-US" sz="2200" b="1" dirty="0">
                <a:solidFill>
                  <a:schemeClr val="accent2"/>
                </a:solidFill>
              </a:rPr>
              <a:t>[ Section 132(1)(ii)]</a:t>
            </a:r>
          </a:p>
          <a:p>
            <a:pPr marL="458788" lvl="2" indent="-458788" algn="just">
              <a:spcBef>
                <a:spcPts val="600"/>
              </a:spcBef>
              <a:buClr>
                <a:schemeClr val="accent2"/>
              </a:buClr>
              <a:buFont typeface="Wingdings" pitchFamily="2" charset="2"/>
              <a:buChar char="q"/>
            </a:pPr>
            <a:endParaRPr lang="en-US" sz="1000" b="1" dirty="0">
              <a:solidFill>
                <a:schemeClr val="accent2"/>
              </a:solidFill>
            </a:endParaRPr>
          </a:p>
          <a:p>
            <a:pPr marL="458788" lvl="2" indent="-458788" algn="just">
              <a:spcBef>
                <a:spcPts val="600"/>
              </a:spcBef>
              <a:buClr>
                <a:schemeClr val="accent2"/>
              </a:buClr>
              <a:buFont typeface="Wingdings" pitchFamily="2" charset="2"/>
              <a:buChar char="q"/>
            </a:pPr>
            <a:r>
              <a:rPr lang="en-US" sz="2200" b="1" i="1" u="sng" dirty="0">
                <a:solidFill>
                  <a:schemeClr val="accent2"/>
                </a:solidFill>
              </a:rPr>
              <a:t>Search any person</a:t>
            </a:r>
            <a:r>
              <a:rPr lang="en-US" sz="2200" dirty="0">
                <a:solidFill>
                  <a:schemeClr val="accent2"/>
                </a:solidFill>
              </a:rPr>
              <a:t> </a:t>
            </a:r>
            <a:r>
              <a:rPr lang="en-US" sz="2200" dirty="0">
                <a:solidFill>
                  <a:schemeClr val="tx1"/>
                </a:solidFill>
              </a:rPr>
              <a:t>who has got out of, or is about to get into, or is in, the building, place, vessel, vehicle or aircraft, if the authorized officer has reason to suspect that such person has secreted about his person any such books of account, other documents, money, bullion, jewellery or other valuable article or thing.</a:t>
            </a:r>
            <a:r>
              <a:rPr lang="en-US" sz="2200" b="1" dirty="0">
                <a:solidFill>
                  <a:schemeClr val="tx1"/>
                </a:solidFill>
              </a:rPr>
              <a:t> </a:t>
            </a:r>
            <a:r>
              <a:rPr lang="en-US" sz="2200" b="1" dirty="0">
                <a:solidFill>
                  <a:schemeClr val="accent2"/>
                </a:solidFill>
              </a:rPr>
              <a:t>[Section 132(1)(iia)]</a:t>
            </a:r>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675435BB-A7A5-4C1D-AF1D-38299BBBB3DB}"/>
              </a:ext>
            </a:extLst>
          </p:cNvPr>
          <p:cNvSpPr>
            <a:spLocks noGrp="1"/>
          </p:cNvSpPr>
          <p:nvPr>
            <p:ph type="sldNum" sz="quarter" idx="12"/>
          </p:nvPr>
        </p:nvSpPr>
        <p:spPr/>
        <p:txBody>
          <a:bodyPr/>
          <a:lstStyle/>
          <a:p>
            <a:pPr>
              <a:defRPr/>
            </a:pPr>
            <a:fld id="{ACC2B083-4B80-4709-BCA6-AED58DFFDEC8}" type="slidenum">
              <a:rPr lang="en-US" smtClean="0"/>
              <a:pPr>
                <a:defRPr/>
              </a:pPr>
              <a:t>92</a:t>
            </a:fld>
            <a:endParaRPr lang="en-US"/>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Grp="1" noChangeArrowheads="1"/>
          </p:cNvSpPr>
          <p:nvPr>
            <p:ph type="title"/>
          </p:nvPr>
        </p:nvSpPr>
        <p:spPr>
          <a:xfrm>
            <a:off x="152400" y="533400"/>
            <a:ext cx="8229600" cy="1066800"/>
          </a:xfrm>
          <a:effectLst>
            <a:outerShdw dist="53882" dir="2700000" algn="ctr" rotWithShape="0">
              <a:schemeClr val="bg2"/>
            </a:outerShdw>
          </a:effectLst>
        </p:spPr>
        <p:txBody>
          <a:bodyPr>
            <a:normAutofit/>
          </a:bodyPr>
          <a:lstStyle/>
          <a:p>
            <a:pPr fontAlgn="auto">
              <a:spcAft>
                <a:spcPts val="0"/>
              </a:spcAft>
              <a:defRPr/>
            </a:pPr>
            <a:r>
              <a:rPr lang="en-US" b="1" i="1" u="sng" dirty="0"/>
              <a:t>Income Tax Department - Rights</a:t>
            </a:r>
          </a:p>
        </p:txBody>
      </p:sp>
      <p:sp>
        <p:nvSpPr>
          <p:cNvPr id="65539" name="Rectangle 2"/>
          <p:cNvSpPr>
            <a:spLocks noGrp="1" noChangeArrowheads="1"/>
          </p:cNvSpPr>
          <p:nvPr>
            <p:ph idx="1"/>
          </p:nvPr>
        </p:nvSpPr>
        <p:spPr>
          <a:xfrm>
            <a:off x="304800" y="2133600"/>
            <a:ext cx="8534400" cy="2590800"/>
          </a:xfrm>
        </p:spPr>
        <p:txBody>
          <a:bodyPr>
            <a:normAutofit/>
          </a:bodyPr>
          <a:lstStyle/>
          <a:p>
            <a:pPr marL="339725" lvl="2" indent="-339725" algn="just">
              <a:buClr>
                <a:schemeClr val="accent2"/>
              </a:buClr>
              <a:buFont typeface="Wingdings" pitchFamily="2" charset="2"/>
              <a:buChar char="q"/>
            </a:pPr>
            <a:r>
              <a:rPr lang="en-US" sz="2300" b="1" i="1" u="sng" dirty="0">
                <a:solidFill>
                  <a:schemeClr val="accent2"/>
                </a:solidFill>
              </a:rPr>
              <a:t>Require any person</a:t>
            </a:r>
            <a:r>
              <a:rPr lang="en-US" sz="2300" i="1" dirty="0">
                <a:solidFill>
                  <a:schemeClr val="accent2"/>
                </a:solidFill>
              </a:rPr>
              <a:t> </a:t>
            </a:r>
            <a:r>
              <a:rPr lang="en-US" sz="2300" dirty="0">
                <a:solidFill>
                  <a:schemeClr val="tx1"/>
                </a:solidFill>
              </a:rPr>
              <a:t>who is found to be in possession or control of any books of account or other documents maintained in the form of electronic record as defined in section 2(1)(t) of the Information Technology Act, 2000</a:t>
            </a:r>
            <a:r>
              <a:rPr lang="en-US" sz="2300" i="1" dirty="0">
                <a:solidFill>
                  <a:schemeClr val="tx1"/>
                </a:solidFill>
              </a:rPr>
              <a:t> </a:t>
            </a:r>
            <a:r>
              <a:rPr lang="en-US" sz="2300" b="1" i="1" u="sng" dirty="0">
                <a:solidFill>
                  <a:schemeClr val="tx2"/>
                </a:solidFill>
              </a:rPr>
              <a:t>to afford the authorized officer the necessary facility to inspect such books of account or other documents. [Section 132(1)(</a:t>
            </a:r>
            <a:r>
              <a:rPr lang="en-US" sz="2300" b="1" i="1" u="sng" dirty="0" err="1">
                <a:solidFill>
                  <a:schemeClr val="tx2"/>
                </a:solidFill>
              </a:rPr>
              <a:t>iib</a:t>
            </a:r>
            <a:r>
              <a:rPr lang="en-US" sz="2300" b="1" i="1" u="sng" dirty="0">
                <a:solidFill>
                  <a:schemeClr val="tx2"/>
                </a:solidFill>
              </a:rPr>
              <a:t>)]</a:t>
            </a:r>
          </a:p>
        </p:txBody>
      </p:sp>
      <p:sp>
        <p:nvSpPr>
          <p:cNvPr id="65541" name="Text Box 3"/>
          <p:cNvSpPr txBox="1">
            <a:spLocks noChangeArrowheads="1"/>
          </p:cNvSpPr>
          <p:nvPr/>
        </p:nvSpPr>
        <p:spPr bwMode="auto">
          <a:xfrm>
            <a:off x="0" y="5257800"/>
            <a:ext cx="9144000" cy="1107996"/>
          </a:xfrm>
          <a:prstGeom prst="rect">
            <a:avLst/>
          </a:prstGeom>
          <a:solidFill>
            <a:schemeClr val="tx2"/>
          </a:solidFill>
          <a:ln w="9525">
            <a:noFill/>
            <a:miter lim="800000"/>
            <a:headEnd/>
            <a:tailEnd/>
          </a:ln>
        </p:spPr>
        <p:txBody>
          <a:bodyPr wrap="square">
            <a:spAutoFit/>
          </a:bodyPr>
          <a:lstStyle/>
          <a:p>
            <a:pPr algn="just">
              <a:spcBef>
                <a:spcPct val="50000"/>
              </a:spcBef>
            </a:pPr>
            <a:r>
              <a:rPr lang="en-US" sz="2200" b="1" i="1" u="sng" dirty="0">
                <a:solidFill>
                  <a:schemeClr val="bg1"/>
                </a:solidFill>
                <a:latin typeface="+mn-lt"/>
              </a:rPr>
              <a:t>Note</a:t>
            </a:r>
            <a:r>
              <a:rPr lang="en-US" sz="2200" b="1" i="1" dirty="0">
                <a:solidFill>
                  <a:schemeClr val="bg1"/>
                </a:solidFill>
                <a:latin typeface="+mn-lt"/>
              </a:rPr>
              <a:t>: </a:t>
            </a:r>
            <a:r>
              <a:rPr lang="en-US" sz="2200" dirty="0">
                <a:solidFill>
                  <a:schemeClr val="bg1"/>
                </a:solidFill>
                <a:latin typeface="+mn-lt"/>
              </a:rPr>
              <a:t>Person defaulting u/s 132(1)(</a:t>
            </a:r>
            <a:r>
              <a:rPr lang="en-US" sz="2200" dirty="0" err="1">
                <a:solidFill>
                  <a:schemeClr val="bg1"/>
                </a:solidFill>
                <a:latin typeface="+mn-lt"/>
              </a:rPr>
              <a:t>iib</a:t>
            </a:r>
            <a:r>
              <a:rPr lang="en-US" sz="2200" dirty="0">
                <a:solidFill>
                  <a:schemeClr val="bg1"/>
                </a:solidFill>
                <a:latin typeface="+mn-lt"/>
              </a:rPr>
              <a:t>) shall be liable to rigorous imprisonment for a term which may extend to two years and shall also be liable to fine. </a:t>
            </a:r>
            <a:r>
              <a:rPr lang="en-US" sz="2200" b="1" i="1" u="sng" dirty="0">
                <a:solidFill>
                  <a:schemeClr val="bg1"/>
                </a:solidFill>
                <a:latin typeface="+mn-lt"/>
              </a:rPr>
              <a:t>[Sec. 275B]</a:t>
            </a:r>
          </a:p>
        </p:txBody>
      </p:sp>
      <p:sp>
        <p:nvSpPr>
          <p:cNvPr id="6" name="TextBox 5"/>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4" name="Slide Number Placeholder 3">
            <a:extLst>
              <a:ext uri="{FF2B5EF4-FFF2-40B4-BE49-F238E27FC236}">
                <a16:creationId xmlns:a16="http://schemas.microsoft.com/office/drawing/2014/main" id="{24B503B2-BEB5-4369-8F8B-9BFDD1C968C2}"/>
              </a:ext>
            </a:extLst>
          </p:cNvPr>
          <p:cNvSpPr>
            <a:spLocks noGrp="1"/>
          </p:cNvSpPr>
          <p:nvPr>
            <p:ph type="sldNum" sz="quarter" idx="12"/>
          </p:nvPr>
        </p:nvSpPr>
        <p:spPr/>
        <p:txBody>
          <a:bodyPr/>
          <a:lstStyle/>
          <a:p>
            <a:pPr>
              <a:defRPr/>
            </a:pPr>
            <a:fld id="{ACC2B083-4B80-4709-BCA6-AED58DFFDEC8}" type="slidenum">
              <a:rPr lang="en-US" smtClean="0"/>
              <a:pPr>
                <a:defRPr/>
              </a:pPr>
              <a:t>93</a:t>
            </a:fld>
            <a:endParaRPr lang="en-US"/>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2"/>
          <p:cNvSpPr>
            <a:spLocks noGrp="1" noChangeArrowheads="1"/>
          </p:cNvSpPr>
          <p:nvPr>
            <p:ph type="title"/>
          </p:nvPr>
        </p:nvSpPr>
        <p:spPr>
          <a:xfrm>
            <a:off x="152400" y="381000"/>
            <a:ext cx="8229600" cy="1066800"/>
          </a:xfrm>
        </p:spPr>
        <p:txBody>
          <a:bodyPr>
            <a:normAutofit/>
          </a:bodyPr>
          <a:lstStyle/>
          <a:p>
            <a:r>
              <a:rPr lang="en-US" b="1" i="1" u="sng" dirty="0"/>
              <a:t>Income Tax Department - Rights</a:t>
            </a:r>
          </a:p>
        </p:txBody>
      </p:sp>
      <p:sp>
        <p:nvSpPr>
          <p:cNvPr id="66564" name="Rectangle 3"/>
          <p:cNvSpPr>
            <a:spLocks noGrp="1" noChangeArrowheads="1"/>
          </p:cNvSpPr>
          <p:nvPr>
            <p:ph idx="1"/>
          </p:nvPr>
        </p:nvSpPr>
        <p:spPr>
          <a:xfrm>
            <a:off x="228600" y="1752600"/>
            <a:ext cx="8610600" cy="4648200"/>
          </a:xfrm>
        </p:spPr>
        <p:txBody>
          <a:bodyPr>
            <a:noAutofit/>
          </a:bodyPr>
          <a:lstStyle/>
          <a:p>
            <a:pPr marL="398463" lvl="2" indent="-398463" algn="just">
              <a:buClr>
                <a:schemeClr val="accent2"/>
              </a:buClr>
              <a:buFont typeface="Wingdings" pitchFamily="2" charset="2"/>
              <a:buChar char="q"/>
            </a:pPr>
            <a:r>
              <a:rPr lang="en-US" sz="2100" b="1" i="1" u="sng" dirty="0">
                <a:solidFill>
                  <a:schemeClr val="accent2"/>
                </a:solidFill>
              </a:rPr>
              <a:t>Seize</a:t>
            </a:r>
            <a:r>
              <a:rPr lang="en-US" sz="2100" b="1" i="1" dirty="0">
                <a:solidFill>
                  <a:schemeClr val="tx1"/>
                </a:solidFill>
              </a:rPr>
              <a:t> </a:t>
            </a:r>
            <a:r>
              <a:rPr lang="en-US" sz="2100" dirty="0">
                <a:solidFill>
                  <a:schemeClr val="tx1"/>
                </a:solidFill>
              </a:rPr>
              <a:t>any such books of account, other documents, money, bullion, jewellery, or other valuable article or thing found as a result of such search (however, from June 1, 2003, any bullion, Jewellery or other valuable article or thing being stock - in – trade of the business found as a result of search shall not be seized but the authorized officer shall make a note or inventory of such stock in trade of the business. </a:t>
            </a:r>
            <a:r>
              <a:rPr lang="en-US" sz="2100" b="1" i="1" u="sng" dirty="0">
                <a:solidFill>
                  <a:schemeClr val="accent2"/>
                </a:solidFill>
              </a:rPr>
              <a:t>[Section 132(1)(iii)]</a:t>
            </a:r>
          </a:p>
          <a:p>
            <a:pPr marL="398463" lvl="2" indent="-398463" algn="just">
              <a:buClr>
                <a:schemeClr val="accent2"/>
              </a:buClr>
              <a:buFont typeface="Wingdings" pitchFamily="2" charset="2"/>
              <a:buNone/>
            </a:pPr>
            <a:r>
              <a:rPr lang="en-US" sz="300" i="1" dirty="0">
                <a:solidFill>
                  <a:schemeClr val="tx1"/>
                </a:solidFill>
              </a:rPr>
              <a:t>	</a:t>
            </a:r>
            <a:endParaRPr lang="en-US" sz="2100" i="1" dirty="0">
              <a:solidFill>
                <a:schemeClr val="tx1"/>
              </a:solidFill>
            </a:endParaRPr>
          </a:p>
          <a:p>
            <a:pPr marL="0" lvl="2" indent="0" algn="just">
              <a:buClr>
                <a:schemeClr val="accent2"/>
              </a:buClr>
              <a:buFont typeface="Wingdings" pitchFamily="2" charset="2"/>
              <a:buNone/>
            </a:pPr>
            <a:r>
              <a:rPr lang="en-US" sz="2100" i="1" dirty="0">
                <a:solidFill>
                  <a:schemeClr val="tx1"/>
                </a:solidFill>
              </a:rPr>
              <a:t>In </a:t>
            </a:r>
            <a:r>
              <a:rPr lang="en-US" sz="2100" b="1" i="1" u="sng" dirty="0">
                <a:solidFill>
                  <a:schemeClr val="accent2"/>
                </a:solidFill>
              </a:rPr>
              <a:t>Director General of Income Tax and </a:t>
            </a:r>
            <a:r>
              <a:rPr lang="en-US" sz="2100" b="1" i="1" u="sng" dirty="0" err="1">
                <a:solidFill>
                  <a:schemeClr val="accent2"/>
                </a:solidFill>
              </a:rPr>
              <a:t>Anr</a:t>
            </a:r>
            <a:r>
              <a:rPr lang="en-US" sz="2100" b="1" i="1" u="sng" dirty="0">
                <a:solidFill>
                  <a:schemeClr val="accent2"/>
                </a:solidFill>
              </a:rPr>
              <a:t>. </a:t>
            </a:r>
            <a:r>
              <a:rPr lang="en-US" sz="2100" b="1" i="1" u="sng" dirty="0" err="1">
                <a:solidFill>
                  <a:schemeClr val="accent2"/>
                </a:solidFill>
              </a:rPr>
              <a:t>vs</a:t>
            </a:r>
            <a:r>
              <a:rPr lang="en-US" sz="2100" b="1" i="1" u="sng" dirty="0">
                <a:solidFill>
                  <a:schemeClr val="accent2"/>
                </a:solidFill>
              </a:rPr>
              <a:t> </a:t>
            </a:r>
            <a:r>
              <a:rPr lang="en-US" sz="2100" b="1" i="1" u="sng" dirty="0" err="1">
                <a:solidFill>
                  <a:schemeClr val="accent2"/>
                </a:solidFill>
              </a:rPr>
              <a:t>Diamondstar</a:t>
            </a:r>
            <a:r>
              <a:rPr lang="en-US" sz="2100" b="1" i="1" u="sng" dirty="0">
                <a:solidFill>
                  <a:schemeClr val="accent2"/>
                </a:solidFill>
              </a:rPr>
              <a:t> Exports Ltd and Ors. [2006] 293 ITR 438</a:t>
            </a:r>
            <a:r>
              <a:rPr lang="en-US" sz="2100" i="1" dirty="0">
                <a:solidFill>
                  <a:schemeClr val="accent2"/>
                </a:solidFill>
              </a:rPr>
              <a:t>,</a:t>
            </a:r>
            <a:r>
              <a:rPr lang="en-US" sz="2100" i="1" dirty="0">
                <a:solidFill>
                  <a:schemeClr val="tx1"/>
                </a:solidFill>
              </a:rPr>
              <a:t> </a:t>
            </a:r>
            <a:r>
              <a:rPr lang="en-US" sz="2100" dirty="0">
                <a:solidFill>
                  <a:schemeClr val="tx1"/>
                </a:solidFill>
              </a:rPr>
              <a:t>Hon’ble SC has held that Jewellery and ornaments seized during an illegal search were to be returned to the owners as soon as possible, along with the interest at the rate of 8 per cent on the value of the seized items. </a:t>
            </a:r>
            <a:endParaRPr lang="en-US" sz="1400" dirty="0">
              <a:solidFill>
                <a:schemeClr val="tx1"/>
              </a:solidFill>
            </a:endParaRPr>
          </a:p>
        </p:txBody>
      </p:sp>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56FECC7C-6CF2-4FEC-BDEB-FA25AC146121}"/>
              </a:ext>
            </a:extLst>
          </p:cNvPr>
          <p:cNvSpPr>
            <a:spLocks noGrp="1"/>
          </p:cNvSpPr>
          <p:nvPr>
            <p:ph type="sldNum" sz="quarter" idx="12"/>
          </p:nvPr>
        </p:nvSpPr>
        <p:spPr/>
        <p:txBody>
          <a:bodyPr/>
          <a:lstStyle/>
          <a:p>
            <a:pPr>
              <a:defRPr/>
            </a:pPr>
            <a:fld id="{ACC2B083-4B80-4709-BCA6-AED58DFFDEC8}" type="slidenum">
              <a:rPr lang="en-US" smtClean="0"/>
              <a:pPr>
                <a:defRPr/>
              </a:pPr>
              <a:t>94</a:t>
            </a:fld>
            <a:endParaRPr lang="en-US"/>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152400" y="609600"/>
            <a:ext cx="8229600" cy="1066800"/>
          </a:xfrm>
        </p:spPr>
        <p:txBody>
          <a:bodyPr>
            <a:normAutofit fontScale="90000"/>
          </a:bodyPr>
          <a:lstStyle/>
          <a:p>
            <a:r>
              <a:rPr lang="en-US" sz="3600" dirty="0">
                <a:solidFill>
                  <a:schemeClr val="accent1">
                    <a:lumMod val="40000"/>
                    <a:lumOff val="60000"/>
                  </a:schemeClr>
                </a:solidFill>
              </a:rPr>
              <a:t> </a:t>
            </a:r>
            <a:r>
              <a:rPr lang="en-US" sz="4400" b="1" i="1" u="sng" dirty="0"/>
              <a:t>Income Tax Department - Rights </a:t>
            </a:r>
            <a:r>
              <a:rPr lang="en-US" sz="3600" dirty="0">
                <a:solidFill>
                  <a:schemeClr val="accent1">
                    <a:lumMod val="40000"/>
                    <a:lumOff val="60000"/>
                  </a:schemeClr>
                </a:solidFill>
              </a:rPr>
              <a:t>					</a:t>
            </a:r>
            <a:endParaRPr lang="en-US" sz="3600" i="1" dirty="0">
              <a:solidFill>
                <a:schemeClr val="accent1">
                  <a:lumMod val="40000"/>
                  <a:lumOff val="60000"/>
                </a:schemeClr>
              </a:solidFill>
            </a:endParaRPr>
          </a:p>
        </p:txBody>
      </p:sp>
      <p:sp>
        <p:nvSpPr>
          <p:cNvPr id="67587" name="Rectangle 3"/>
          <p:cNvSpPr>
            <a:spLocks noGrp="1" noChangeArrowheads="1"/>
          </p:cNvSpPr>
          <p:nvPr>
            <p:ph idx="1"/>
          </p:nvPr>
        </p:nvSpPr>
        <p:spPr>
          <a:xfrm>
            <a:off x="304800" y="2057400"/>
            <a:ext cx="8686800" cy="4038600"/>
          </a:xfrm>
        </p:spPr>
        <p:txBody>
          <a:bodyPr>
            <a:noAutofit/>
          </a:bodyPr>
          <a:lstStyle/>
          <a:p>
            <a:pPr marL="365125" lvl="2" indent="-365125" algn="just">
              <a:spcBef>
                <a:spcPts val="600"/>
              </a:spcBef>
              <a:buClr>
                <a:schemeClr val="accent2"/>
              </a:buClr>
              <a:buFont typeface="Wingdings" pitchFamily="2" charset="2"/>
              <a:buChar char="q"/>
            </a:pPr>
            <a:r>
              <a:rPr lang="en-US" sz="2200" b="1" i="1" u="sng" dirty="0">
                <a:solidFill>
                  <a:schemeClr val="accent2"/>
                </a:solidFill>
              </a:rPr>
              <a:t>Place marks of identification</a:t>
            </a:r>
            <a:r>
              <a:rPr lang="en-US" sz="2200" b="1" i="1" dirty="0">
                <a:solidFill>
                  <a:schemeClr val="accent2"/>
                </a:solidFill>
              </a:rPr>
              <a:t> </a:t>
            </a:r>
            <a:r>
              <a:rPr lang="en-US" sz="2200" dirty="0">
                <a:solidFill>
                  <a:schemeClr val="tx1"/>
                </a:solidFill>
              </a:rPr>
              <a:t>on any books of account or other documents or make or cause to be made extracts or copies there from</a:t>
            </a:r>
            <a:r>
              <a:rPr lang="en-US" sz="2200" dirty="0"/>
              <a:t>.</a:t>
            </a:r>
            <a:r>
              <a:rPr lang="en-US" sz="2200" dirty="0">
                <a:solidFill>
                  <a:schemeClr val="tx2"/>
                </a:solidFill>
              </a:rPr>
              <a:t> </a:t>
            </a:r>
            <a:r>
              <a:rPr lang="en-US" sz="2200" b="1" i="1" u="sng" dirty="0">
                <a:solidFill>
                  <a:schemeClr val="accent2"/>
                </a:solidFill>
              </a:rPr>
              <a:t>[Section 132 (1)(iv)]</a:t>
            </a:r>
            <a:endParaRPr lang="en-US" sz="2200" dirty="0">
              <a:solidFill>
                <a:schemeClr val="tx1"/>
              </a:solidFill>
            </a:endParaRPr>
          </a:p>
          <a:p>
            <a:pPr marL="365125" lvl="2" indent="-365125" algn="just">
              <a:spcBef>
                <a:spcPts val="600"/>
              </a:spcBef>
              <a:buClr>
                <a:schemeClr val="accent2"/>
              </a:buClr>
              <a:buFont typeface="Wingdings" pitchFamily="2" charset="2"/>
              <a:buChar char="q"/>
            </a:pPr>
            <a:endParaRPr lang="en-US" sz="2200" b="1" i="1" u="sng" dirty="0">
              <a:solidFill>
                <a:schemeClr val="accent2"/>
              </a:solidFill>
            </a:endParaRPr>
          </a:p>
          <a:p>
            <a:pPr marL="365125" lvl="2" indent="-365125" algn="just">
              <a:spcBef>
                <a:spcPts val="600"/>
              </a:spcBef>
              <a:buClr>
                <a:schemeClr val="accent2"/>
              </a:buClr>
              <a:buFont typeface="Wingdings" pitchFamily="2" charset="2"/>
              <a:buChar char="q"/>
            </a:pPr>
            <a:r>
              <a:rPr lang="en-US" sz="2200" b="1" i="1" u="sng" dirty="0">
                <a:solidFill>
                  <a:schemeClr val="accent2"/>
                </a:solidFill>
              </a:rPr>
              <a:t>Make a note or an inventory</a:t>
            </a:r>
            <a:r>
              <a:rPr lang="en-US" sz="2200" b="1" i="1" dirty="0">
                <a:solidFill>
                  <a:schemeClr val="accent2"/>
                </a:solidFill>
              </a:rPr>
              <a:t> </a:t>
            </a:r>
            <a:r>
              <a:rPr lang="en-US" sz="2200" dirty="0">
                <a:solidFill>
                  <a:schemeClr val="tx1"/>
                </a:solidFill>
              </a:rPr>
              <a:t>of such money, bullion, jewellery or other valuable article of thing. </a:t>
            </a:r>
            <a:r>
              <a:rPr lang="en-US" sz="2200" b="1" i="1" u="sng" dirty="0">
                <a:solidFill>
                  <a:schemeClr val="accent2"/>
                </a:solidFill>
              </a:rPr>
              <a:t>[Section 132 (1)(v) ]</a:t>
            </a:r>
          </a:p>
          <a:p>
            <a:pPr marL="365125" lvl="2" indent="-365125" algn="just">
              <a:spcBef>
                <a:spcPts val="600"/>
              </a:spcBef>
              <a:buClr>
                <a:schemeClr val="accent2"/>
              </a:buClr>
              <a:buFont typeface="Wingdings" pitchFamily="2" charset="2"/>
              <a:buChar char="q"/>
            </a:pPr>
            <a:endParaRPr lang="en-US" sz="2200" b="1" i="1" u="sng" dirty="0">
              <a:solidFill>
                <a:schemeClr val="accent2"/>
              </a:solidFill>
            </a:endParaRPr>
          </a:p>
        </p:txBody>
      </p:sp>
      <p:sp>
        <p:nvSpPr>
          <p:cNvPr id="4" name="TextBox 3"/>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3" name="Slide Number Placeholder 2">
            <a:extLst>
              <a:ext uri="{FF2B5EF4-FFF2-40B4-BE49-F238E27FC236}">
                <a16:creationId xmlns:a16="http://schemas.microsoft.com/office/drawing/2014/main" id="{08A64B88-B53C-4295-BB7A-3FE128ACD954}"/>
              </a:ext>
            </a:extLst>
          </p:cNvPr>
          <p:cNvSpPr>
            <a:spLocks noGrp="1"/>
          </p:cNvSpPr>
          <p:nvPr>
            <p:ph type="sldNum" sz="quarter" idx="12"/>
          </p:nvPr>
        </p:nvSpPr>
        <p:spPr/>
        <p:txBody>
          <a:bodyPr/>
          <a:lstStyle/>
          <a:p>
            <a:pPr>
              <a:defRPr/>
            </a:pPr>
            <a:fld id="{ACC2B083-4B80-4709-BCA6-AED58DFFDEC8}" type="slidenum">
              <a:rPr lang="en-US" smtClean="0"/>
              <a:pPr>
                <a:defRPr/>
              </a:pPr>
              <a:t>95</a:t>
            </a:fld>
            <a:endParaRPr lang="en-US"/>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a:xfrm>
            <a:off x="457200" y="414010"/>
            <a:ext cx="8229600" cy="858500"/>
          </a:xfrm>
        </p:spPr>
        <p:txBody>
          <a:bodyPr>
            <a:normAutofit/>
          </a:bodyPr>
          <a:lstStyle/>
          <a:p>
            <a:r>
              <a:rPr lang="en-US" b="1" i="1" u="sng" dirty="0"/>
              <a:t>Income Tax Department - Rights</a:t>
            </a:r>
          </a:p>
        </p:txBody>
      </p:sp>
      <p:sp>
        <p:nvSpPr>
          <p:cNvPr id="70660" name="Rectangle 3"/>
          <p:cNvSpPr>
            <a:spLocks noGrp="1" noChangeArrowheads="1"/>
          </p:cNvSpPr>
          <p:nvPr>
            <p:ph idx="1"/>
          </p:nvPr>
        </p:nvSpPr>
        <p:spPr>
          <a:xfrm>
            <a:off x="76200" y="1127776"/>
            <a:ext cx="8991600" cy="3825224"/>
          </a:xfrm>
        </p:spPr>
        <p:txBody>
          <a:bodyPr>
            <a:normAutofit fontScale="92500"/>
          </a:bodyPr>
          <a:lstStyle/>
          <a:p>
            <a:pPr marL="365125" indent="-365125">
              <a:spcBef>
                <a:spcPts val="600"/>
              </a:spcBef>
              <a:buClr>
                <a:schemeClr val="accent2"/>
              </a:buClr>
              <a:buFont typeface="Wingdings" pitchFamily="2" charset="2"/>
              <a:buChar char="q"/>
            </a:pPr>
            <a:r>
              <a:rPr lang="en-US" sz="2100" b="1" i="1" u="sng" dirty="0">
                <a:solidFill>
                  <a:schemeClr val="accent2"/>
                </a:solidFill>
              </a:rPr>
              <a:t>DEEMED SIEZURE second proviso to sec (1) of section 132.</a:t>
            </a:r>
          </a:p>
          <a:p>
            <a:pPr marL="365125" indent="-365125" algn="just">
              <a:spcBef>
                <a:spcPts val="600"/>
              </a:spcBef>
              <a:buClr>
                <a:schemeClr val="accent2"/>
              </a:buClr>
              <a:buNone/>
            </a:pPr>
            <a:r>
              <a:rPr lang="en-US" sz="2100" dirty="0"/>
              <a:t>	Where it is not possible or practicable to take physical possession of any valuable article or thing and remove it to a safe place </a:t>
            </a:r>
            <a:r>
              <a:rPr lang="en-US" sz="2100" b="1" i="1" u="sng" dirty="0">
                <a:solidFill>
                  <a:schemeClr val="accent2"/>
                </a:solidFill>
              </a:rPr>
              <a:t>due to its volume, weight or other physical characteristics or due to its being of dangerous nature, </a:t>
            </a:r>
            <a:r>
              <a:rPr lang="en-US" sz="2100" dirty="0"/>
              <a:t>the authorized officer may serve an order on the owner ( or the person who is in immediate possession thereof ) that he shall not remove, part with or otherwise deal with it, except with the previous permission of the authorized officer.</a:t>
            </a:r>
            <a:endParaRPr lang="en-US" sz="2100" b="1" i="1" u="sng" dirty="0">
              <a:solidFill>
                <a:schemeClr val="accent2"/>
              </a:solidFill>
            </a:endParaRPr>
          </a:p>
          <a:p>
            <a:pPr marL="365125" indent="-365125" algn="just">
              <a:buClr>
                <a:schemeClr val="accent2"/>
              </a:buClr>
              <a:buFont typeface="Wingdings" pitchFamily="2" charset="2"/>
              <a:buChar char="q"/>
            </a:pPr>
            <a:endParaRPr lang="en-US" sz="1050" b="1" i="1" u="sng" dirty="0">
              <a:solidFill>
                <a:schemeClr val="accent2"/>
              </a:solidFill>
            </a:endParaRPr>
          </a:p>
          <a:p>
            <a:pPr marL="365125" indent="-365125" algn="just">
              <a:buClr>
                <a:schemeClr val="accent2"/>
              </a:buClr>
              <a:buFont typeface="Wingdings" pitchFamily="2" charset="2"/>
              <a:buChar char="q"/>
            </a:pPr>
            <a:r>
              <a:rPr lang="en-US" sz="2100" b="1" i="1" u="sng" dirty="0">
                <a:solidFill>
                  <a:schemeClr val="accent2"/>
                </a:solidFill>
              </a:rPr>
              <a:t>Police Assistance [Section 132(2)]</a:t>
            </a:r>
            <a:endParaRPr lang="en-US" sz="2100" dirty="0"/>
          </a:p>
          <a:p>
            <a:pPr algn="just">
              <a:buClr>
                <a:schemeClr val="accent2"/>
              </a:buClr>
              <a:buNone/>
            </a:pPr>
            <a:r>
              <a:rPr lang="en-US" sz="2100" dirty="0"/>
              <a:t>	The Authorized officer may requisition the services of any police officer or any officer of the Central Government or both to assist him for the purposes of Sec. 132(1)/(1A) &amp; it shall be the duty of every such officer to comply with such requisition. </a:t>
            </a:r>
          </a:p>
        </p:txBody>
      </p:sp>
      <p:sp>
        <p:nvSpPr>
          <p:cNvPr id="5" name="TextBox 4"/>
          <p:cNvSpPr txBox="1"/>
          <p:nvPr/>
        </p:nvSpPr>
        <p:spPr>
          <a:xfrm>
            <a:off x="7543800" y="0"/>
            <a:ext cx="1600200" cy="523220"/>
          </a:xfrm>
          <a:prstGeom prst="rect">
            <a:avLst/>
          </a:prstGeom>
          <a:solidFill>
            <a:schemeClr val="tx2"/>
          </a:solidFill>
        </p:spPr>
        <p:txBody>
          <a:bodyPr wrap="square" rtlCol="0">
            <a:spAutoFit/>
          </a:bodyPr>
          <a:lstStyle/>
          <a:p>
            <a:r>
              <a:rPr lang="en-US" sz="2800" b="1" dirty="0" err="1">
                <a:solidFill>
                  <a:schemeClr val="bg1"/>
                </a:solidFill>
                <a:latin typeface="+mj-lt"/>
              </a:rPr>
              <a:t>Contd</a:t>
            </a:r>
            <a:r>
              <a:rPr lang="en-US" sz="2800" b="1" dirty="0">
                <a:solidFill>
                  <a:schemeClr val="bg1"/>
                </a:solidFill>
                <a:latin typeface="+mj-lt"/>
              </a:rPr>
              <a:t>….</a:t>
            </a:r>
          </a:p>
        </p:txBody>
      </p:sp>
      <p:sp>
        <p:nvSpPr>
          <p:cNvPr id="6" name="Text Box 4"/>
          <p:cNvSpPr txBox="1">
            <a:spLocks noChangeArrowheads="1"/>
          </p:cNvSpPr>
          <p:nvPr/>
        </p:nvSpPr>
        <p:spPr bwMode="auto">
          <a:xfrm>
            <a:off x="0" y="5068504"/>
            <a:ext cx="9144000" cy="1323439"/>
          </a:xfrm>
          <a:prstGeom prst="rect">
            <a:avLst/>
          </a:prstGeom>
          <a:solidFill>
            <a:schemeClr val="tx2"/>
          </a:solidFill>
          <a:ln w="9525">
            <a:noFill/>
            <a:miter lim="800000"/>
            <a:headEnd/>
            <a:tailEnd/>
          </a:ln>
        </p:spPr>
        <p:txBody>
          <a:bodyPr wrap="square">
            <a:spAutoFit/>
          </a:bodyPr>
          <a:lstStyle/>
          <a:p>
            <a:pPr algn="just">
              <a:spcBef>
                <a:spcPts val="0"/>
              </a:spcBef>
            </a:pPr>
            <a:r>
              <a:rPr lang="en-US" sz="2000" b="1" dirty="0">
                <a:solidFill>
                  <a:schemeClr val="bg1"/>
                </a:solidFill>
                <a:latin typeface="+mn-lt"/>
              </a:rPr>
              <a:t>Note</a:t>
            </a:r>
            <a:r>
              <a:rPr lang="en-US" sz="2000" b="1" dirty="0">
                <a:solidFill>
                  <a:schemeClr val="bg1"/>
                </a:solidFill>
                <a:latin typeface="+mn-lt"/>
                <a:sym typeface="Wingdings" pitchFamily="2" charset="2"/>
              </a:rPr>
              <a:t>: </a:t>
            </a:r>
            <a:r>
              <a:rPr lang="en-US" sz="2000" dirty="0">
                <a:solidFill>
                  <a:schemeClr val="bg1"/>
                </a:solidFill>
                <a:latin typeface="+mn-lt"/>
                <a:sym typeface="Wingdings" pitchFamily="2" charset="2"/>
              </a:rPr>
              <a:t>(a)  </a:t>
            </a:r>
            <a:r>
              <a:rPr lang="en-US" sz="2000" dirty="0">
                <a:solidFill>
                  <a:schemeClr val="bg1"/>
                </a:solidFill>
                <a:latin typeface="+mn-lt"/>
              </a:rPr>
              <a:t> Provision of deemed seizure shall not apply in case of stock in trade.</a:t>
            </a:r>
          </a:p>
          <a:p>
            <a:pPr marL="1090613" indent="-1090613" algn="just">
              <a:spcBef>
                <a:spcPts val="0"/>
              </a:spcBef>
            </a:pPr>
            <a:r>
              <a:rPr lang="en-US" sz="2000" dirty="0">
                <a:solidFill>
                  <a:schemeClr val="bg1"/>
                </a:solidFill>
                <a:latin typeface="+mn-lt"/>
              </a:rPr>
              <a:t>           (b) Person defaulting in second proviso to Sec. 132(1) shall be punishable with rigorous imprisonment which may extend to 2 years &amp; shall also be liable to fine. </a:t>
            </a:r>
            <a:r>
              <a:rPr lang="en-US" sz="2000" b="1" dirty="0">
                <a:solidFill>
                  <a:schemeClr val="bg1"/>
                </a:solidFill>
                <a:latin typeface="+mn-lt"/>
              </a:rPr>
              <a:t>[Sec.275A]</a:t>
            </a:r>
          </a:p>
        </p:txBody>
      </p:sp>
      <p:sp>
        <p:nvSpPr>
          <p:cNvPr id="3" name="Slide Number Placeholder 2">
            <a:extLst>
              <a:ext uri="{FF2B5EF4-FFF2-40B4-BE49-F238E27FC236}">
                <a16:creationId xmlns:a16="http://schemas.microsoft.com/office/drawing/2014/main" id="{B8696778-F350-4CBF-97AA-0597A92E5D2C}"/>
              </a:ext>
            </a:extLst>
          </p:cNvPr>
          <p:cNvSpPr>
            <a:spLocks noGrp="1"/>
          </p:cNvSpPr>
          <p:nvPr>
            <p:ph type="sldNum" sz="quarter" idx="12"/>
          </p:nvPr>
        </p:nvSpPr>
        <p:spPr/>
        <p:txBody>
          <a:bodyPr/>
          <a:lstStyle/>
          <a:p>
            <a:pPr>
              <a:defRPr/>
            </a:pPr>
            <a:fld id="{ACC2B083-4B80-4709-BCA6-AED58DFFDEC8}" type="slidenum">
              <a:rPr lang="en-US" smtClean="0"/>
              <a:pPr>
                <a:defRPr/>
              </a:pPr>
              <a:t>96</a:t>
            </a:fld>
            <a:endParaRPr lang="en-US"/>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914400" y="2057400"/>
            <a:ext cx="7543800" cy="2754600"/>
          </a:xfrm>
          <a:prstGeom prst="rect">
            <a:avLst/>
          </a:prstGeom>
          <a:noFill/>
          <a:ln w="95250" cmpd="thinThick">
            <a:solidFill>
              <a:schemeClr val="tx2"/>
            </a:solidFill>
          </a:ln>
        </p:spPr>
        <p:txBody>
          <a:bodyPr vert="horz" wrap="square" rtlCol="0" anchor="ctr">
            <a:spAutoFit/>
          </a:bodyPr>
          <a:lstStyle/>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endParaRPr lang="en-US" sz="1200" b="1" i="1" u="sng" dirty="0">
              <a:solidFill>
                <a:schemeClr val="accent2"/>
              </a:solidFill>
              <a:latin typeface="+mj-lt"/>
            </a:endParaRPr>
          </a:p>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r>
              <a:rPr lang="en-US" sz="7200" b="1" i="1" u="sng" dirty="0">
                <a:solidFill>
                  <a:schemeClr val="accent2"/>
                </a:solidFill>
                <a:latin typeface="+mj-lt"/>
              </a:rPr>
              <a:t>Restraint Order – Sec. 132(3)</a:t>
            </a:r>
          </a:p>
          <a:p>
            <a:pPr marL="365760" marR="0" lvl="0" indent="-256032" algn="ctr"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1200" b="1" i="0" u="sng" strike="noStrike" kern="1200" cap="none" spc="0" normalizeH="0" baseline="0" noProof="0" dirty="0">
              <a:ln>
                <a:noFill/>
              </a:ln>
              <a:solidFill>
                <a:schemeClr val="accent2"/>
              </a:solidFill>
              <a:effectLst/>
              <a:uLnTx/>
              <a:uFillTx/>
              <a:latin typeface="+mj-lt"/>
              <a:ea typeface="+mn-ea"/>
              <a:cs typeface="+mn-cs"/>
            </a:endParaRPr>
          </a:p>
        </p:txBody>
      </p:sp>
      <p:sp>
        <p:nvSpPr>
          <p:cNvPr id="3" name="Slide Number Placeholder 2">
            <a:extLst>
              <a:ext uri="{FF2B5EF4-FFF2-40B4-BE49-F238E27FC236}">
                <a16:creationId xmlns:a16="http://schemas.microsoft.com/office/drawing/2014/main" id="{214648A4-5E03-4331-BA51-97A885FC6525}"/>
              </a:ext>
            </a:extLst>
          </p:cNvPr>
          <p:cNvSpPr>
            <a:spLocks noGrp="1"/>
          </p:cNvSpPr>
          <p:nvPr>
            <p:ph type="sldNum" sz="quarter" idx="12"/>
          </p:nvPr>
        </p:nvSpPr>
        <p:spPr/>
        <p:txBody>
          <a:bodyPr/>
          <a:lstStyle/>
          <a:p>
            <a:pPr>
              <a:defRPr/>
            </a:pPr>
            <a:fld id="{ACC2B083-4B80-4709-BCA6-AED58DFFDEC8}" type="slidenum">
              <a:rPr lang="en-US" smtClean="0"/>
              <a:pPr>
                <a:defRPr/>
              </a:pPr>
              <a:t>97</a:t>
            </a:fld>
            <a:endParaRPr lang="en-US"/>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2"/>
          <p:cNvSpPr>
            <a:spLocks noGrp="1" noChangeArrowheads="1"/>
          </p:cNvSpPr>
          <p:nvPr>
            <p:ph type="title"/>
          </p:nvPr>
        </p:nvSpPr>
        <p:spPr>
          <a:xfrm>
            <a:off x="152400" y="228600"/>
            <a:ext cx="8229600" cy="1066800"/>
          </a:xfrm>
        </p:spPr>
        <p:txBody>
          <a:bodyPr>
            <a:normAutofit/>
          </a:bodyPr>
          <a:lstStyle/>
          <a:p>
            <a:r>
              <a:rPr lang="en-US" b="1" i="1" u="sng" dirty="0"/>
              <a:t>Income Tax Department - Rights</a:t>
            </a:r>
          </a:p>
        </p:txBody>
      </p:sp>
      <p:sp>
        <p:nvSpPr>
          <p:cNvPr id="70660" name="Rectangle 3"/>
          <p:cNvSpPr>
            <a:spLocks noGrp="1" noChangeArrowheads="1"/>
          </p:cNvSpPr>
          <p:nvPr>
            <p:ph idx="1"/>
          </p:nvPr>
        </p:nvSpPr>
        <p:spPr>
          <a:xfrm>
            <a:off x="178904" y="1066800"/>
            <a:ext cx="8382000" cy="4419600"/>
          </a:xfrm>
        </p:spPr>
        <p:txBody>
          <a:bodyPr>
            <a:normAutofit/>
          </a:bodyPr>
          <a:lstStyle/>
          <a:p>
            <a:pPr marL="365125" indent="-365125" algn="just">
              <a:buClr>
                <a:schemeClr val="accent2"/>
              </a:buClr>
              <a:buFont typeface="Wingdings" pitchFamily="2" charset="2"/>
              <a:buChar char="q"/>
            </a:pPr>
            <a:r>
              <a:rPr lang="en-US" sz="2200" b="1" i="1" u="sng" dirty="0">
                <a:solidFill>
                  <a:schemeClr val="accent2"/>
                </a:solidFill>
              </a:rPr>
              <a:t>Restraint order, Section 132(3)</a:t>
            </a:r>
            <a:r>
              <a:rPr lang="en-US" sz="2200" b="1" i="1" dirty="0">
                <a:solidFill>
                  <a:schemeClr val="accent2"/>
                </a:solidFill>
              </a:rPr>
              <a:t>: </a:t>
            </a:r>
            <a:r>
              <a:rPr lang="en-US" sz="2200" dirty="0"/>
              <a:t>Where it is not practicable to seize any material for any reason other than those  specified in second proviso to S. 132(1) then in such a case the Authorized officer may serve an order on the specified person, that such person shall not remove, part with or otherwise deal with it except with the prior permission of such officer. </a:t>
            </a:r>
          </a:p>
          <a:p>
            <a:pPr marL="365125" indent="-365125" algn="just">
              <a:buClr>
                <a:schemeClr val="accent2"/>
              </a:buClr>
              <a:buNone/>
            </a:pPr>
            <a:r>
              <a:rPr lang="en-US" sz="2200" dirty="0">
                <a:solidFill>
                  <a:schemeClr val="hlink"/>
                </a:solidFill>
              </a:rPr>
              <a:t>		</a:t>
            </a:r>
            <a:r>
              <a:rPr lang="en-US" sz="2200" b="1" i="1" dirty="0">
                <a:solidFill>
                  <a:schemeClr val="tx2"/>
                </a:solidFill>
              </a:rPr>
              <a:t>However serving of an order under </a:t>
            </a:r>
            <a:r>
              <a:rPr lang="en-US" sz="2200" b="1" i="1" dirty="0" err="1">
                <a:solidFill>
                  <a:schemeClr val="tx2"/>
                </a:solidFill>
              </a:rPr>
              <a:t>s.s</a:t>
            </a:r>
            <a:r>
              <a:rPr lang="en-US" sz="2200" b="1" i="1" dirty="0">
                <a:solidFill>
                  <a:schemeClr val="tx2"/>
                </a:solidFill>
              </a:rPr>
              <a:t>(3)  shall not be deemed to be seizure  under clause (iii) of s.sec.(1)</a:t>
            </a:r>
            <a:r>
              <a:rPr lang="en-US" sz="2200" b="1" dirty="0">
                <a:solidFill>
                  <a:schemeClr val="tx2"/>
                </a:solidFill>
              </a:rPr>
              <a:t> </a:t>
            </a:r>
          </a:p>
          <a:p>
            <a:pPr marL="365125" lvl="0" indent="-365125" algn="just">
              <a:buClr>
                <a:schemeClr val="accent2"/>
              </a:buClr>
              <a:buFont typeface="Wingdings" pitchFamily="2" charset="2"/>
              <a:buChar char="q"/>
              <a:defRPr/>
            </a:pPr>
            <a:endParaRPr lang="en-US" sz="1000" u="sng" dirty="0">
              <a:solidFill>
                <a:srgbClr val="FFFF00"/>
              </a:solidFill>
            </a:endParaRPr>
          </a:p>
          <a:p>
            <a:pPr marL="365125" lvl="0" indent="-365125" algn="just">
              <a:buClr>
                <a:schemeClr val="accent2"/>
              </a:buClr>
              <a:buFont typeface="Wingdings" pitchFamily="2" charset="2"/>
              <a:buChar char="q"/>
              <a:defRPr/>
            </a:pPr>
            <a:r>
              <a:rPr lang="en-US" sz="2200" b="1" i="1" u="sng" dirty="0">
                <a:solidFill>
                  <a:schemeClr val="accent2"/>
                </a:solidFill>
              </a:rPr>
              <a:t>Limitation of Section 132(3), Section 132(8A)</a:t>
            </a:r>
            <a:r>
              <a:rPr lang="en-US" sz="2200" b="1" i="1" dirty="0">
                <a:solidFill>
                  <a:schemeClr val="accent2"/>
                </a:solidFill>
              </a:rPr>
              <a:t>: </a:t>
            </a:r>
            <a:r>
              <a:rPr lang="en-US" sz="2200" b="1" dirty="0" err="1">
                <a:solidFill>
                  <a:schemeClr val="tx2"/>
                </a:solidFill>
              </a:rPr>
              <a:t>W.e.f</a:t>
            </a:r>
            <a:r>
              <a:rPr lang="en-US" sz="2200" b="1" dirty="0">
                <a:solidFill>
                  <a:schemeClr val="tx2"/>
                </a:solidFill>
              </a:rPr>
              <a:t> 01.06.2002, </a:t>
            </a:r>
            <a:r>
              <a:rPr lang="en-US" sz="2200" dirty="0"/>
              <a:t>An order u/s 132(3) shall be valid up to 60  days from the date of the order.</a:t>
            </a:r>
          </a:p>
        </p:txBody>
      </p:sp>
      <p:sp>
        <p:nvSpPr>
          <p:cNvPr id="7" name="Text Box 4"/>
          <p:cNvSpPr txBox="1">
            <a:spLocks noChangeArrowheads="1"/>
          </p:cNvSpPr>
          <p:nvPr/>
        </p:nvSpPr>
        <p:spPr bwMode="auto">
          <a:xfrm>
            <a:off x="0" y="5626653"/>
            <a:ext cx="9144000" cy="707886"/>
          </a:xfrm>
          <a:prstGeom prst="rect">
            <a:avLst/>
          </a:prstGeom>
          <a:solidFill>
            <a:schemeClr val="tx2"/>
          </a:solidFill>
          <a:ln w="9525">
            <a:noFill/>
            <a:miter lim="800000"/>
            <a:headEnd/>
            <a:tailEnd/>
          </a:ln>
        </p:spPr>
        <p:txBody>
          <a:bodyPr wrap="square">
            <a:spAutoFit/>
          </a:bodyPr>
          <a:lstStyle/>
          <a:p>
            <a:pPr algn="just">
              <a:spcBef>
                <a:spcPct val="50000"/>
              </a:spcBef>
            </a:pPr>
            <a:r>
              <a:rPr lang="en-US" sz="2000" b="1" u="sng" dirty="0">
                <a:solidFill>
                  <a:schemeClr val="bg1"/>
                </a:solidFill>
                <a:latin typeface="+mn-lt"/>
              </a:rPr>
              <a:t>Note</a:t>
            </a:r>
            <a:r>
              <a:rPr lang="en-US" sz="2000" b="1" dirty="0">
                <a:solidFill>
                  <a:schemeClr val="bg1"/>
                </a:solidFill>
                <a:latin typeface="+mn-lt"/>
              </a:rPr>
              <a:t>: </a:t>
            </a:r>
            <a:r>
              <a:rPr lang="en-US" sz="2000" dirty="0">
                <a:solidFill>
                  <a:schemeClr val="bg1"/>
                </a:solidFill>
                <a:latin typeface="+mn-lt"/>
              </a:rPr>
              <a:t>Person defaulting in Sec. 132(3) shall be  punishable with rigorous imprisonment  which may extend to 2 years &amp; shall be liable to fine also. </a:t>
            </a:r>
            <a:r>
              <a:rPr lang="en-US" sz="2000" b="1" dirty="0">
                <a:solidFill>
                  <a:schemeClr val="bg1"/>
                </a:solidFill>
                <a:latin typeface="+mn-lt"/>
              </a:rPr>
              <a:t>[Sec. 275A]</a:t>
            </a:r>
          </a:p>
        </p:txBody>
      </p:sp>
      <p:sp>
        <p:nvSpPr>
          <p:cNvPr id="3" name="Slide Number Placeholder 2">
            <a:extLst>
              <a:ext uri="{FF2B5EF4-FFF2-40B4-BE49-F238E27FC236}">
                <a16:creationId xmlns:a16="http://schemas.microsoft.com/office/drawing/2014/main" id="{C3B7F3E1-B704-4DF8-BA79-D04AD0CB51C7}"/>
              </a:ext>
            </a:extLst>
          </p:cNvPr>
          <p:cNvSpPr>
            <a:spLocks noGrp="1"/>
          </p:cNvSpPr>
          <p:nvPr>
            <p:ph type="sldNum" sz="quarter" idx="12"/>
          </p:nvPr>
        </p:nvSpPr>
        <p:spPr/>
        <p:txBody>
          <a:bodyPr/>
          <a:lstStyle/>
          <a:p>
            <a:pPr>
              <a:defRPr/>
            </a:pPr>
            <a:fld id="{ACC2B083-4B80-4709-BCA6-AED58DFFDEC8}" type="slidenum">
              <a:rPr lang="en-US" smtClean="0"/>
              <a:pPr>
                <a:defRPr/>
              </a:pPr>
              <a:t>98</a:t>
            </a:fld>
            <a:endParaRPr lang="en-US"/>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0"/>
            <a:ext cx="8686800" cy="4953000"/>
          </a:xfrm>
        </p:spPr>
        <p:txBody>
          <a:bodyPr>
            <a:noAutofit/>
          </a:bodyPr>
          <a:lstStyle/>
          <a:p>
            <a:pPr marL="355600" indent="-355600" algn="just">
              <a:buClr>
                <a:schemeClr val="accent2"/>
              </a:buClr>
              <a:buFont typeface="Wingdings" pitchFamily="2" charset="2"/>
              <a:buChar char="Ø"/>
            </a:pPr>
            <a:r>
              <a:rPr lang="en-US" sz="2100" dirty="0"/>
              <a:t>Order u/s 132(3) cannot be passed in respect of bank accounts passed through regular books of account </a:t>
            </a:r>
          </a:p>
          <a:p>
            <a:pPr marL="355600" indent="-355600" algn="just">
              <a:buClr>
                <a:schemeClr val="accent2"/>
              </a:buClr>
              <a:buFont typeface="Wingdings" pitchFamily="2" charset="2"/>
              <a:buChar char="Ø"/>
            </a:pPr>
            <a:r>
              <a:rPr lang="en-US" sz="2100" dirty="0"/>
              <a:t>without forming any belief and/or without any material to conclude that the amount deposited in the said Account is either wholly or partly undisclosed income</a:t>
            </a:r>
            <a:r>
              <a:rPr lang="en-US" sz="2100" b="1" i="1" dirty="0">
                <a:solidFill>
                  <a:schemeClr val="accent2"/>
                </a:solidFill>
              </a:rPr>
              <a:t> </a:t>
            </a:r>
            <a:r>
              <a:rPr lang="en-US" sz="2100" dirty="0"/>
              <a:t>of the petitioner.</a:t>
            </a:r>
            <a:endParaRPr lang="en-US" sz="2100" b="1" i="1" u="sng" dirty="0">
              <a:solidFill>
                <a:schemeClr val="accent2"/>
              </a:solidFill>
            </a:endParaRPr>
          </a:p>
          <a:p>
            <a:pPr marL="355600" indent="-355600" algn="just">
              <a:buClr>
                <a:schemeClr val="accent2"/>
              </a:buClr>
              <a:buNone/>
            </a:pPr>
            <a:r>
              <a:rPr lang="en-US" sz="2100" b="1" dirty="0" err="1">
                <a:solidFill>
                  <a:schemeClr val="accent2"/>
                </a:solidFill>
              </a:rPr>
              <a:t>Maa</a:t>
            </a:r>
            <a:r>
              <a:rPr lang="en-US" sz="2100" b="1" dirty="0">
                <a:solidFill>
                  <a:schemeClr val="accent2"/>
                </a:solidFill>
              </a:rPr>
              <a:t> </a:t>
            </a:r>
            <a:r>
              <a:rPr lang="en-US" sz="2100" b="1" dirty="0" err="1">
                <a:solidFill>
                  <a:schemeClr val="accent2"/>
                </a:solidFill>
              </a:rPr>
              <a:t>Vaishnavi</a:t>
            </a:r>
            <a:r>
              <a:rPr lang="en-US" sz="2100" b="1" dirty="0">
                <a:solidFill>
                  <a:schemeClr val="accent2"/>
                </a:solidFill>
              </a:rPr>
              <a:t> Sponge Ltd. </a:t>
            </a:r>
            <a:r>
              <a:rPr lang="en-US" sz="2100" b="1" dirty="0" err="1">
                <a:solidFill>
                  <a:schemeClr val="accent2"/>
                </a:solidFill>
              </a:rPr>
              <a:t>vs</a:t>
            </a:r>
            <a:r>
              <a:rPr lang="en-US" sz="2100" b="1" dirty="0">
                <a:solidFill>
                  <a:schemeClr val="accent2"/>
                </a:solidFill>
              </a:rPr>
              <a:t> DGIT (Inv.) [2011] 339 ITR 0413 (</a:t>
            </a:r>
            <a:r>
              <a:rPr lang="en-US" sz="2100" b="1" dirty="0" err="1">
                <a:solidFill>
                  <a:schemeClr val="accent2"/>
                </a:solidFill>
              </a:rPr>
              <a:t>Ori</a:t>
            </a:r>
            <a:r>
              <a:rPr lang="en-US" sz="2100" b="1" dirty="0">
                <a:solidFill>
                  <a:schemeClr val="accent2"/>
                </a:solidFill>
              </a:rPr>
              <a:t>.)</a:t>
            </a:r>
          </a:p>
          <a:p>
            <a:pPr marL="0" indent="0" algn="just">
              <a:buClr>
                <a:schemeClr val="accent2"/>
              </a:buClr>
              <a:buNone/>
            </a:pPr>
            <a:r>
              <a:rPr lang="en-US" sz="2100" b="1" dirty="0">
                <a:solidFill>
                  <a:schemeClr val="accent2"/>
                </a:solidFill>
              </a:rPr>
              <a:t>M/s Visa </a:t>
            </a:r>
            <a:r>
              <a:rPr lang="en-US" sz="2100" b="1" dirty="0" err="1">
                <a:solidFill>
                  <a:schemeClr val="accent2"/>
                </a:solidFill>
              </a:rPr>
              <a:t>Comtrade</a:t>
            </a:r>
            <a:r>
              <a:rPr lang="en-US" sz="2100" b="1" dirty="0">
                <a:solidFill>
                  <a:schemeClr val="accent2"/>
                </a:solidFill>
              </a:rPr>
              <a:t> Limited </a:t>
            </a:r>
            <a:r>
              <a:rPr lang="en-US" sz="2100" b="1" dirty="0" err="1">
                <a:solidFill>
                  <a:schemeClr val="accent2"/>
                </a:solidFill>
              </a:rPr>
              <a:t>vs</a:t>
            </a:r>
            <a:r>
              <a:rPr lang="en-US" sz="2100" b="1" dirty="0">
                <a:solidFill>
                  <a:schemeClr val="accent2"/>
                </a:solidFill>
              </a:rPr>
              <a:t> Union Of India And Others [2011] 338 ITR 343 (</a:t>
            </a:r>
            <a:r>
              <a:rPr lang="en-US" sz="2100" b="1" dirty="0" err="1">
                <a:solidFill>
                  <a:schemeClr val="accent2"/>
                </a:solidFill>
              </a:rPr>
              <a:t>Ori</a:t>
            </a:r>
            <a:r>
              <a:rPr lang="en-US" sz="2100" b="1" dirty="0">
                <a:solidFill>
                  <a:schemeClr val="accent2"/>
                </a:solidFill>
              </a:rPr>
              <a:t>.)</a:t>
            </a:r>
            <a:endParaRPr lang="en-US" sz="2100" dirty="0">
              <a:solidFill>
                <a:srgbClr val="FFFF00"/>
              </a:solidFill>
            </a:endParaRPr>
          </a:p>
          <a:p>
            <a:pPr marL="355600" indent="-355600" algn="just">
              <a:buClr>
                <a:schemeClr val="accent2"/>
              </a:buClr>
              <a:buFont typeface="Wingdings" pitchFamily="2" charset="2"/>
              <a:buChar char="Ø"/>
            </a:pPr>
            <a:endParaRPr lang="en-US" sz="2100" dirty="0"/>
          </a:p>
          <a:p>
            <a:pPr marL="355600" indent="-355600" algn="just">
              <a:buClr>
                <a:schemeClr val="accent2"/>
              </a:buClr>
              <a:buFont typeface="Wingdings" pitchFamily="2" charset="2"/>
              <a:buChar char="Ø"/>
            </a:pPr>
            <a:r>
              <a:rPr lang="en-US" sz="2100" dirty="0"/>
              <a:t>Order u/s 132(3) to be issued in name of person in immediate possession/control of relevant material found during the Search. </a:t>
            </a:r>
            <a:r>
              <a:rPr lang="en-US" sz="2100" b="1" dirty="0" err="1">
                <a:solidFill>
                  <a:schemeClr val="accent2"/>
                </a:solidFill>
              </a:rPr>
              <a:t>Mahaan</a:t>
            </a:r>
            <a:r>
              <a:rPr lang="en-US" sz="2100" b="1" dirty="0">
                <a:solidFill>
                  <a:schemeClr val="accent2"/>
                </a:solidFill>
              </a:rPr>
              <a:t> Foods Ltd. </a:t>
            </a:r>
            <a:r>
              <a:rPr lang="en-US" sz="2100" b="1" dirty="0" err="1">
                <a:solidFill>
                  <a:schemeClr val="accent2"/>
                </a:solidFill>
              </a:rPr>
              <a:t>vs</a:t>
            </a:r>
            <a:r>
              <a:rPr lang="en-US" sz="2100" b="1" dirty="0">
                <a:solidFill>
                  <a:schemeClr val="accent2"/>
                </a:solidFill>
              </a:rPr>
              <a:t> Dy. CIT [2009] 312 ITR (A.T.) 0075 (ITAT – Del)</a:t>
            </a:r>
            <a:endParaRPr lang="en-US" sz="2100" dirty="0"/>
          </a:p>
        </p:txBody>
      </p:sp>
      <p:sp>
        <p:nvSpPr>
          <p:cNvPr id="5" name="Rectangle 2"/>
          <p:cNvSpPr>
            <a:spLocks noGrp="1" noChangeArrowheads="1"/>
          </p:cNvSpPr>
          <p:nvPr>
            <p:ph type="title"/>
          </p:nvPr>
        </p:nvSpPr>
        <p:spPr>
          <a:xfrm>
            <a:off x="152400" y="381000"/>
            <a:ext cx="8839200" cy="1066800"/>
          </a:xfrm>
        </p:spPr>
        <p:txBody>
          <a:bodyPr>
            <a:normAutofit/>
          </a:bodyPr>
          <a:lstStyle/>
          <a:p>
            <a:pPr algn="ctr"/>
            <a:r>
              <a:rPr lang="en-US" sz="4400" b="1" i="1" u="sng" dirty="0"/>
              <a:t>Issues- </a:t>
            </a:r>
            <a:r>
              <a:rPr lang="en-US" b="1" i="1" u="sng" dirty="0">
                <a:latin typeface="+mn-lt"/>
              </a:rPr>
              <a:t>132(3)….</a:t>
            </a:r>
          </a:p>
        </p:txBody>
      </p:sp>
      <p:sp>
        <p:nvSpPr>
          <p:cNvPr id="4" name="Slide Number Placeholder 3">
            <a:extLst>
              <a:ext uri="{FF2B5EF4-FFF2-40B4-BE49-F238E27FC236}">
                <a16:creationId xmlns:a16="http://schemas.microsoft.com/office/drawing/2014/main" id="{941BFC90-231A-4E9E-9118-0B4E6BD9A655}"/>
              </a:ext>
            </a:extLst>
          </p:cNvPr>
          <p:cNvSpPr>
            <a:spLocks noGrp="1"/>
          </p:cNvSpPr>
          <p:nvPr>
            <p:ph type="sldNum" sz="quarter" idx="12"/>
          </p:nvPr>
        </p:nvSpPr>
        <p:spPr/>
        <p:txBody>
          <a:bodyPr/>
          <a:lstStyle/>
          <a:p>
            <a:pPr>
              <a:defRPr/>
            </a:pPr>
            <a:fld id="{ACC2B083-4B80-4709-BCA6-AED58DFFDEC8}" type="slidenum">
              <a:rPr lang="en-US" smtClean="0"/>
              <a:pPr>
                <a:defRPr/>
              </a:pPr>
              <a:t>99</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2">
      <a:majorFont>
        <a:latin typeface="High Tower Text"/>
        <a:ea typeface=""/>
        <a:cs typeface=""/>
      </a:majorFont>
      <a:minorFont>
        <a:latin typeface="Calibri"/>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42D21E9F-D928-45D5-B427-A2E135B3F56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Urban</Template>
  <TotalTime>5536</TotalTime>
  <Words>20855</Words>
  <Application>Microsoft Office PowerPoint</Application>
  <PresentationFormat>On-screen Show (4:3)</PresentationFormat>
  <Paragraphs>1145</Paragraphs>
  <Slides>159</Slides>
  <Notes>14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159</vt:i4>
      </vt:variant>
    </vt:vector>
  </HeadingPairs>
  <TitlesOfParts>
    <vt:vector size="169" baseType="lpstr">
      <vt:lpstr>Arial</vt:lpstr>
      <vt:lpstr>Calibri</vt:lpstr>
      <vt:lpstr>Georgia</vt:lpstr>
      <vt:lpstr>High Tower Text</vt:lpstr>
      <vt:lpstr>Perpetua</vt:lpstr>
      <vt:lpstr>Symbol</vt:lpstr>
      <vt:lpstr>Times New Roman</vt:lpstr>
      <vt:lpstr>Wingdings</vt:lpstr>
      <vt:lpstr>Wingdings 2</vt:lpstr>
      <vt:lpstr>Urban</vt:lpstr>
      <vt:lpstr>PowerPoint Presentation</vt:lpstr>
      <vt:lpstr>Amendments made by Finance Act, 2020</vt:lpstr>
      <vt:lpstr>PowerPoint Presentation</vt:lpstr>
      <vt:lpstr>PowerPoint Presentation</vt:lpstr>
      <vt:lpstr>PowerPoint Presentation</vt:lpstr>
      <vt:lpstr>Amendments made by Finance Act, 2017</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Relevant Amendments made  by Taxation Laws (Second Amendment) Act, 2016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Pre Survey &amp; Search Precautions</vt:lpstr>
      <vt:lpstr>PowerPoint Presentation</vt:lpstr>
      <vt:lpstr>PowerPoint Presentation</vt:lpstr>
      <vt:lpstr>PowerPoint Presentation</vt:lpstr>
      <vt:lpstr>PowerPoint Presentation</vt:lpstr>
      <vt:lpstr>Power of Survey team, vis a vis, Obligation of tax payer, S.133A(1)</vt:lpstr>
      <vt:lpstr>Restriction of entry – Sec. 133A(2)…</vt:lpstr>
      <vt:lpstr>Verifying the TDS/ TCS  - Section 133A(2A)</vt:lpstr>
      <vt:lpstr>Other Powers of Survey Team S.133A(3) </vt:lpstr>
      <vt:lpstr>No power to remove cash and other valuable things, Sec. 133A(4)</vt:lpstr>
      <vt:lpstr>Lavish and ostensible spending -Sec. 133A(5)</vt:lpstr>
      <vt:lpstr>Press Release Note dated 03/06/1989</vt:lpstr>
      <vt:lpstr>Powers of Income Tax Authority in case of non-cooperation by assessee- Sec. 133A(6)</vt:lpstr>
      <vt:lpstr>Issues- Survey at Premises of Third Party</vt:lpstr>
      <vt:lpstr> Other Issues…..</vt:lpstr>
      <vt:lpstr>PowerPoint Presentation</vt:lpstr>
      <vt:lpstr>Precaution while making any statement.</vt:lpstr>
      <vt:lpstr>Precaution while making any statement.</vt:lpstr>
      <vt:lpstr>Recording of Statements – Some checks u/s 133A(3)(iii) </vt:lpstr>
      <vt:lpstr>PowerPoint Presentation</vt:lpstr>
      <vt:lpstr>Statement during the survey operation is not on oath……</vt:lpstr>
      <vt:lpstr>PowerPoint Presentation</vt:lpstr>
      <vt:lpstr>Issue- Section 133A does not empower any ITO to examine any person on oath ………</vt:lpstr>
      <vt:lpstr>PowerPoint Presentation</vt:lpstr>
      <vt:lpstr>PowerPoint Presentation</vt:lpstr>
      <vt:lpstr>PowerPoint Presentation</vt:lpstr>
      <vt:lpstr>Issues….</vt:lpstr>
      <vt:lpstr>Issue- Admission is substantial evidence of a fact……..</vt:lpstr>
      <vt:lpstr>Issue- Evidentiary value of statement recorded in the survey ………</vt:lpstr>
      <vt:lpstr>Assessment vis a vis Material collected during Survey.</vt:lpstr>
      <vt:lpstr>Assessment vis a vis Material collected during Survey……</vt:lpstr>
      <vt:lpstr>PowerPoint Presentation</vt:lpstr>
      <vt:lpstr>Other Issues…..</vt:lpstr>
      <vt:lpstr>Other Issues…..</vt:lpstr>
      <vt:lpstr>Other Issues…..</vt:lpstr>
      <vt:lpstr>PowerPoint Presentation</vt:lpstr>
      <vt:lpstr>Power of the AO to select case for scrutiny Assessment- where during survey, assurance given to assessee that his return of income would not be selected for scrutiny assessment…</vt:lpstr>
      <vt:lpstr>Penalty on income surrendered during survey….</vt:lpstr>
      <vt:lpstr>Penalty on income surrendered during survey….</vt:lpstr>
      <vt:lpstr>Penalty u/s 271(1)(c) in case of income computed on presumption at the time of survey operation…..</vt:lpstr>
      <vt:lpstr>Search &amp; Seizure Proceedings </vt:lpstr>
      <vt:lpstr>PowerPoint Presentation</vt:lpstr>
      <vt:lpstr>SEARCH - WHEN POSSIBLE</vt:lpstr>
      <vt:lpstr>Certain aspects of Search</vt:lpstr>
      <vt:lpstr>PowerPoint Presentation</vt:lpstr>
      <vt:lpstr>Authorised Officers</vt:lpstr>
      <vt:lpstr>Executions of  Authorizations </vt:lpstr>
      <vt:lpstr>Authorization/ requisition  by Common order – S. 292CC - Inserted by Finance Act, 2012 w.r.e.f. 1st April, 1976</vt:lpstr>
      <vt:lpstr>Explanation….. </vt:lpstr>
      <vt:lpstr>Explanation ....</vt:lpstr>
      <vt:lpstr>PowerPoint Presentation</vt:lpstr>
      <vt:lpstr>Issues…….</vt:lpstr>
      <vt:lpstr>PowerPoint Presentation</vt:lpstr>
      <vt:lpstr>PowerPoint Presentation</vt:lpstr>
      <vt:lpstr>Ground Rules for Search…</vt:lpstr>
      <vt:lpstr>PowerPoint Presentation</vt:lpstr>
      <vt:lpstr>PowerPoint Presentation</vt:lpstr>
      <vt:lpstr>PowerPoint Presentation</vt:lpstr>
      <vt:lpstr>PowerPoint Presentation</vt:lpstr>
      <vt:lpstr>Income Tax Department - Rights</vt:lpstr>
      <vt:lpstr>Income Tax Department - Rights</vt:lpstr>
      <vt:lpstr>Income Tax Department - Rights</vt:lpstr>
      <vt:lpstr>Income Tax Department - Rights</vt:lpstr>
      <vt:lpstr> Income Tax Department - Rights      </vt:lpstr>
      <vt:lpstr>Income Tax Department - Rights</vt:lpstr>
      <vt:lpstr>PowerPoint Presentation</vt:lpstr>
      <vt:lpstr>Income Tax Department - Rights</vt:lpstr>
      <vt:lpstr>Issues- 132(3)….</vt:lpstr>
      <vt:lpstr>PowerPoint Presentation</vt:lpstr>
      <vt:lpstr>Income Tax Department - Rights</vt:lpstr>
      <vt:lpstr>Issues- 132(4)….</vt:lpstr>
      <vt:lpstr>PowerPoint Presentation</vt:lpstr>
      <vt:lpstr>PowerPoint Presentation</vt:lpstr>
      <vt:lpstr>PowerPoint Presentation</vt:lpstr>
      <vt:lpstr>PowerPoint Presentation</vt:lpstr>
      <vt:lpstr>PowerPoint Presentation</vt:lpstr>
      <vt:lpstr>PowerPoint Presentation</vt:lpstr>
      <vt:lpstr>Income Tax Department - Duties</vt:lpstr>
      <vt:lpstr>Income Tax Department - Duties</vt:lpstr>
      <vt:lpstr>Income Tax Department - Duties</vt:lpstr>
      <vt:lpstr>Assessee - Rights</vt:lpstr>
      <vt:lpstr>Assessee - Rights</vt:lpstr>
      <vt:lpstr>Assessees - Rights</vt:lpstr>
      <vt:lpstr>PowerPoint Presentation</vt:lpstr>
      <vt:lpstr>Assessee - Duties</vt:lpstr>
      <vt:lpstr>Assessee - Duties</vt:lpstr>
      <vt:lpstr>Assessee- Duties</vt:lpstr>
      <vt:lpstr>PowerPoint Presentation</vt:lpstr>
      <vt:lpstr>Presence of Counsel …..?</vt:lpstr>
      <vt:lpstr>Suggestions for Chartered Accountants…</vt:lpstr>
      <vt:lpstr>PowerPoint Presentation</vt:lpstr>
      <vt:lpstr>   Tips ……</vt:lpstr>
      <vt:lpstr>Tips ……</vt:lpstr>
      <vt:lpstr>Important Instructions &amp; Circulars</vt:lpstr>
      <vt:lpstr>Important Instructions &amp; Circulars…..</vt:lpstr>
      <vt:lpstr>PowerPoint Presentation</vt:lpstr>
      <vt:lpstr>Presumption as to ownership. S. 292 C</vt:lpstr>
      <vt:lpstr>Presumption as to ownership. S. 292 C</vt:lpstr>
      <vt:lpstr>Presumption as to ownership. S. 292 C</vt:lpstr>
      <vt:lpstr>PowerPoint Presentation</vt:lpstr>
      <vt:lpstr>Section 271AAB(1A) –  Search conducted on or after 15th December, 2016</vt:lpstr>
      <vt:lpstr>Section 271AAB(1) – Search conducted on or after  1st July, 2012 upto 14th December, 2016</vt:lpstr>
      <vt:lpstr>Section 271AAA – Search conducted on or after  1st July, 2007 upto 30th June, 2012</vt:lpstr>
      <vt:lpstr>Section 271AAC</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CRPC shall apply - Sec 132(13)</vt:lpstr>
      <vt:lpstr>PowerPoint Presentation</vt:lpstr>
      <vt:lpstr>Code of Criminal Procedure, 1973.</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USER1</dc:creator>
  <cp:lastModifiedBy>Sanjay Agarwal</cp:lastModifiedBy>
  <cp:revision>1172</cp:revision>
  <cp:lastPrinted>2018-11-15T13:08:08Z</cp:lastPrinted>
  <dcterms:modified xsi:type="dcterms:W3CDTF">2020-07-06T09:07:11Z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TC019682619991</vt:lpwstr>
  </property>
</Properties>
</file>